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329" r:id="rId2"/>
    <p:sldId id="265" r:id="rId3"/>
    <p:sldId id="266" r:id="rId4"/>
    <p:sldId id="268" r:id="rId5"/>
    <p:sldId id="450" r:id="rId6"/>
    <p:sldId id="451" r:id="rId7"/>
    <p:sldId id="269" r:id="rId8"/>
    <p:sldId id="272" r:id="rId9"/>
    <p:sldId id="274" r:id="rId10"/>
    <p:sldId id="275" r:id="rId11"/>
    <p:sldId id="276" r:id="rId12"/>
    <p:sldId id="277" r:id="rId13"/>
    <p:sldId id="278" r:id="rId14"/>
    <p:sldId id="279" r:id="rId15"/>
    <p:sldId id="280" r:id="rId16"/>
    <p:sldId id="281" r:id="rId17"/>
    <p:sldId id="342" r:id="rId18"/>
    <p:sldId id="343" r:id="rId19"/>
    <p:sldId id="344" r:id="rId20"/>
    <p:sldId id="397" r:id="rId21"/>
    <p:sldId id="346" r:id="rId22"/>
    <p:sldId id="345" r:id="rId23"/>
    <p:sldId id="348" r:id="rId24"/>
    <p:sldId id="350" r:id="rId25"/>
    <p:sldId id="351" r:id="rId26"/>
    <p:sldId id="352" r:id="rId27"/>
    <p:sldId id="353" r:id="rId28"/>
    <p:sldId id="354" r:id="rId29"/>
    <p:sldId id="355" r:id="rId30"/>
    <p:sldId id="356" r:id="rId31"/>
    <p:sldId id="357" r:id="rId32"/>
    <p:sldId id="358" r:id="rId33"/>
    <p:sldId id="359" r:id="rId34"/>
    <p:sldId id="360" r:id="rId35"/>
    <p:sldId id="362" r:id="rId36"/>
    <p:sldId id="363" r:id="rId37"/>
    <p:sldId id="364" r:id="rId38"/>
    <p:sldId id="366" r:id="rId39"/>
    <p:sldId id="368" r:id="rId40"/>
    <p:sldId id="369" r:id="rId41"/>
    <p:sldId id="370" r:id="rId42"/>
    <p:sldId id="371" r:id="rId43"/>
    <p:sldId id="372" r:id="rId44"/>
    <p:sldId id="374" r:id="rId45"/>
    <p:sldId id="375" r:id="rId46"/>
    <p:sldId id="376" r:id="rId47"/>
    <p:sldId id="377" r:id="rId48"/>
    <p:sldId id="378" r:id="rId49"/>
    <p:sldId id="379" r:id="rId50"/>
    <p:sldId id="399" r:id="rId51"/>
    <p:sldId id="398" r:id="rId52"/>
    <p:sldId id="400" r:id="rId53"/>
    <p:sldId id="381" r:id="rId54"/>
    <p:sldId id="383" r:id="rId55"/>
    <p:sldId id="382" r:id="rId56"/>
    <p:sldId id="384" r:id="rId57"/>
    <p:sldId id="385" r:id="rId58"/>
    <p:sldId id="387" r:id="rId59"/>
    <p:sldId id="388" r:id="rId60"/>
    <p:sldId id="386" r:id="rId61"/>
    <p:sldId id="389" r:id="rId62"/>
    <p:sldId id="390" r:id="rId63"/>
    <p:sldId id="391" r:id="rId64"/>
    <p:sldId id="392" r:id="rId65"/>
    <p:sldId id="393" r:id="rId66"/>
    <p:sldId id="394" r:id="rId67"/>
    <p:sldId id="395" r:id="rId68"/>
    <p:sldId id="396" r:id="rId69"/>
    <p:sldId id="305" r:id="rId70"/>
    <p:sldId id="306" r:id="rId71"/>
    <p:sldId id="307" r:id="rId72"/>
    <p:sldId id="308" r:id="rId73"/>
    <p:sldId id="427" r:id="rId74"/>
    <p:sldId id="428" r:id="rId75"/>
    <p:sldId id="429" r:id="rId76"/>
    <p:sldId id="430" r:id="rId77"/>
    <p:sldId id="401" r:id="rId78"/>
    <p:sldId id="402" r:id="rId79"/>
    <p:sldId id="403" r:id="rId80"/>
    <p:sldId id="440" r:id="rId81"/>
    <p:sldId id="404" r:id="rId82"/>
    <p:sldId id="405" r:id="rId83"/>
    <p:sldId id="407" r:id="rId84"/>
    <p:sldId id="408" r:id="rId85"/>
    <p:sldId id="409" r:id="rId86"/>
    <p:sldId id="410" r:id="rId87"/>
    <p:sldId id="411" r:id="rId88"/>
    <p:sldId id="413" r:id="rId89"/>
    <p:sldId id="414" r:id="rId90"/>
    <p:sldId id="415" r:id="rId91"/>
    <p:sldId id="416" r:id="rId92"/>
    <p:sldId id="423" r:id="rId93"/>
    <p:sldId id="439" r:id="rId94"/>
    <p:sldId id="417" r:id="rId95"/>
    <p:sldId id="433" r:id="rId96"/>
    <p:sldId id="418" r:id="rId97"/>
    <p:sldId id="421" r:id="rId98"/>
    <p:sldId id="422" r:id="rId99"/>
    <p:sldId id="434" r:id="rId100"/>
    <p:sldId id="441" r:id="rId101"/>
    <p:sldId id="442" r:id="rId102"/>
    <p:sldId id="443" r:id="rId103"/>
    <p:sldId id="444" r:id="rId104"/>
    <p:sldId id="445" r:id="rId105"/>
    <p:sldId id="431" r:id="rId106"/>
    <p:sldId id="438" r:id="rId107"/>
    <p:sldId id="435" r:id="rId108"/>
    <p:sldId id="436" r:id="rId109"/>
    <p:sldId id="432" r:id="rId110"/>
    <p:sldId id="437" r:id="rId111"/>
    <p:sldId id="446" r:id="rId112"/>
    <p:sldId id="447" r:id="rId113"/>
    <p:sldId id="448" r:id="rId114"/>
    <p:sldId id="449" r:id="rId115"/>
    <p:sldId id="452" r:id="rId116"/>
  </p:sldIdLst>
  <p:sldSz cx="12192000" cy="6858000"/>
  <p:notesSz cx="6797675" cy="9926638"/>
  <p:embeddedFontLst>
    <p:embeddedFont>
      <p:font typeface="나눔고딕" panose="020B0503020000020004" charset="-127"/>
      <p:regular r:id="rId117"/>
      <p:bold r:id="rId118"/>
    </p:embeddedFont>
    <p:embeddedFont>
      <p:font typeface="맑은 고딕" panose="020B0503020000020004" pitchFamily="50" charset="-127"/>
      <p:regular r:id="rId119"/>
      <p:bold r:id="rId12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063790-98A8-8503-4BCF-E36764055504}"/>
              </a:ext>
            </a:extLst>
          </p:cNvPr>
          <p:cNvSpPr>
            <a:spLocks noGrp="1"/>
          </p:cNvSpPr>
          <p:nvPr>
            <p:ph type="ctrTitle"/>
          </p:nvPr>
        </p:nvSpPr>
        <p:spPr>
          <a:xfrm>
            <a:off x="1524000" y="1122363"/>
            <a:ext cx="9144000" cy="2387600"/>
          </a:xfrm>
        </p:spPr>
        <p:txBody>
          <a:bodyPr anchor="ctr"/>
          <a:lstStyle>
            <a:lvl1pPr algn="ctr">
              <a:defRPr sz="6000">
                <a:latin typeface="Arial" panose="020B0604020202020204" pitchFamily="34" charset="0"/>
                <a:ea typeface="나눔고딕 ExtraBold" panose="020D0904000000000000" pitchFamily="50" charset="-127"/>
                <a:cs typeface="Arial" panose="020B0604020202020204" pitchFamily="34" charset="0"/>
              </a:defRPr>
            </a:lvl1pPr>
          </a:lstStyle>
          <a:p>
            <a:r>
              <a:rPr lang="ko-KR" altLang="en-US" dirty="0"/>
              <a:t>마스터 제목 스타일 편집</a:t>
            </a:r>
          </a:p>
        </p:txBody>
      </p:sp>
      <p:sp>
        <p:nvSpPr>
          <p:cNvPr id="3" name="부제목 2">
            <a:extLst>
              <a:ext uri="{FF2B5EF4-FFF2-40B4-BE49-F238E27FC236}">
                <a16:creationId xmlns:a16="http://schemas.microsoft.com/office/drawing/2014/main" id="{E803B7ED-7171-5490-2F4D-C0BC1500044B}"/>
              </a:ext>
            </a:extLst>
          </p:cNvPr>
          <p:cNvSpPr>
            <a:spLocks noGrp="1"/>
          </p:cNvSpPr>
          <p:nvPr>
            <p:ph type="subTitle" idx="1"/>
          </p:nvPr>
        </p:nvSpPr>
        <p:spPr>
          <a:xfrm>
            <a:off x="1524000" y="3602038"/>
            <a:ext cx="9144000" cy="1655762"/>
          </a:xfrm>
        </p:spPr>
        <p:txBody>
          <a:bodyPr>
            <a:normAutofit/>
          </a:bodyPr>
          <a:lstStyle>
            <a:lvl1pPr marL="0" indent="0" algn="ctr">
              <a:buNone/>
              <a:defRPr sz="3200">
                <a:latin typeface="바탕" panose="02030600000101010101" pitchFamily="18" charset="-127"/>
                <a:ea typeface="바탕" panose="02030600000101010101" pitchFamily="18"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4" name="날짜 개체 틀 3">
            <a:extLst>
              <a:ext uri="{FF2B5EF4-FFF2-40B4-BE49-F238E27FC236}">
                <a16:creationId xmlns:a16="http://schemas.microsoft.com/office/drawing/2014/main" id="{B9C30181-AE6C-68F1-F959-BCA494AE0233}"/>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6" name="슬라이드 번호 개체 틀 5">
            <a:extLst>
              <a:ext uri="{FF2B5EF4-FFF2-40B4-BE49-F238E27FC236}">
                <a16:creationId xmlns:a16="http://schemas.microsoft.com/office/drawing/2014/main" id="{23F6EBC8-DA16-CF10-6394-1CE1B89D332E}"/>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spTree>
    <p:extLst>
      <p:ext uri="{BB962C8B-B14F-4D97-AF65-F5344CB8AC3E}">
        <p14:creationId xmlns:p14="http://schemas.microsoft.com/office/powerpoint/2010/main" val="3398157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624583-F27E-1777-DEFB-5442299FBF3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306DBA6-F75D-7613-955B-6EEE16B4845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96DCD84-4C9E-1DEF-FCF3-E7F191E0214C}"/>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6" name="슬라이드 번호 개체 틀 5">
            <a:extLst>
              <a:ext uri="{FF2B5EF4-FFF2-40B4-BE49-F238E27FC236}">
                <a16:creationId xmlns:a16="http://schemas.microsoft.com/office/drawing/2014/main" id="{83307D5B-5E50-212F-59E7-BC8029E19EA2}"/>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sp>
        <p:nvSpPr>
          <p:cNvPr id="7" name="직사각형 6">
            <a:extLst>
              <a:ext uri="{FF2B5EF4-FFF2-40B4-BE49-F238E27FC236}">
                <a16:creationId xmlns:a16="http://schemas.microsoft.com/office/drawing/2014/main" id="{ECD45E53-1790-F8B9-DE92-9102355049CF}"/>
              </a:ext>
            </a:extLst>
          </p:cNvPr>
          <p:cNvSpPr/>
          <p:nvPr/>
        </p:nvSpPr>
        <p:spPr>
          <a:xfrm>
            <a:off x="630238" y="1144588"/>
            <a:ext cx="1527276" cy="36000"/>
          </a:xfrm>
          <a:prstGeom prst="rect">
            <a:avLst/>
          </a:prstGeom>
          <a:solidFill>
            <a:srgbClr val="002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8" name="직사각형 7">
            <a:extLst>
              <a:ext uri="{FF2B5EF4-FFF2-40B4-BE49-F238E27FC236}">
                <a16:creationId xmlns:a16="http://schemas.microsoft.com/office/drawing/2014/main" id="{1ACAEE6D-0DFD-85D1-3221-6D77CF590BD8}"/>
              </a:ext>
            </a:extLst>
          </p:cNvPr>
          <p:cNvSpPr/>
          <p:nvPr/>
        </p:nvSpPr>
        <p:spPr>
          <a:xfrm>
            <a:off x="2157512" y="1144587"/>
            <a:ext cx="1003448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9" name="직사각형 8">
            <a:extLst>
              <a:ext uri="{FF2B5EF4-FFF2-40B4-BE49-F238E27FC236}">
                <a16:creationId xmlns:a16="http://schemas.microsoft.com/office/drawing/2014/main" id="{CCA2F1F8-4ABD-B4A5-3700-292DA2590A9F}"/>
              </a:ext>
            </a:extLst>
          </p:cNvPr>
          <p:cNvSpPr/>
          <p:nvPr/>
        </p:nvSpPr>
        <p:spPr>
          <a:xfrm>
            <a:off x="0" y="1144587"/>
            <a:ext cx="63023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278401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2FACC1A-4126-0DA3-C7D9-4651E92453A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91F1F5E-5EC5-1453-74EB-87960794814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8598B53-CACC-3456-1A21-89690CDAE217}"/>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6" name="슬라이드 번호 개체 틀 5">
            <a:extLst>
              <a:ext uri="{FF2B5EF4-FFF2-40B4-BE49-F238E27FC236}">
                <a16:creationId xmlns:a16="http://schemas.microsoft.com/office/drawing/2014/main" id="{D85DBA26-1587-5180-02BF-23FC78CB3FC9}"/>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spTree>
    <p:extLst>
      <p:ext uri="{BB962C8B-B14F-4D97-AF65-F5344CB8AC3E}">
        <p14:creationId xmlns:p14="http://schemas.microsoft.com/office/powerpoint/2010/main" val="70160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B392AD-4E18-7F8F-E9B7-D01985EF9E0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8B1B743-F7D0-B1E6-23AF-C26CDD558A20}"/>
              </a:ext>
            </a:extLst>
          </p:cNvPr>
          <p:cNvSpPr>
            <a:spLocks noGrp="1"/>
          </p:cNvSpPr>
          <p:nvPr>
            <p:ph idx="1"/>
          </p:nvPr>
        </p:nvSpPr>
        <p:spPr/>
        <p:txBody>
          <a:bodyPr/>
          <a:lstStyle>
            <a:lvl1pPr>
              <a:lnSpc>
                <a:spcPct val="130000"/>
              </a:lnSpc>
              <a:defRPr/>
            </a:lvl1pPr>
            <a:lvl2pPr marL="685800" indent="-228600">
              <a:lnSpc>
                <a:spcPct val="130000"/>
              </a:lnSpc>
              <a:buFont typeface="바탕" panose="02030600000101010101" pitchFamily="18" charset="-127"/>
              <a:buChar char="-"/>
              <a:defRPr/>
            </a:lvl2pPr>
            <a:lvl3pPr>
              <a:lnSpc>
                <a:spcPct val="130000"/>
              </a:lnSpc>
              <a:defRPr/>
            </a:lvl3pPr>
            <a:lvl4pPr>
              <a:lnSpc>
                <a:spcPct val="130000"/>
              </a:lnSpc>
              <a:defRPr/>
            </a:lvl4pPr>
            <a:lvl5pPr>
              <a:lnSpc>
                <a:spcPct val="13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ko-KR" altLang="en-US" dirty="0"/>
          </a:p>
        </p:txBody>
      </p:sp>
      <p:sp>
        <p:nvSpPr>
          <p:cNvPr id="4" name="날짜 개체 틀 3">
            <a:extLst>
              <a:ext uri="{FF2B5EF4-FFF2-40B4-BE49-F238E27FC236}">
                <a16:creationId xmlns:a16="http://schemas.microsoft.com/office/drawing/2014/main" id="{00041C5E-3C12-F2AB-9F11-23BE215953EC}"/>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6" name="슬라이드 번호 개체 틀 5">
            <a:extLst>
              <a:ext uri="{FF2B5EF4-FFF2-40B4-BE49-F238E27FC236}">
                <a16:creationId xmlns:a16="http://schemas.microsoft.com/office/drawing/2014/main" id="{583EC614-AAF5-7E94-06BC-B842E3546899}"/>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grpSp>
        <p:nvGrpSpPr>
          <p:cNvPr id="10" name="그룹 9">
            <a:extLst>
              <a:ext uri="{FF2B5EF4-FFF2-40B4-BE49-F238E27FC236}">
                <a16:creationId xmlns:a16="http://schemas.microsoft.com/office/drawing/2014/main" id="{1C0C4F14-925D-DBD7-DE9E-17B2ED6D26BE}"/>
              </a:ext>
            </a:extLst>
          </p:cNvPr>
          <p:cNvGrpSpPr/>
          <p:nvPr/>
        </p:nvGrpSpPr>
        <p:grpSpPr>
          <a:xfrm>
            <a:off x="0" y="1144587"/>
            <a:ext cx="12192000" cy="36001"/>
            <a:chOff x="0" y="1144587"/>
            <a:chExt cx="12192000" cy="36001"/>
          </a:xfrm>
        </p:grpSpPr>
        <p:sp>
          <p:nvSpPr>
            <p:cNvPr id="7" name="직사각형 6">
              <a:extLst>
                <a:ext uri="{FF2B5EF4-FFF2-40B4-BE49-F238E27FC236}">
                  <a16:creationId xmlns:a16="http://schemas.microsoft.com/office/drawing/2014/main" id="{A561E32F-BD6C-2119-D2F9-F8E1FED65387}"/>
                </a:ext>
              </a:extLst>
            </p:cNvPr>
            <p:cNvSpPr/>
            <p:nvPr/>
          </p:nvSpPr>
          <p:spPr>
            <a:xfrm>
              <a:off x="630238" y="1144588"/>
              <a:ext cx="1527276" cy="36000"/>
            </a:xfrm>
            <a:prstGeom prst="rect">
              <a:avLst/>
            </a:prstGeom>
            <a:solidFill>
              <a:srgbClr val="002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8" name="직사각형 7">
              <a:extLst>
                <a:ext uri="{FF2B5EF4-FFF2-40B4-BE49-F238E27FC236}">
                  <a16:creationId xmlns:a16="http://schemas.microsoft.com/office/drawing/2014/main" id="{1767C8A2-AE42-A651-7D64-E6BC6093C3E2}"/>
                </a:ext>
              </a:extLst>
            </p:cNvPr>
            <p:cNvSpPr/>
            <p:nvPr/>
          </p:nvSpPr>
          <p:spPr>
            <a:xfrm>
              <a:off x="2157512" y="1144587"/>
              <a:ext cx="1003448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9" name="직사각형 8">
              <a:extLst>
                <a:ext uri="{FF2B5EF4-FFF2-40B4-BE49-F238E27FC236}">
                  <a16:creationId xmlns:a16="http://schemas.microsoft.com/office/drawing/2014/main" id="{876789AC-AAD9-2692-4009-C0F6D88B2920}"/>
                </a:ext>
              </a:extLst>
            </p:cNvPr>
            <p:cNvSpPr/>
            <p:nvPr/>
          </p:nvSpPr>
          <p:spPr>
            <a:xfrm>
              <a:off x="0" y="1144587"/>
              <a:ext cx="63023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grpSp>
    </p:spTree>
    <p:extLst>
      <p:ext uri="{BB962C8B-B14F-4D97-AF65-F5344CB8AC3E}">
        <p14:creationId xmlns:p14="http://schemas.microsoft.com/office/powerpoint/2010/main" val="72972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8083F1-5799-9E25-86FE-B94A093E49D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222E7AA-1859-7471-4FCD-A4C78002A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바탕" panose="02030600000101010101" pitchFamily="18" charset="-127"/>
                <a:ea typeface="바탕" panose="02030600000101010101" pitchFamily="18"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504BDCE-E6A5-FFD3-3F23-09B5C2F127BA}"/>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6" name="슬라이드 번호 개체 틀 5">
            <a:extLst>
              <a:ext uri="{FF2B5EF4-FFF2-40B4-BE49-F238E27FC236}">
                <a16:creationId xmlns:a16="http://schemas.microsoft.com/office/drawing/2014/main" id="{0EAEF4AF-D66A-5109-81B9-4E9C18353C87}"/>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spTree>
    <p:extLst>
      <p:ext uri="{BB962C8B-B14F-4D97-AF65-F5344CB8AC3E}">
        <p14:creationId xmlns:p14="http://schemas.microsoft.com/office/powerpoint/2010/main" val="166301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AF9C9F-4BEF-7569-FE74-86FCB56CDB0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94340CD-64B8-2CF5-2593-F888D7D27422}"/>
              </a:ext>
            </a:extLst>
          </p:cNvPr>
          <p:cNvSpPr>
            <a:spLocks noGrp="1"/>
          </p:cNvSpPr>
          <p:nvPr>
            <p:ph sz="half" idx="1"/>
          </p:nvPr>
        </p:nvSpPr>
        <p:spPr>
          <a:xfrm>
            <a:off x="838200" y="1359974"/>
            <a:ext cx="5181600" cy="481698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DA2BF0C3-6581-1089-97A5-E59EFF840058}"/>
              </a:ext>
            </a:extLst>
          </p:cNvPr>
          <p:cNvSpPr>
            <a:spLocks noGrp="1"/>
          </p:cNvSpPr>
          <p:nvPr>
            <p:ph sz="half" idx="2"/>
          </p:nvPr>
        </p:nvSpPr>
        <p:spPr>
          <a:xfrm>
            <a:off x="6172200" y="1359974"/>
            <a:ext cx="5181600" cy="481698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ko-KR" altLang="en-US" dirty="0"/>
          </a:p>
        </p:txBody>
      </p:sp>
      <p:sp>
        <p:nvSpPr>
          <p:cNvPr id="5" name="날짜 개체 틀 4">
            <a:extLst>
              <a:ext uri="{FF2B5EF4-FFF2-40B4-BE49-F238E27FC236}">
                <a16:creationId xmlns:a16="http://schemas.microsoft.com/office/drawing/2014/main" id="{1103DBB5-D36C-DAF4-1AF9-C0ED9EC6139C}"/>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7" name="슬라이드 번호 개체 틀 6">
            <a:extLst>
              <a:ext uri="{FF2B5EF4-FFF2-40B4-BE49-F238E27FC236}">
                <a16:creationId xmlns:a16="http://schemas.microsoft.com/office/drawing/2014/main" id="{91839024-0B22-7F72-D7C0-A5C05127823C}"/>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sp>
        <p:nvSpPr>
          <p:cNvPr id="8" name="직사각형 7">
            <a:extLst>
              <a:ext uri="{FF2B5EF4-FFF2-40B4-BE49-F238E27FC236}">
                <a16:creationId xmlns:a16="http://schemas.microsoft.com/office/drawing/2014/main" id="{6E378719-A0BE-97B4-2386-8B213AB72153}"/>
              </a:ext>
            </a:extLst>
          </p:cNvPr>
          <p:cNvSpPr/>
          <p:nvPr/>
        </p:nvSpPr>
        <p:spPr>
          <a:xfrm>
            <a:off x="630238" y="1144588"/>
            <a:ext cx="1527276" cy="36000"/>
          </a:xfrm>
          <a:prstGeom prst="rect">
            <a:avLst/>
          </a:prstGeom>
          <a:solidFill>
            <a:srgbClr val="002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9" name="직사각형 8">
            <a:extLst>
              <a:ext uri="{FF2B5EF4-FFF2-40B4-BE49-F238E27FC236}">
                <a16:creationId xmlns:a16="http://schemas.microsoft.com/office/drawing/2014/main" id="{673F641E-0B1C-3FB1-B0AB-B65ADFD7EDAB}"/>
              </a:ext>
            </a:extLst>
          </p:cNvPr>
          <p:cNvSpPr/>
          <p:nvPr/>
        </p:nvSpPr>
        <p:spPr>
          <a:xfrm>
            <a:off x="2157512" y="1144587"/>
            <a:ext cx="1003448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0" name="직사각형 9">
            <a:extLst>
              <a:ext uri="{FF2B5EF4-FFF2-40B4-BE49-F238E27FC236}">
                <a16:creationId xmlns:a16="http://schemas.microsoft.com/office/drawing/2014/main" id="{C928D353-0357-D297-9FBE-AF6037932896}"/>
              </a:ext>
            </a:extLst>
          </p:cNvPr>
          <p:cNvSpPr/>
          <p:nvPr/>
        </p:nvSpPr>
        <p:spPr>
          <a:xfrm>
            <a:off x="0" y="1144587"/>
            <a:ext cx="63023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53179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06DE3-1FE3-3E91-D555-F4670873A7ED}"/>
              </a:ext>
            </a:extLst>
          </p:cNvPr>
          <p:cNvSpPr>
            <a:spLocks noGrp="1"/>
          </p:cNvSpPr>
          <p:nvPr>
            <p:ph type="title"/>
          </p:nvPr>
        </p:nvSpPr>
        <p:spPr>
          <a:xfrm>
            <a:off x="839788" y="365126"/>
            <a:ext cx="10515600" cy="781200"/>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0D2A11E-C707-1955-6074-44DD23C91741}"/>
              </a:ext>
            </a:extLst>
          </p:cNvPr>
          <p:cNvSpPr>
            <a:spLocks noGrp="1"/>
          </p:cNvSpPr>
          <p:nvPr>
            <p:ph type="body" idx="1"/>
          </p:nvPr>
        </p:nvSpPr>
        <p:spPr>
          <a:xfrm>
            <a:off x="839788" y="1313013"/>
            <a:ext cx="5157787" cy="57677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81CCF99-24F8-B60F-2466-A3429F72B2BD}"/>
              </a:ext>
            </a:extLst>
          </p:cNvPr>
          <p:cNvSpPr>
            <a:spLocks noGrp="1"/>
          </p:cNvSpPr>
          <p:nvPr>
            <p:ph sz="half" idx="2"/>
          </p:nvPr>
        </p:nvSpPr>
        <p:spPr>
          <a:xfrm>
            <a:off x="839788" y="2022212"/>
            <a:ext cx="5157787" cy="416745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ko-KR" altLang="en-US" dirty="0"/>
          </a:p>
        </p:txBody>
      </p:sp>
      <p:sp>
        <p:nvSpPr>
          <p:cNvPr id="5" name="텍스트 개체 틀 4">
            <a:extLst>
              <a:ext uri="{FF2B5EF4-FFF2-40B4-BE49-F238E27FC236}">
                <a16:creationId xmlns:a16="http://schemas.microsoft.com/office/drawing/2014/main" id="{E8380D0D-459B-CF2F-9662-205D9BBA3D49}"/>
              </a:ext>
            </a:extLst>
          </p:cNvPr>
          <p:cNvSpPr>
            <a:spLocks noGrp="1"/>
          </p:cNvSpPr>
          <p:nvPr>
            <p:ph type="body" sz="quarter" idx="3"/>
          </p:nvPr>
        </p:nvSpPr>
        <p:spPr>
          <a:xfrm>
            <a:off x="6172200" y="1313013"/>
            <a:ext cx="5183188" cy="57677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6A668B6-9E62-CC8C-0BF5-A78C3B2BF81F}"/>
              </a:ext>
            </a:extLst>
          </p:cNvPr>
          <p:cNvSpPr>
            <a:spLocks noGrp="1"/>
          </p:cNvSpPr>
          <p:nvPr>
            <p:ph sz="quarter" idx="4"/>
          </p:nvPr>
        </p:nvSpPr>
        <p:spPr>
          <a:xfrm>
            <a:off x="6172200" y="2022212"/>
            <a:ext cx="5183188" cy="416745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ko-KR" altLang="en-US" dirty="0"/>
          </a:p>
        </p:txBody>
      </p:sp>
      <p:sp>
        <p:nvSpPr>
          <p:cNvPr id="7" name="날짜 개체 틀 6">
            <a:extLst>
              <a:ext uri="{FF2B5EF4-FFF2-40B4-BE49-F238E27FC236}">
                <a16:creationId xmlns:a16="http://schemas.microsoft.com/office/drawing/2014/main" id="{4B395CB8-F87F-D827-BB43-C1F0661370E5}"/>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9" name="슬라이드 번호 개체 틀 8">
            <a:extLst>
              <a:ext uri="{FF2B5EF4-FFF2-40B4-BE49-F238E27FC236}">
                <a16:creationId xmlns:a16="http://schemas.microsoft.com/office/drawing/2014/main" id="{15300A3B-3761-4E89-1284-E477B10E8DAF}"/>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grpSp>
        <p:nvGrpSpPr>
          <p:cNvPr id="10" name="그룹 9">
            <a:extLst>
              <a:ext uri="{FF2B5EF4-FFF2-40B4-BE49-F238E27FC236}">
                <a16:creationId xmlns:a16="http://schemas.microsoft.com/office/drawing/2014/main" id="{2152686A-E904-15AC-B726-4E540C92FA10}"/>
              </a:ext>
            </a:extLst>
          </p:cNvPr>
          <p:cNvGrpSpPr/>
          <p:nvPr/>
        </p:nvGrpSpPr>
        <p:grpSpPr>
          <a:xfrm>
            <a:off x="0" y="1144587"/>
            <a:ext cx="12192000" cy="36001"/>
            <a:chOff x="0" y="1144587"/>
            <a:chExt cx="12192000" cy="36001"/>
          </a:xfrm>
        </p:grpSpPr>
        <p:sp>
          <p:nvSpPr>
            <p:cNvPr id="11" name="직사각형 10">
              <a:extLst>
                <a:ext uri="{FF2B5EF4-FFF2-40B4-BE49-F238E27FC236}">
                  <a16:creationId xmlns:a16="http://schemas.microsoft.com/office/drawing/2014/main" id="{4C567DA7-272B-3669-927A-F83B601E3D8D}"/>
                </a:ext>
              </a:extLst>
            </p:cNvPr>
            <p:cNvSpPr/>
            <p:nvPr/>
          </p:nvSpPr>
          <p:spPr>
            <a:xfrm>
              <a:off x="630238" y="1144588"/>
              <a:ext cx="1527276" cy="36000"/>
            </a:xfrm>
            <a:prstGeom prst="rect">
              <a:avLst/>
            </a:prstGeom>
            <a:solidFill>
              <a:srgbClr val="002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2" name="직사각형 11">
              <a:extLst>
                <a:ext uri="{FF2B5EF4-FFF2-40B4-BE49-F238E27FC236}">
                  <a16:creationId xmlns:a16="http://schemas.microsoft.com/office/drawing/2014/main" id="{3EE4BF55-99BF-2D3E-94F3-5F310A7BECA2}"/>
                </a:ext>
              </a:extLst>
            </p:cNvPr>
            <p:cNvSpPr/>
            <p:nvPr/>
          </p:nvSpPr>
          <p:spPr>
            <a:xfrm>
              <a:off x="2157512" y="1144587"/>
              <a:ext cx="1003448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3" name="직사각형 12">
              <a:extLst>
                <a:ext uri="{FF2B5EF4-FFF2-40B4-BE49-F238E27FC236}">
                  <a16:creationId xmlns:a16="http://schemas.microsoft.com/office/drawing/2014/main" id="{26354B32-491F-11DB-DAFB-B76F1563E06F}"/>
                </a:ext>
              </a:extLst>
            </p:cNvPr>
            <p:cNvSpPr/>
            <p:nvPr/>
          </p:nvSpPr>
          <p:spPr>
            <a:xfrm>
              <a:off x="0" y="1144587"/>
              <a:ext cx="63023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grpSp>
    </p:spTree>
    <p:extLst>
      <p:ext uri="{BB962C8B-B14F-4D97-AF65-F5344CB8AC3E}">
        <p14:creationId xmlns:p14="http://schemas.microsoft.com/office/powerpoint/2010/main" val="373491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4B9860-0E51-13A2-4900-8D2ACDE5AD8A}"/>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D7619D3-5108-CEC0-5F1B-152AF2D7CC31}"/>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5" name="슬라이드 번호 개체 틀 4">
            <a:extLst>
              <a:ext uri="{FF2B5EF4-FFF2-40B4-BE49-F238E27FC236}">
                <a16:creationId xmlns:a16="http://schemas.microsoft.com/office/drawing/2014/main" id="{BC864805-1653-C701-9A8E-77934DF52138}"/>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sp>
        <p:nvSpPr>
          <p:cNvPr id="6" name="직사각형 5">
            <a:extLst>
              <a:ext uri="{FF2B5EF4-FFF2-40B4-BE49-F238E27FC236}">
                <a16:creationId xmlns:a16="http://schemas.microsoft.com/office/drawing/2014/main" id="{10042FA9-C5B0-B7E1-FD4D-CF5948248068}"/>
              </a:ext>
            </a:extLst>
          </p:cNvPr>
          <p:cNvSpPr/>
          <p:nvPr/>
        </p:nvSpPr>
        <p:spPr>
          <a:xfrm>
            <a:off x="630238" y="1144588"/>
            <a:ext cx="1527276" cy="36000"/>
          </a:xfrm>
          <a:prstGeom prst="rect">
            <a:avLst/>
          </a:prstGeom>
          <a:solidFill>
            <a:srgbClr val="002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7" name="직사각형 6">
            <a:extLst>
              <a:ext uri="{FF2B5EF4-FFF2-40B4-BE49-F238E27FC236}">
                <a16:creationId xmlns:a16="http://schemas.microsoft.com/office/drawing/2014/main" id="{AA5A0821-23A3-B1C9-4038-6F60BDE6B297}"/>
              </a:ext>
            </a:extLst>
          </p:cNvPr>
          <p:cNvSpPr/>
          <p:nvPr/>
        </p:nvSpPr>
        <p:spPr>
          <a:xfrm>
            <a:off x="2157512" y="1144587"/>
            <a:ext cx="1003448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8" name="직사각형 7">
            <a:extLst>
              <a:ext uri="{FF2B5EF4-FFF2-40B4-BE49-F238E27FC236}">
                <a16:creationId xmlns:a16="http://schemas.microsoft.com/office/drawing/2014/main" id="{DB261B6E-5BDA-74FD-F2F4-978574F7262C}"/>
              </a:ext>
            </a:extLst>
          </p:cNvPr>
          <p:cNvSpPr/>
          <p:nvPr/>
        </p:nvSpPr>
        <p:spPr>
          <a:xfrm>
            <a:off x="0" y="1144587"/>
            <a:ext cx="630238" cy="36000"/>
          </a:xfrm>
          <a:prstGeom prst="rect">
            <a:avLst/>
          </a:prstGeom>
          <a:solidFill>
            <a:srgbClr val="018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4061105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F8C30E4-040F-AFD1-1AC1-A3CCDB28BA4D}"/>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4" name="슬라이드 번호 개체 틀 3">
            <a:extLst>
              <a:ext uri="{FF2B5EF4-FFF2-40B4-BE49-F238E27FC236}">
                <a16:creationId xmlns:a16="http://schemas.microsoft.com/office/drawing/2014/main" id="{58F2345C-92AA-890E-81E6-73B69D98883A}"/>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spTree>
    <p:extLst>
      <p:ext uri="{BB962C8B-B14F-4D97-AF65-F5344CB8AC3E}">
        <p14:creationId xmlns:p14="http://schemas.microsoft.com/office/powerpoint/2010/main" val="3660876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82CBAF-BE75-32B3-1122-F20030F3F78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885715B1-D155-9A4C-C4F2-A8FBBF23C1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04383C6-D05B-FCB1-204A-24B0BDF69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0C107A0-337F-F192-3D4E-1B64561E9EDA}"/>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7" name="슬라이드 번호 개체 틀 6">
            <a:extLst>
              <a:ext uri="{FF2B5EF4-FFF2-40B4-BE49-F238E27FC236}">
                <a16:creationId xmlns:a16="http://schemas.microsoft.com/office/drawing/2014/main" id="{EB29ABF4-A9B1-B6AB-C225-3CA38B96E787}"/>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spTree>
    <p:extLst>
      <p:ext uri="{BB962C8B-B14F-4D97-AF65-F5344CB8AC3E}">
        <p14:creationId xmlns:p14="http://schemas.microsoft.com/office/powerpoint/2010/main" val="399534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96B74E-C282-3570-413B-B4A7834A81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D6A9F8D-A8C1-9338-B875-12F671D5E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dirty="0"/>
              <a:t>그림을 추가하려면 아이콘을 클릭하십시오</a:t>
            </a:r>
          </a:p>
        </p:txBody>
      </p:sp>
      <p:sp>
        <p:nvSpPr>
          <p:cNvPr id="4" name="텍스트 개체 틀 3">
            <a:extLst>
              <a:ext uri="{FF2B5EF4-FFF2-40B4-BE49-F238E27FC236}">
                <a16:creationId xmlns:a16="http://schemas.microsoft.com/office/drawing/2014/main" id="{73D26C36-DDBD-3382-EB81-016451350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8A62C32-F5CB-0BEB-08AE-3F8673634035}"/>
              </a:ext>
            </a:extLst>
          </p:cNvPr>
          <p:cNvSpPr>
            <a:spLocks noGrp="1"/>
          </p:cNvSpPr>
          <p:nvPr>
            <p:ph type="dt" sz="half" idx="10"/>
          </p:nvPr>
        </p:nvSpPr>
        <p:spPr/>
        <p:txBody>
          <a:bodyPr/>
          <a:lstStyle/>
          <a:p>
            <a:fld id="{08E539DF-2B86-4096-9460-D7CAF17168F9}" type="datetimeFigureOut">
              <a:rPr lang="ko-KR" altLang="en-US" smtClean="0"/>
              <a:t>2022-12-08</a:t>
            </a:fld>
            <a:endParaRPr lang="ko-KR" altLang="en-US" dirty="0"/>
          </a:p>
        </p:txBody>
      </p:sp>
      <p:sp>
        <p:nvSpPr>
          <p:cNvPr id="7" name="슬라이드 번호 개체 틀 6">
            <a:extLst>
              <a:ext uri="{FF2B5EF4-FFF2-40B4-BE49-F238E27FC236}">
                <a16:creationId xmlns:a16="http://schemas.microsoft.com/office/drawing/2014/main" id="{AAE31C8D-75A0-80AE-0346-7144D84682EF}"/>
              </a:ext>
            </a:extLst>
          </p:cNvPr>
          <p:cNvSpPr>
            <a:spLocks noGrp="1"/>
          </p:cNvSpPr>
          <p:nvPr>
            <p:ph type="sldNum" sz="quarter" idx="12"/>
          </p:nvPr>
        </p:nvSpPr>
        <p:spPr/>
        <p:txBody>
          <a:bodyPr/>
          <a:lstStyle/>
          <a:p>
            <a:fld id="{C72FDA18-6765-4BB2-B366-F0F87B47CA43}" type="slidenum">
              <a:rPr lang="ko-KR" altLang="en-US" smtClean="0"/>
              <a:t>‹#›</a:t>
            </a:fld>
            <a:endParaRPr lang="ko-KR" altLang="en-US" dirty="0"/>
          </a:p>
        </p:txBody>
      </p:sp>
    </p:spTree>
    <p:extLst>
      <p:ext uri="{BB962C8B-B14F-4D97-AF65-F5344CB8AC3E}">
        <p14:creationId xmlns:p14="http://schemas.microsoft.com/office/powerpoint/2010/main" val="1792318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C3ABCCFA-8D50-71E7-18A8-E0491088827A}"/>
              </a:ext>
            </a:extLst>
          </p:cNvPr>
          <p:cNvPicPr>
            <a:picLocks noChangeAspect="1"/>
          </p:cNvPicPr>
          <p:nvPr/>
        </p:nvPicPr>
        <p:blipFill rotWithShape="1">
          <a:blip r:embed="rId13">
            <a:alphaModFix amt="20000"/>
            <a:extLst>
              <a:ext uri="{28A0092B-C50C-407E-A947-70E740481C1C}">
                <a14:useLocalDpi xmlns:a14="http://schemas.microsoft.com/office/drawing/2010/main" val="0"/>
              </a:ext>
            </a:extLst>
          </a:blip>
          <a:srcRect l="-588" r="-671"/>
          <a:stretch/>
        </p:blipFill>
        <p:spPr>
          <a:xfrm>
            <a:off x="9773727" y="6096152"/>
            <a:ext cx="2280071" cy="703637"/>
          </a:xfrm>
          <a:prstGeom prst="rect">
            <a:avLst/>
          </a:prstGeom>
        </p:spPr>
      </p:pic>
      <p:sp>
        <p:nvSpPr>
          <p:cNvPr id="2" name="제목 개체 틀 1">
            <a:extLst>
              <a:ext uri="{FF2B5EF4-FFF2-40B4-BE49-F238E27FC236}">
                <a16:creationId xmlns:a16="http://schemas.microsoft.com/office/drawing/2014/main" id="{CFEBBD64-66B6-A566-EEAC-C044042F2145}"/>
              </a:ext>
            </a:extLst>
          </p:cNvPr>
          <p:cNvSpPr>
            <a:spLocks noGrp="1"/>
          </p:cNvSpPr>
          <p:nvPr>
            <p:ph type="title"/>
          </p:nvPr>
        </p:nvSpPr>
        <p:spPr>
          <a:xfrm>
            <a:off x="838199" y="365126"/>
            <a:ext cx="11015133" cy="779462"/>
          </a:xfrm>
          <a:prstGeom prst="rect">
            <a:avLst/>
          </a:prstGeom>
        </p:spPr>
        <p:txBody>
          <a:bodyPr vert="horz" lIns="91440" tIns="45720" rIns="91440" bIns="45720" rtlCol="0" anchor="b">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DB3008D3-A133-D748-8D00-0EAEE9EDE5C6}"/>
              </a:ext>
            </a:extLst>
          </p:cNvPr>
          <p:cNvSpPr>
            <a:spLocks noGrp="1"/>
          </p:cNvSpPr>
          <p:nvPr>
            <p:ph type="body" idx="1"/>
          </p:nvPr>
        </p:nvSpPr>
        <p:spPr>
          <a:xfrm>
            <a:off x="838200" y="1388532"/>
            <a:ext cx="11015132" cy="4967817"/>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D6FDF44F-2876-6C4B-D588-E207827EB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바탕" panose="02030600000101010101" pitchFamily="18" charset="-127"/>
                <a:ea typeface="바탕" panose="02030600000101010101" pitchFamily="18" charset="-127"/>
              </a:defRPr>
            </a:lvl1pPr>
          </a:lstStyle>
          <a:p>
            <a:fld id="{08E539DF-2B86-4096-9460-D7CAF17168F9}" type="datetimeFigureOut">
              <a:rPr lang="ko-KR" altLang="en-US" smtClean="0"/>
              <a:pPr/>
              <a:t>2022-12-08</a:t>
            </a:fld>
            <a:endParaRPr lang="ko-KR" altLang="en-US" dirty="0"/>
          </a:p>
        </p:txBody>
      </p:sp>
      <p:sp>
        <p:nvSpPr>
          <p:cNvPr id="6" name="슬라이드 번호 개체 틀 5">
            <a:extLst>
              <a:ext uri="{FF2B5EF4-FFF2-40B4-BE49-F238E27FC236}">
                <a16:creationId xmlns:a16="http://schemas.microsoft.com/office/drawing/2014/main" id="{7ED1E1DB-C261-9EE5-88DC-5C67C9A7CCD9}"/>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바탕" panose="02030600000101010101" pitchFamily="18" charset="-127"/>
                <a:ea typeface="바탕" panose="02030600000101010101" pitchFamily="18" charset="-127"/>
              </a:defRPr>
            </a:lvl1pPr>
          </a:lstStyle>
          <a:p>
            <a:fld id="{C72FDA18-6765-4BB2-B366-F0F87B47CA43}" type="slidenum">
              <a:rPr lang="ko-KR" altLang="en-US" smtClean="0"/>
              <a:pPr/>
              <a:t>‹#›</a:t>
            </a:fld>
            <a:endParaRPr lang="ko-KR" altLang="en-US" dirty="0"/>
          </a:p>
        </p:txBody>
      </p:sp>
    </p:spTree>
    <p:extLst>
      <p:ext uri="{BB962C8B-B14F-4D97-AF65-F5344CB8AC3E}">
        <p14:creationId xmlns:p14="http://schemas.microsoft.com/office/powerpoint/2010/main" val="4155634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b="1" kern="1200">
          <a:solidFill>
            <a:schemeClr val="tx1"/>
          </a:solidFill>
          <a:latin typeface="바탕" panose="02030600000101010101" pitchFamily="18" charset="-127"/>
          <a:ea typeface="바탕" panose="0203060000010101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바탕" panose="02030600000101010101" pitchFamily="18" charset="-127"/>
          <a:ea typeface="바탕" panose="02030600000101010101" pitchFamily="18"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바탕" panose="02030600000101010101" pitchFamily="18" charset="-127"/>
          <a:ea typeface="바탕" panose="02030600000101010101" pitchFamily="18"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바탕" panose="02030600000101010101" pitchFamily="18" charset="-127"/>
          <a:ea typeface="바탕" panose="02030600000101010101" pitchFamily="18"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바탕" panose="02030600000101010101" pitchFamily="18"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바탕"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tif"/></Relationships>
</file>

<file path=ppt/slides/_rels/slide29.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1.tif"/><Relationship Id="rId1" Type="http://schemas.openxmlformats.org/officeDocument/2006/relationships/slideLayout" Target="../slideLayouts/slideLayout2.xml"/><Relationship Id="rId4" Type="http://schemas.openxmlformats.org/officeDocument/2006/relationships/image" Target="../media/image23.tif"/></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42.t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DE063-8C7E-5CD6-B409-75D6E75AAC80}"/>
              </a:ext>
            </a:extLst>
          </p:cNvPr>
          <p:cNvSpPr>
            <a:spLocks noGrp="1"/>
          </p:cNvSpPr>
          <p:nvPr>
            <p:ph type="ctrTitle"/>
          </p:nvPr>
        </p:nvSpPr>
        <p:spPr>
          <a:xfrm>
            <a:off x="1523999" y="1122363"/>
            <a:ext cx="9782755" cy="2387600"/>
          </a:xfrm>
        </p:spPr>
        <p:txBody>
          <a:bodyPr/>
          <a:lstStyle/>
          <a:p>
            <a:r>
              <a:rPr lang="en-US" altLang="ko-KR" dirty="0"/>
              <a:t>On Computer Networking</a:t>
            </a:r>
            <a:endParaRPr lang="ko-KR" altLang="en-US" dirty="0"/>
          </a:p>
        </p:txBody>
      </p:sp>
      <p:sp>
        <p:nvSpPr>
          <p:cNvPr id="5" name="부제목 4">
            <a:extLst>
              <a:ext uri="{FF2B5EF4-FFF2-40B4-BE49-F238E27FC236}">
                <a16:creationId xmlns:a16="http://schemas.microsoft.com/office/drawing/2014/main" id="{638664D5-B4DF-D8A9-A6D7-D23A00DA1957}"/>
              </a:ext>
            </a:extLst>
          </p:cNvPr>
          <p:cNvSpPr>
            <a:spLocks noGrp="1"/>
          </p:cNvSpPr>
          <p:nvPr>
            <p:ph type="subTitle" idx="1"/>
          </p:nvPr>
        </p:nvSpPr>
        <p:spPr/>
        <p:txBody>
          <a:bodyPr/>
          <a:lstStyle/>
          <a:p>
            <a:r>
              <a:rPr lang="en-US" altLang="ko-KR" b="1" dirty="0"/>
              <a:t>DK Moon</a:t>
            </a:r>
          </a:p>
          <a:p>
            <a:r>
              <a:rPr lang="en-US" altLang="ko-KR" dirty="0"/>
              <a:t>(dkmoon@mju.ac.kr)</a:t>
            </a:r>
            <a:endParaRPr lang="ko-KR" altLang="en-US" dirty="0"/>
          </a:p>
        </p:txBody>
      </p:sp>
    </p:spTree>
    <p:extLst>
      <p:ext uri="{BB962C8B-B14F-4D97-AF65-F5344CB8AC3E}">
        <p14:creationId xmlns:p14="http://schemas.microsoft.com/office/powerpoint/2010/main" val="214506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5871EB-BBFD-320A-4E5F-B297F8BA2E3B}"/>
              </a:ext>
            </a:extLst>
          </p:cNvPr>
          <p:cNvSpPr>
            <a:spLocks noGrp="1"/>
          </p:cNvSpPr>
          <p:nvPr>
            <p:ph type="title"/>
          </p:nvPr>
        </p:nvSpPr>
        <p:spPr/>
        <p:txBody>
          <a:bodyPr/>
          <a:lstStyle/>
          <a:p>
            <a:r>
              <a:rPr lang="ko-KR" altLang="en-US" dirty="0"/>
              <a:t>네트워크 예시</a:t>
            </a:r>
          </a:p>
        </p:txBody>
      </p:sp>
      <p:sp>
        <p:nvSpPr>
          <p:cNvPr id="4" name="슬라이드 번호 개체 틀 3">
            <a:extLst>
              <a:ext uri="{FF2B5EF4-FFF2-40B4-BE49-F238E27FC236}">
                <a16:creationId xmlns:a16="http://schemas.microsoft.com/office/drawing/2014/main" id="{1E5C74BD-9F23-73D2-113A-DCF0815F8F37}"/>
              </a:ext>
            </a:extLst>
          </p:cNvPr>
          <p:cNvSpPr>
            <a:spLocks noGrp="1"/>
          </p:cNvSpPr>
          <p:nvPr>
            <p:ph type="sldNum" sz="quarter" idx="12"/>
          </p:nvPr>
        </p:nvSpPr>
        <p:spPr/>
        <p:txBody>
          <a:bodyPr/>
          <a:lstStyle/>
          <a:p>
            <a:fld id="{57C0E42C-E4C1-4C81-B641-FE5671A5B7F1}" type="slidenum">
              <a:rPr lang="ko-KR" altLang="en-US" smtClean="0"/>
              <a:t>10</a:t>
            </a:fld>
            <a:endParaRPr lang="ko-KR" altLang="en-US"/>
          </a:p>
        </p:txBody>
      </p:sp>
      <p:graphicFrame>
        <p:nvGraphicFramePr>
          <p:cNvPr id="7" name="Table">
            <a:extLst>
              <a:ext uri="{FF2B5EF4-FFF2-40B4-BE49-F238E27FC236}">
                <a16:creationId xmlns:a16="http://schemas.microsoft.com/office/drawing/2014/main" id="{BE5A6202-6896-82A5-0E5D-96DE0473D195}"/>
              </a:ext>
            </a:extLst>
          </p:cNvPr>
          <p:cNvGraphicFramePr/>
          <p:nvPr/>
        </p:nvGraphicFramePr>
        <p:xfrm>
          <a:off x="838199" y="1584351"/>
          <a:ext cx="8795508" cy="4654523"/>
        </p:xfrm>
        <a:graphic>
          <a:graphicData uri="http://schemas.openxmlformats.org/drawingml/2006/table">
            <a:tbl>
              <a:tblPr bandRow="1"/>
              <a:tblGrid>
                <a:gridCol w="2931836">
                  <a:extLst>
                    <a:ext uri="{9D8B030D-6E8A-4147-A177-3AD203B41FA5}">
                      <a16:colId xmlns:a16="http://schemas.microsoft.com/office/drawing/2014/main" val="20000"/>
                    </a:ext>
                  </a:extLst>
                </a:gridCol>
                <a:gridCol w="2931836">
                  <a:extLst>
                    <a:ext uri="{9D8B030D-6E8A-4147-A177-3AD203B41FA5}">
                      <a16:colId xmlns:a16="http://schemas.microsoft.com/office/drawing/2014/main" val="20001"/>
                    </a:ext>
                  </a:extLst>
                </a:gridCol>
                <a:gridCol w="2931836">
                  <a:extLst>
                    <a:ext uri="{9D8B030D-6E8A-4147-A177-3AD203B41FA5}">
                      <a16:colId xmlns:a16="http://schemas.microsoft.com/office/drawing/2014/main" val="20002"/>
                    </a:ext>
                  </a:extLst>
                </a:gridCol>
              </a:tblGrid>
              <a:tr h="577563">
                <a:tc>
                  <a:txBody>
                    <a:bodyPr/>
                    <a:lstStyle/>
                    <a:p>
                      <a:pPr algn="ctr" defTabSz="1007943">
                        <a:defRPr sz="1800"/>
                      </a:pPr>
                      <a:r>
                        <a:rPr sz="2300" b="1" dirty="0">
                          <a:latin typeface="바탕" panose="02030600000101010101" pitchFamily="18" charset="-127"/>
                          <a:ea typeface="바탕" panose="02030600000101010101" pitchFamily="18" charset="-127"/>
                        </a:rPr>
                        <a:t>점</a:t>
                      </a:r>
                    </a:p>
                  </a:txBody>
                  <a:tcPr marL="0" marR="0" marT="0" marB="0" anchor="ctr" horzOverflow="overflow">
                    <a:solidFill>
                      <a:schemeClr val="accent4"/>
                    </a:solidFill>
                  </a:tcPr>
                </a:tc>
                <a:tc>
                  <a:txBody>
                    <a:bodyPr/>
                    <a:lstStyle/>
                    <a:p>
                      <a:pPr algn="ctr" defTabSz="1007943">
                        <a:defRPr sz="1800"/>
                      </a:pPr>
                      <a:r>
                        <a:rPr sz="2300" b="1" dirty="0">
                          <a:latin typeface="바탕" panose="02030600000101010101" pitchFamily="18" charset="-127"/>
                          <a:ea typeface="바탕" panose="02030600000101010101" pitchFamily="18" charset="-127"/>
                        </a:rPr>
                        <a:t>선</a:t>
                      </a:r>
                    </a:p>
                  </a:txBody>
                  <a:tcPr marL="0" marR="0" marT="0" marB="0" anchor="ctr" horzOverflow="overflow">
                    <a:solidFill>
                      <a:schemeClr val="accent4"/>
                    </a:solidFill>
                  </a:tcPr>
                </a:tc>
                <a:tc>
                  <a:txBody>
                    <a:bodyPr/>
                    <a:lstStyle/>
                    <a:p>
                      <a:pPr algn="ctr" defTabSz="1007943">
                        <a:defRPr sz="1800"/>
                      </a:pPr>
                      <a:r>
                        <a:rPr sz="2300" b="1" dirty="0" err="1">
                          <a:latin typeface="바탕" panose="02030600000101010101" pitchFamily="18" charset="-127"/>
                          <a:ea typeface="바탕" panose="02030600000101010101" pitchFamily="18" charset="-127"/>
                        </a:rPr>
                        <a:t>네트워크</a:t>
                      </a:r>
                      <a:r>
                        <a:rPr sz="2300" b="1" dirty="0">
                          <a:latin typeface="바탕" panose="02030600000101010101" pitchFamily="18" charset="-127"/>
                          <a:ea typeface="바탕" panose="02030600000101010101" pitchFamily="18" charset="-127"/>
                        </a:rPr>
                        <a:t> </a:t>
                      </a:r>
                      <a:r>
                        <a:rPr sz="2300" b="1" dirty="0" err="1">
                          <a:latin typeface="바탕" panose="02030600000101010101" pitchFamily="18" charset="-127"/>
                          <a:ea typeface="바탕" panose="02030600000101010101" pitchFamily="18" charset="-127"/>
                        </a:rPr>
                        <a:t>이름</a:t>
                      </a:r>
                      <a:endParaRPr sz="2300" b="1" dirty="0">
                        <a:latin typeface="바탕" panose="02030600000101010101" pitchFamily="18" charset="-127"/>
                        <a:ea typeface="바탕" panose="02030600000101010101" pitchFamily="18" charset="-127"/>
                      </a:endParaRPr>
                    </a:p>
                  </a:txBody>
                  <a:tcPr marL="0" marR="0" marT="0" marB="0" anchor="ctr" horzOverflow="overflow">
                    <a:solidFill>
                      <a:schemeClr val="accent4"/>
                    </a:solidFill>
                  </a:tcPr>
                </a:tc>
                <a:extLst>
                  <a:ext uri="{0D108BD9-81ED-4DB2-BD59-A6C34878D82A}">
                    <a16:rowId xmlns:a16="http://schemas.microsoft.com/office/drawing/2014/main" val="10000"/>
                  </a:ext>
                </a:extLst>
              </a:tr>
              <a:tr h="580427">
                <a:tc>
                  <a:txBody>
                    <a:bodyPr/>
                    <a:lstStyle/>
                    <a:p>
                      <a:pPr algn="ctr" defTabSz="1007943">
                        <a:defRPr sz="1800"/>
                      </a:pPr>
                      <a:r>
                        <a:rPr sz="1900" dirty="0" err="1">
                          <a:latin typeface="바탕" panose="02030600000101010101" pitchFamily="18" charset="-127"/>
                          <a:ea typeface="바탕" panose="02030600000101010101" pitchFamily="18" charset="-127"/>
                        </a:rPr>
                        <a:t>뉴런</a:t>
                      </a:r>
                      <a:endParaRPr sz="1900" dirty="0">
                        <a:latin typeface="바탕" panose="02030600000101010101" pitchFamily="18" charset="-127"/>
                        <a:ea typeface="바탕" panose="02030600000101010101" pitchFamily="18" charset="-127"/>
                      </a:endParaRP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시냅스</a:t>
                      </a: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신경망
(neural network)</a:t>
                      </a:r>
                    </a:p>
                  </a:txBody>
                  <a:tcPr marL="0" marR="0" marT="0" marB="0" anchor="ctr" horzOverflow="overflow"/>
                </a:tc>
                <a:extLst>
                  <a:ext uri="{0D108BD9-81ED-4DB2-BD59-A6C34878D82A}">
                    <a16:rowId xmlns:a16="http://schemas.microsoft.com/office/drawing/2014/main" val="10001"/>
                  </a:ext>
                </a:extLst>
              </a:tr>
              <a:tr h="580427">
                <a:tc>
                  <a:txBody>
                    <a:bodyPr/>
                    <a:lstStyle/>
                    <a:p>
                      <a:pPr algn="ctr" defTabSz="1007943">
                        <a:defRPr sz="1800"/>
                      </a:pPr>
                      <a:r>
                        <a:rPr sz="1900" dirty="0" err="1">
                          <a:latin typeface="바탕" panose="02030600000101010101" pitchFamily="18" charset="-127"/>
                          <a:ea typeface="바탕" panose="02030600000101010101" pitchFamily="18" charset="-127"/>
                        </a:rPr>
                        <a:t>사람</a:t>
                      </a:r>
                      <a:endParaRPr sz="1900" dirty="0">
                        <a:latin typeface="바탕" panose="02030600000101010101" pitchFamily="18" charset="-127"/>
                        <a:ea typeface="바탕" panose="02030600000101010101" pitchFamily="18" charset="-127"/>
                      </a:endParaRPr>
                    </a:p>
                  </a:txBody>
                  <a:tcPr marL="0" marR="0" marT="0" marB="0" anchor="ctr" horzOverflow="overflow">
                    <a:solidFill>
                      <a:schemeClr val="bg2"/>
                    </a:solidFill>
                  </a:tcPr>
                </a:tc>
                <a:tc>
                  <a:txBody>
                    <a:bodyPr/>
                    <a:lstStyle/>
                    <a:p>
                      <a:pPr algn="ctr" defTabSz="1007943">
                        <a:defRPr sz="1800"/>
                      </a:pPr>
                      <a:r>
                        <a:rPr sz="1900">
                          <a:latin typeface="바탕" panose="02030600000101010101" pitchFamily="18" charset="-127"/>
                          <a:ea typeface="바탕" panose="02030600000101010101" pitchFamily="18" charset="-127"/>
                        </a:rPr>
                        <a:t>친분관계</a:t>
                      </a:r>
                    </a:p>
                  </a:txBody>
                  <a:tcPr marL="0" marR="0" marT="0" marB="0" anchor="ctr" horzOverflow="overflow">
                    <a:solidFill>
                      <a:schemeClr val="bg2"/>
                    </a:solidFill>
                  </a:tcPr>
                </a:tc>
                <a:tc>
                  <a:txBody>
                    <a:bodyPr/>
                    <a:lstStyle/>
                    <a:p>
                      <a:pPr algn="ctr" defTabSz="1007943">
                        <a:defRPr sz="1800"/>
                      </a:pPr>
                      <a:r>
                        <a:rPr sz="1900" dirty="0" err="1">
                          <a:latin typeface="바탕" panose="02030600000101010101" pitchFamily="18" charset="-127"/>
                          <a:ea typeface="바탕" panose="02030600000101010101" pitchFamily="18" charset="-127"/>
                        </a:rPr>
                        <a:t>사회</a:t>
                      </a:r>
                      <a:r>
                        <a:rPr sz="1900" dirty="0">
                          <a:latin typeface="바탕" panose="02030600000101010101" pitchFamily="18" charset="-127"/>
                          <a:ea typeface="바탕" panose="02030600000101010101" pitchFamily="18" charset="-127"/>
                        </a:rPr>
                        <a:t> </a:t>
                      </a:r>
                      <a:r>
                        <a:rPr sz="1900" dirty="0" err="1">
                          <a:latin typeface="바탕" panose="02030600000101010101" pitchFamily="18" charset="-127"/>
                          <a:ea typeface="바탕" panose="02030600000101010101" pitchFamily="18" charset="-127"/>
                        </a:rPr>
                        <a:t>관계망</a:t>
                      </a:r>
                      <a:r>
                        <a:rPr sz="1900" dirty="0">
                          <a:latin typeface="바탕" panose="02030600000101010101" pitchFamily="18" charset="-127"/>
                          <a:ea typeface="바탕" panose="02030600000101010101" pitchFamily="18" charset="-127"/>
                        </a:rPr>
                        <a:t> or </a:t>
                      </a:r>
                      <a:r>
                        <a:rPr sz="1900" dirty="0" err="1">
                          <a:latin typeface="바탕" panose="02030600000101010101" pitchFamily="18" charset="-127"/>
                          <a:ea typeface="바탕" panose="02030600000101010101" pitchFamily="18" charset="-127"/>
                        </a:rPr>
                        <a:t>인맥</a:t>
                      </a:r>
                      <a:r>
                        <a:rPr sz="1900" dirty="0">
                          <a:latin typeface="바탕" panose="02030600000101010101" pitchFamily="18" charset="-127"/>
                          <a:ea typeface="바탕" panose="02030600000101010101" pitchFamily="18" charset="-127"/>
                        </a:rPr>
                        <a:t>
(social network)</a:t>
                      </a:r>
                    </a:p>
                  </a:txBody>
                  <a:tcPr marL="0" marR="0" marT="0" marB="0" anchor="ctr" horzOverflow="overflow">
                    <a:solidFill>
                      <a:schemeClr val="bg2"/>
                    </a:solidFill>
                  </a:tcPr>
                </a:tc>
                <a:extLst>
                  <a:ext uri="{0D108BD9-81ED-4DB2-BD59-A6C34878D82A}">
                    <a16:rowId xmlns:a16="http://schemas.microsoft.com/office/drawing/2014/main" val="10002"/>
                  </a:ext>
                </a:extLst>
              </a:tr>
              <a:tr h="594398">
                <a:tc>
                  <a:txBody>
                    <a:bodyPr/>
                    <a:lstStyle/>
                    <a:p>
                      <a:pPr algn="ctr" defTabSz="1007943">
                        <a:defRPr sz="1800"/>
                      </a:pPr>
                      <a:r>
                        <a:rPr sz="1900">
                          <a:latin typeface="바탕" panose="02030600000101010101" pitchFamily="18" charset="-127"/>
                          <a:ea typeface="바탕" panose="02030600000101010101" pitchFamily="18" charset="-127"/>
                        </a:rPr>
                        <a:t>기차역</a:t>
                      </a: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선로</a:t>
                      </a: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철도망
(rail transport network)</a:t>
                      </a:r>
                    </a:p>
                  </a:txBody>
                  <a:tcPr marL="0" marR="0" marT="0" marB="0" anchor="ctr" horzOverflow="overflow"/>
                </a:tc>
                <a:extLst>
                  <a:ext uri="{0D108BD9-81ED-4DB2-BD59-A6C34878D82A}">
                    <a16:rowId xmlns:a16="http://schemas.microsoft.com/office/drawing/2014/main" val="10003"/>
                  </a:ext>
                </a:extLst>
              </a:tr>
              <a:tr h="580427">
                <a:tc>
                  <a:txBody>
                    <a:bodyPr/>
                    <a:lstStyle/>
                    <a:p>
                      <a:pPr algn="ctr" defTabSz="1007943">
                        <a:defRPr sz="1800"/>
                      </a:pPr>
                      <a:r>
                        <a:rPr sz="1900" dirty="0" err="1">
                          <a:latin typeface="바탕" panose="02030600000101010101" pitchFamily="18" charset="-127"/>
                          <a:ea typeface="바탕" panose="02030600000101010101" pitchFamily="18" charset="-127"/>
                        </a:rPr>
                        <a:t>지역</a:t>
                      </a:r>
                      <a:r>
                        <a:rPr sz="1900" dirty="0">
                          <a:latin typeface="바탕" panose="02030600000101010101" pitchFamily="18" charset="-127"/>
                          <a:ea typeface="바탕" panose="02030600000101010101" pitchFamily="18" charset="-127"/>
                        </a:rPr>
                        <a:t>, </a:t>
                      </a:r>
                      <a:r>
                        <a:rPr sz="1900" dirty="0" err="1">
                          <a:latin typeface="바탕" panose="02030600000101010101" pitchFamily="18" charset="-127"/>
                          <a:ea typeface="바탕" panose="02030600000101010101" pitchFamily="18" charset="-127"/>
                        </a:rPr>
                        <a:t>도시</a:t>
                      </a:r>
                      <a:endParaRPr sz="1900" dirty="0">
                        <a:latin typeface="바탕" panose="02030600000101010101" pitchFamily="18" charset="-127"/>
                        <a:ea typeface="바탕" panose="02030600000101010101" pitchFamily="18" charset="-127"/>
                      </a:endParaRPr>
                    </a:p>
                  </a:txBody>
                  <a:tcPr marL="0" marR="0" marT="0" marB="0" anchor="ctr" horzOverflow="overflow">
                    <a:solidFill>
                      <a:schemeClr val="bg2"/>
                    </a:solidFill>
                  </a:tcPr>
                </a:tc>
                <a:tc>
                  <a:txBody>
                    <a:bodyPr/>
                    <a:lstStyle/>
                    <a:p>
                      <a:pPr algn="ctr" defTabSz="1007943">
                        <a:defRPr sz="1800"/>
                      </a:pPr>
                      <a:r>
                        <a:rPr sz="1900">
                          <a:latin typeface="바탕" panose="02030600000101010101" pitchFamily="18" charset="-127"/>
                          <a:ea typeface="바탕" panose="02030600000101010101" pitchFamily="18" charset="-127"/>
                        </a:rPr>
                        <a:t>도로</a:t>
                      </a:r>
                    </a:p>
                  </a:txBody>
                  <a:tcPr marL="0" marR="0" marT="0" marB="0" anchor="ctr" horzOverflow="overflow">
                    <a:solidFill>
                      <a:schemeClr val="bg2"/>
                    </a:solidFill>
                  </a:tcPr>
                </a:tc>
                <a:tc>
                  <a:txBody>
                    <a:bodyPr/>
                    <a:lstStyle/>
                    <a:p>
                      <a:pPr algn="ctr" defTabSz="1007943">
                        <a:defRPr sz="1800"/>
                      </a:pPr>
                      <a:r>
                        <a:rPr sz="1900" dirty="0" err="1">
                          <a:latin typeface="바탕" panose="02030600000101010101" pitchFamily="18" charset="-127"/>
                          <a:ea typeface="바탕" panose="02030600000101010101" pitchFamily="18" charset="-127"/>
                        </a:rPr>
                        <a:t>도로망</a:t>
                      </a:r>
                      <a:r>
                        <a:rPr sz="1900" dirty="0">
                          <a:latin typeface="바탕" panose="02030600000101010101" pitchFamily="18" charset="-127"/>
                          <a:ea typeface="바탕" panose="02030600000101010101" pitchFamily="18" charset="-127"/>
                        </a:rPr>
                        <a:t>
(road network)</a:t>
                      </a:r>
                    </a:p>
                  </a:txBody>
                  <a:tcPr marL="0" marR="0" marT="0" marB="0" anchor="ctr" horzOverflow="overflow">
                    <a:solidFill>
                      <a:schemeClr val="bg2"/>
                    </a:solidFill>
                  </a:tcPr>
                </a:tc>
                <a:extLst>
                  <a:ext uri="{0D108BD9-81ED-4DB2-BD59-A6C34878D82A}">
                    <a16:rowId xmlns:a16="http://schemas.microsoft.com/office/drawing/2014/main" val="10004"/>
                  </a:ext>
                </a:extLst>
              </a:tr>
              <a:tr h="580427">
                <a:tc>
                  <a:txBody>
                    <a:bodyPr/>
                    <a:lstStyle/>
                    <a:p>
                      <a:pPr algn="ctr" defTabSz="1007943">
                        <a:defRPr sz="1800"/>
                      </a:pPr>
                      <a:r>
                        <a:rPr sz="1900">
                          <a:latin typeface="바탕" panose="02030600000101010101" pitchFamily="18" charset="-127"/>
                          <a:ea typeface="바탕" panose="02030600000101010101" pitchFamily="18" charset="-127"/>
                        </a:rPr>
                        <a:t>전력 설비
(발전소, 변전소)</a:t>
                      </a: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전력선</a:t>
                      </a:r>
                    </a:p>
                  </a:txBody>
                  <a:tcPr marL="0" marR="0" marT="0" marB="0" anchor="ctr" horzOverflow="overflow"/>
                </a:tc>
                <a:tc>
                  <a:txBody>
                    <a:bodyPr/>
                    <a:lstStyle/>
                    <a:p>
                      <a:pPr algn="ctr" defTabSz="1007943">
                        <a:defRPr sz="1800"/>
                      </a:pPr>
                      <a:r>
                        <a:rPr sz="1900" dirty="0" err="1">
                          <a:latin typeface="바탕" panose="02030600000101010101" pitchFamily="18" charset="-127"/>
                          <a:ea typeface="바탕" panose="02030600000101010101" pitchFamily="18" charset="-127"/>
                        </a:rPr>
                        <a:t>전력망</a:t>
                      </a:r>
                      <a:r>
                        <a:rPr sz="1900" dirty="0">
                          <a:latin typeface="바탕" panose="02030600000101010101" pitchFamily="18" charset="-127"/>
                          <a:ea typeface="바탕" panose="02030600000101010101" pitchFamily="18" charset="-127"/>
                        </a:rPr>
                        <a:t>
(power grid)</a:t>
                      </a:r>
                    </a:p>
                  </a:txBody>
                  <a:tcPr marL="0" marR="0" marT="0" marB="0" anchor="ctr" horzOverflow="overflow"/>
                </a:tc>
                <a:extLst>
                  <a:ext uri="{0D108BD9-81ED-4DB2-BD59-A6C34878D82A}">
                    <a16:rowId xmlns:a16="http://schemas.microsoft.com/office/drawing/2014/main" val="10005"/>
                  </a:ext>
                </a:extLst>
              </a:tr>
              <a:tr h="580427">
                <a:tc>
                  <a:txBody>
                    <a:bodyPr/>
                    <a:lstStyle/>
                    <a:p>
                      <a:pPr algn="ctr" defTabSz="1007943">
                        <a:defRPr sz="1800"/>
                      </a:pPr>
                      <a:r>
                        <a:rPr sz="1900" dirty="0" err="1">
                          <a:latin typeface="바탕" panose="02030600000101010101" pitchFamily="18" charset="-127"/>
                          <a:ea typeface="바탕" panose="02030600000101010101" pitchFamily="18" charset="-127"/>
                        </a:rPr>
                        <a:t>저항</a:t>
                      </a:r>
                      <a:r>
                        <a:rPr sz="1900" dirty="0">
                          <a:latin typeface="바탕" panose="02030600000101010101" pitchFamily="18" charset="-127"/>
                          <a:ea typeface="바탕" panose="02030600000101010101" pitchFamily="18" charset="-127"/>
                        </a:rPr>
                        <a:t>, </a:t>
                      </a:r>
                      <a:r>
                        <a:rPr sz="1900" dirty="0" err="1">
                          <a:latin typeface="바탕" panose="02030600000101010101" pitchFamily="18" charset="-127"/>
                          <a:ea typeface="바탕" panose="02030600000101010101" pitchFamily="18" charset="-127"/>
                        </a:rPr>
                        <a:t>캐패시터</a:t>
                      </a:r>
                      <a:r>
                        <a:rPr sz="1900" dirty="0">
                          <a:latin typeface="바탕" panose="02030600000101010101" pitchFamily="18" charset="-127"/>
                          <a:ea typeface="바탕" panose="02030600000101010101" pitchFamily="18" charset="-127"/>
                        </a:rPr>
                        <a:t>, …</a:t>
                      </a:r>
                    </a:p>
                  </a:txBody>
                  <a:tcPr marL="0" marR="0" marT="0" marB="0" anchor="ctr" horzOverflow="overflow">
                    <a:solidFill>
                      <a:schemeClr val="bg2"/>
                    </a:solidFill>
                  </a:tcPr>
                </a:tc>
                <a:tc>
                  <a:txBody>
                    <a:bodyPr/>
                    <a:lstStyle/>
                    <a:p>
                      <a:pPr algn="ctr" defTabSz="1007943">
                        <a:defRPr sz="1800"/>
                      </a:pPr>
                      <a:r>
                        <a:rPr sz="1900">
                          <a:latin typeface="바탕" panose="02030600000101010101" pitchFamily="18" charset="-127"/>
                          <a:ea typeface="바탕" panose="02030600000101010101" pitchFamily="18" charset="-127"/>
                        </a:rPr>
                        <a:t>전선</a:t>
                      </a:r>
                    </a:p>
                  </a:txBody>
                  <a:tcPr marL="0" marR="0" marT="0" marB="0" anchor="ctr" horzOverflow="overflow">
                    <a:solidFill>
                      <a:schemeClr val="bg2"/>
                    </a:solidFill>
                  </a:tcPr>
                </a:tc>
                <a:tc>
                  <a:txBody>
                    <a:bodyPr/>
                    <a:lstStyle/>
                    <a:p>
                      <a:pPr algn="ctr" defTabSz="1007943">
                        <a:defRPr sz="1800"/>
                      </a:pPr>
                      <a:r>
                        <a:rPr sz="1900" dirty="0" err="1">
                          <a:latin typeface="바탕" panose="02030600000101010101" pitchFamily="18" charset="-127"/>
                          <a:ea typeface="바탕" panose="02030600000101010101" pitchFamily="18" charset="-127"/>
                        </a:rPr>
                        <a:t>회로망</a:t>
                      </a:r>
                      <a:r>
                        <a:rPr sz="1900" dirty="0">
                          <a:latin typeface="바탕" panose="02030600000101010101" pitchFamily="18" charset="-127"/>
                          <a:ea typeface="바탕" panose="02030600000101010101" pitchFamily="18" charset="-127"/>
                        </a:rPr>
                        <a:t>
(electrical network)</a:t>
                      </a:r>
                    </a:p>
                  </a:txBody>
                  <a:tcPr marL="0" marR="0" marT="0" marB="0" anchor="ctr" horzOverflow="overflow">
                    <a:solidFill>
                      <a:schemeClr val="bg2"/>
                    </a:solidFill>
                  </a:tcPr>
                </a:tc>
                <a:extLst>
                  <a:ext uri="{0D108BD9-81ED-4DB2-BD59-A6C34878D82A}">
                    <a16:rowId xmlns:a16="http://schemas.microsoft.com/office/drawing/2014/main" val="10006"/>
                  </a:ext>
                </a:extLst>
              </a:tr>
              <a:tr h="580427">
                <a:tc>
                  <a:txBody>
                    <a:bodyPr/>
                    <a:lstStyle/>
                    <a:p>
                      <a:pPr algn="ctr" defTabSz="1007943">
                        <a:defRPr sz="1900"/>
                      </a:pPr>
                      <a:r>
                        <a:rPr lang="ko-KR" altLang="en-US" b="1" dirty="0">
                          <a:solidFill>
                            <a:srgbClr val="FF0000"/>
                          </a:solidFill>
                          <a:latin typeface="바탕" panose="02030600000101010101" pitchFamily="18" charset="-127"/>
                          <a:ea typeface="바탕" panose="02030600000101010101" pitchFamily="18" charset="-127"/>
                        </a:rPr>
                        <a:t>컴퓨터</a:t>
                      </a:r>
                      <a:endParaRPr b="1" dirty="0">
                        <a:solidFill>
                          <a:srgbClr val="FF0000"/>
                        </a:solidFill>
                        <a:latin typeface="바탕" panose="02030600000101010101" pitchFamily="18" charset="-127"/>
                        <a:ea typeface="바탕" panose="02030600000101010101" pitchFamily="18" charset="-127"/>
                      </a:endParaRPr>
                    </a:p>
                  </a:txBody>
                  <a:tcPr marL="0" marR="0" marT="0" marB="0" anchor="ctr" horzOverflow="overflow"/>
                </a:tc>
                <a:tc>
                  <a:txBody>
                    <a:bodyPr/>
                    <a:lstStyle/>
                    <a:p>
                      <a:pPr algn="ctr" defTabSz="1007943">
                        <a:defRPr sz="1900"/>
                      </a:pPr>
                      <a:r>
                        <a:rPr lang="ko-KR" altLang="en-US" b="1" dirty="0" err="1">
                          <a:solidFill>
                            <a:srgbClr val="FF0000"/>
                          </a:solidFill>
                          <a:latin typeface="바탕" panose="02030600000101010101" pitchFamily="18" charset="-127"/>
                          <a:ea typeface="바탕" panose="02030600000101010101" pitchFamily="18" charset="-127"/>
                        </a:rPr>
                        <a:t>랜선</a:t>
                      </a:r>
                      <a:endParaRPr b="1" dirty="0">
                        <a:solidFill>
                          <a:srgbClr val="FF0000"/>
                        </a:solidFill>
                        <a:latin typeface="바탕" panose="02030600000101010101" pitchFamily="18" charset="-127"/>
                        <a:ea typeface="바탕" panose="02030600000101010101" pitchFamily="18" charset="-127"/>
                      </a:endParaRPr>
                    </a:p>
                  </a:txBody>
                  <a:tcPr marL="0" marR="0" marT="0" marB="0" anchor="ctr" horzOverflow="overflow"/>
                </a:tc>
                <a:tc>
                  <a:txBody>
                    <a:bodyPr/>
                    <a:lstStyle/>
                    <a:p>
                      <a:pPr algn="ctr" defTabSz="1007943">
                        <a:defRPr sz="1800"/>
                      </a:pPr>
                      <a:r>
                        <a:rPr lang="ko-KR" altLang="en-US" sz="1900" b="1" dirty="0">
                          <a:solidFill>
                            <a:srgbClr val="FF0000"/>
                          </a:solidFill>
                          <a:latin typeface="바탕" panose="02030600000101010101" pitchFamily="18" charset="-127"/>
                          <a:ea typeface="바탕" panose="02030600000101010101" pitchFamily="18" charset="-127"/>
                        </a:rPr>
                        <a:t>컴퓨터망
</a:t>
                      </a:r>
                      <a:r>
                        <a:rPr lang="en-US" altLang="ko-KR" sz="1900" b="1" dirty="0">
                          <a:solidFill>
                            <a:srgbClr val="FF0000"/>
                          </a:solidFill>
                          <a:latin typeface="바탕" panose="02030600000101010101" pitchFamily="18" charset="-127"/>
                          <a:ea typeface="바탕" panose="02030600000101010101" pitchFamily="18" charset="-127"/>
                        </a:rPr>
                        <a:t>(computer network)</a:t>
                      </a:r>
                    </a:p>
                  </a:txBody>
                  <a:tcPr marL="0" marR="0" marT="0" marB="0"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56770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A72BFE-2C6F-7FDA-1A85-EDF836BD8ECC}"/>
              </a:ext>
            </a:extLst>
          </p:cNvPr>
          <p:cNvSpPr>
            <a:spLocks noGrp="1"/>
          </p:cNvSpPr>
          <p:nvPr>
            <p:ph type="title"/>
          </p:nvPr>
        </p:nvSpPr>
        <p:spPr/>
        <p:txBody>
          <a:bodyPr/>
          <a:lstStyle/>
          <a:p>
            <a:r>
              <a:rPr lang="en-US" altLang="ko-KR" dirty="0"/>
              <a:t>TCP: Connection </a:t>
            </a:r>
            <a:r>
              <a:rPr lang="ko-KR" altLang="en-US" dirty="0"/>
              <a:t>기반</a:t>
            </a:r>
          </a:p>
        </p:txBody>
      </p:sp>
      <p:sp>
        <p:nvSpPr>
          <p:cNvPr id="3" name="내용 개체 틀 2">
            <a:extLst>
              <a:ext uri="{FF2B5EF4-FFF2-40B4-BE49-F238E27FC236}">
                <a16:creationId xmlns:a16="http://schemas.microsoft.com/office/drawing/2014/main" id="{661B040E-1458-4A92-5228-AC177B7E83BA}"/>
              </a:ext>
            </a:extLst>
          </p:cNvPr>
          <p:cNvSpPr>
            <a:spLocks noGrp="1"/>
          </p:cNvSpPr>
          <p:nvPr>
            <p:ph idx="1"/>
          </p:nvPr>
        </p:nvSpPr>
        <p:spPr/>
        <p:txBody>
          <a:bodyPr/>
          <a:lstStyle/>
          <a:p>
            <a:r>
              <a:rPr lang="ko-KR" altLang="en-US" dirty="0"/>
              <a:t>앞의 설명에서 보듯 </a:t>
            </a:r>
            <a:r>
              <a:rPr lang="en-US" altLang="ko-KR" dirty="0"/>
              <a:t>TCP </a:t>
            </a:r>
            <a:r>
              <a:rPr lang="ko-KR" altLang="en-US" dirty="0"/>
              <a:t>는 특정</a:t>
            </a:r>
            <a:r>
              <a:rPr lang="en-US" altLang="ko-KR" dirty="0"/>
              <a:t> </a:t>
            </a:r>
            <a:r>
              <a:rPr lang="ko-KR" altLang="en-US" dirty="0"/>
              <a:t>상대방을 가정하고 전송한 </a:t>
            </a:r>
            <a:r>
              <a:rPr lang="en-US" altLang="ko-KR" dirty="0"/>
              <a:t>data </a:t>
            </a:r>
            <a:r>
              <a:rPr lang="ko-KR" altLang="en-US" dirty="0"/>
              <a:t>의 </a:t>
            </a:r>
            <a:r>
              <a:rPr lang="en-US" altLang="ko-KR" dirty="0"/>
              <a:t>byte </a:t>
            </a:r>
            <a:r>
              <a:rPr lang="ko-KR" altLang="en-US" dirty="0"/>
              <a:t>단위 </a:t>
            </a:r>
            <a:r>
              <a:rPr lang="en-US" altLang="ko-KR" dirty="0"/>
              <a:t>sequence </a:t>
            </a:r>
            <a:r>
              <a:rPr lang="ko-KR" altLang="en-US" dirty="0"/>
              <a:t>번호</a:t>
            </a:r>
            <a:r>
              <a:rPr lang="en-US" altLang="ko-KR" dirty="0"/>
              <a:t>, </a:t>
            </a:r>
            <a:r>
              <a:rPr lang="ko-KR" altLang="en-US" dirty="0"/>
              <a:t>어디까지 수신했는지 </a:t>
            </a:r>
            <a:r>
              <a:rPr lang="en-US" altLang="ko-KR" dirty="0"/>
              <a:t>byte </a:t>
            </a:r>
            <a:r>
              <a:rPr lang="ko-KR" altLang="en-US" dirty="0"/>
              <a:t>단위의 </a:t>
            </a:r>
            <a:r>
              <a:rPr lang="en-US" altLang="ko-KR" dirty="0"/>
              <a:t>ack </a:t>
            </a:r>
            <a:r>
              <a:rPr lang="ko-KR" altLang="en-US" dirty="0"/>
              <a:t>번호를 관리한다</a:t>
            </a:r>
            <a:r>
              <a:rPr lang="en-US" altLang="ko-KR" dirty="0"/>
              <a:t>.</a:t>
            </a:r>
          </a:p>
          <a:p>
            <a:r>
              <a:rPr lang="ko-KR" altLang="en-US" dirty="0"/>
              <a:t>이렇게 통신 양 끝단</a:t>
            </a:r>
            <a:r>
              <a:rPr lang="en-US" altLang="ko-KR" dirty="0"/>
              <a:t>(end-point) </a:t>
            </a:r>
            <a:r>
              <a:rPr lang="ko-KR" altLang="en-US" dirty="0"/>
              <a:t>의 </a:t>
            </a:r>
            <a:r>
              <a:rPr lang="en-US" altLang="ko-KR" dirty="0"/>
              <a:t>state </a:t>
            </a:r>
            <a:r>
              <a:rPr lang="ko-KR" altLang="en-US" dirty="0"/>
              <a:t>를 관리하기 때문에</a:t>
            </a:r>
            <a:r>
              <a:rPr lang="en-US" altLang="ko-KR" dirty="0"/>
              <a:t>,</a:t>
            </a:r>
            <a:br>
              <a:rPr lang="en-US" altLang="ko-KR" dirty="0"/>
            </a:br>
            <a:r>
              <a:rPr lang="en-US" altLang="ko-KR" dirty="0"/>
              <a:t>TCP </a:t>
            </a:r>
            <a:r>
              <a:rPr lang="ko-KR" altLang="en-US" dirty="0"/>
              <a:t>는 </a:t>
            </a:r>
            <a:r>
              <a:rPr lang="en-US" altLang="ko-KR" dirty="0"/>
              <a:t>stateful </a:t>
            </a:r>
            <a:r>
              <a:rPr lang="ko-KR" altLang="en-US" dirty="0"/>
              <a:t>하고 </a:t>
            </a:r>
            <a:r>
              <a:rPr lang="en-US" altLang="ko-KR" dirty="0"/>
              <a:t>connection </a:t>
            </a:r>
            <a:r>
              <a:rPr lang="ko-KR" altLang="en-US" dirty="0"/>
              <a:t>기반이 된다</a:t>
            </a:r>
            <a:r>
              <a:rPr lang="en-US" altLang="ko-KR" dirty="0"/>
              <a:t>.</a:t>
            </a:r>
            <a:r>
              <a:rPr lang="ko-KR" altLang="en-US" dirty="0"/>
              <a:t> </a:t>
            </a:r>
          </a:p>
        </p:txBody>
      </p:sp>
    </p:spTree>
    <p:extLst>
      <p:ext uri="{BB962C8B-B14F-4D97-AF65-F5344CB8AC3E}">
        <p14:creationId xmlns:p14="http://schemas.microsoft.com/office/powerpoint/2010/main" val="28078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5584CB-0467-D05C-2BB1-F320E7DB8208}"/>
              </a:ext>
            </a:extLst>
          </p:cNvPr>
          <p:cNvSpPr>
            <a:spLocks noGrp="1"/>
          </p:cNvSpPr>
          <p:nvPr>
            <p:ph type="title"/>
          </p:nvPr>
        </p:nvSpPr>
        <p:spPr/>
        <p:txBody>
          <a:bodyPr/>
          <a:lstStyle/>
          <a:p>
            <a:r>
              <a:rPr lang="en-US" altLang="ko-KR" dirty="0"/>
              <a:t>TCP </a:t>
            </a:r>
            <a:r>
              <a:rPr lang="ko-KR" altLang="en-US" dirty="0"/>
              <a:t>의 전송 제어</a:t>
            </a:r>
          </a:p>
        </p:txBody>
      </p:sp>
      <p:sp>
        <p:nvSpPr>
          <p:cNvPr id="3" name="내용 개체 틀 2">
            <a:extLst>
              <a:ext uri="{FF2B5EF4-FFF2-40B4-BE49-F238E27FC236}">
                <a16:creationId xmlns:a16="http://schemas.microsoft.com/office/drawing/2014/main" id="{3E405527-C186-9E58-31FF-243C32507B10}"/>
              </a:ext>
            </a:extLst>
          </p:cNvPr>
          <p:cNvSpPr>
            <a:spLocks noGrp="1"/>
          </p:cNvSpPr>
          <p:nvPr>
            <p:ph idx="1"/>
          </p:nvPr>
        </p:nvSpPr>
        <p:spPr/>
        <p:txBody>
          <a:bodyPr/>
          <a:lstStyle/>
          <a:p>
            <a:r>
              <a:rPr lang="en-US" altLang="ko-KR" dirty="0"/>
              <a:t>TCP </a:t>
            </a:r>
            <a:r>
              <a:rPr lang="ko-KR" altLang="en-US" dirty="0"/>
              <a:t>의 전송 제어가 신경 쓰는 것</a:t>
            </a:r>
            <a:endParaRPr lang="en-US" altLang="ko-KR" dirty="0"/>
          </a:p>
          <a:p>
            <a:pPr lvl="1"/>
            <a:r>
              <a:rPr lang="ko-KR" altLang="en-US" dirty="0"/>
              <a:t>수신자의 여력 </a:t>
            </a:r>
            <a:r>
              <a:rPr lang="en-US" altLang="ko-KR" dirty="0"/>
              <a:t>(</a:t>
            </a:r>
            <a:r>
              <a:rPr lang="ko-KR" altLang="en-US" dirty="0"/>
              <a:t>버퍼크기</a:t>
            </a:r>
            <a:r>
              <a:rPr lang="en-US" altLang="ko-KR" dirty="0"/>
              <a:t>)</a:t>
            </a:r>
          </a:p>
          <a:p>
            <a:pPr lvl="1"/>
            <a:endParaRPr lang="en-US" altLang="ko-KR" dirty="0"/>
          </a:p>
          <a:p>
            <a:pPr lvl="1"/>
            <a:r>
              <a:rPr lang="ko-KR" altLang="en-US" dirty="0"/>
              <a:t>중간에 거쳐가는 게이트웨이</a:t>
            </a:r>
            <a:r>
              <a:rPr lang="en-US" altLang="ko-KR" dirty="0"/>
              <a:t>(</a:t>
            </a:r>
            <a:r>
              <a:rPr lang="ko-KR" altLang="en-US" dirty="0"/>
              <a:t>라우터</a:t>
            </a:r>
            <a:r>
              <a:rPr lang="en-US" altLang="ko-KR" dirty="0"/>
              <a:t>) </a:t>
            </a:r>
            <a:r>
              <a:rPr lang="ko-KR" altLang="en-US" dirty="0"/>
              <a:t>들의 여력 </a:t>
            </a:r>
            <a:r>
              <a:rPr lang="en-US" altLang="ko-KR" dirty="0"/>
              <a:t>(</a:t>
            </a:r>
            <a:r>
              <a:rPr lang="ko-KR" altLang="en-US" dirty="0"/>
              <a:t>버퍼크기</a:t>
            </a:r>
            <a:r>
              <a:rPr lang="en-US" altLang="ko-KR" dirty="0"/>
              <a:t>)</a:t>
            </a:r>
            <a:endParaRPr lang="ko-KR" altLang="en-US" dirty="0"/>
          </a:p>
        </p:txBody>
      </p:sp>
      <p:grpSp>
        <p:nvGrpSpPr>
          <p:cNvPr id="11" name="그룹 10">
            <a:extLst>
              <a:ext uri="{FF2B5EF4-FFF2-40B4-BE49-F238E27FC236}">
                <a16:creationId xmlns:a16="http://schemas.microsoft.com/office/drawing/2014/main" id="{A5D97F54-A705-68F1-ECCD-B4460D412090}"/>
              </a:ext>
            </a:extLst>
          </p:cNvPr>
          <p:cNvGrpSpPr/>
          <p:nvPr/>
        </p:nvGrpSpPr>
        <p:grpSpPr>
          <a:xfrm>
            <a:off x="1742536" y="2546873"/>
            <a:ext cx="5920767" cy="461665"/>
            <a:chOff x="1742536" y="2546873"/>
            <a:chExt cx="5920767" cy="461665"/>
          </a:xfrm>
        </p:grpSpPr>
        <p:cxnSp>
          <p:nvCxnSpPr>
            <p:cNvPr id="5" name="직선 화살표 연결선 4">
              <a:extLst>
                <a:ext uri="{FF2B5EF4-FFF2-40B4-BE49-F238E27FC236}">
                  <a16:creationId xmlns:a16="http://schemas.microsoft.com/office/drawing/2014/main" id="{5D711C3D-87FE-8489-6EAF-EEAD63D3EBAB}"/>
                </a:ext>
              </a:extLst>
            </p:cNvPr>
            <p:cNvCxnSpPr/>
            <p:nvPr/>
          </p:nvCxnSpPr>
          <p:spPr>
            <a:xfrm>
              <a:off x="1742536" y="2777706"/>
              <a:ext cx="6901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C0F5F4C-8FE4-07CD-F89D-0C2376B35B46}"/>
                </a:ext>
              </a:extLst>
            </p:cNvPr>
            <p:cNvSpPr txBox="1"/>
            <p:nvPr/>
          </p:nvSpPr>
          <p:spPr>
            <a:xfrm>
              <a:off x="2602302" y="2546873"/>
              <a:ext cx="5061001"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TCP header </a:t>
              </a:r>
              <a:r>
                <a:rPr lang="ko-KR" altLang="en-US" sz="2400" dirty="0">
                  <a:solidFill>
                    <a:srgbClr val="FF0000"/>
                  </a:solidFill>
                  <a:latin typeface="바탕" panose="02030600000101010101" pitchFamily="18" charset="-127"/>
                  <a:ea typeface="바탕" panose="02030600000101010101" pitchFamily="18" charset="-127"/>
                </a:rPr>
                <a:t>중 </a:t>
              </a:r>
              <a:r>
                <a:rPr lang="en-US" altLang="ko-KR" sz="2400" dirty="0">
                  <a:solidFill>
                    <a:srgbClr val="FF0000"/>
                  </a:solidFill>
                  <a:latin typeface="바탕" panose="02030600000101010101" pitchFamily="18" charset="-127"/>
                  <a:ea typeface="바탕" panose="02030600000101010101" pitchFamily="18" charset="-127"/>
                </a:rPr>
                <a:t>Window Size </a:t>
              </a:r>
              <a:r>
                <a:rPr lang="ko-KR" altLang="en-US" sz="2400" dirty="0">
                  <a:solidFill>
                    <a:srgbClr val="FF0000"/>
                  </a:solidFill>
                  <a:latin typeface="바탕" panose="02030600000101010101" pitchFamily="18" charset="-127"/>
                  <a:ea typeface="바탕" panose="02030600000101010101" pitchFamily="18" charset="-127"/>
                </a:rPr>
                <a:t>필드</a:t>
              </a:r>
            </a:p>
          </p:txBody>
        </p:sp>
      </p:grpSp>
      <p:grpSp>
        <p:nvGrpSpPr>
          <p:cNvPr id="12" name="그룹 11">
            <a:extLst>
              <a:ext uri="{FF2B5EF4-FFF2-40B4-BE49-F238E27FC236}">
                <a16:creationId xmlns:a16="http://schemas.microsoft.com/office/drawing/2014/main" id="{1A2A821E-7057-3271-7623-A365A3FA4530}"/>
              </a:ext>
            </a:extLst>
          </p:cNvPr>
          <p:cNvGrpSpPr/>
          <p:nvPr/>
        </p:nvGrpSpPr>
        <p:grpSpPr>
          <a:xfrm>
            <a:off x="1742536" y="3618630"/>
            <a:ext cx="8121690" cy="461665"/>
            <a:chOff x="1742536" y="3618630"/>
            <a:chExt cx="8121690" cy="461665"/>
          </a:xfrm>
        </p:grpSpPr>
        <p:cxnSp>
          <p:nvCxnSpPr>
            <p:cNvPr id="9" name="직선 화살표 연결선 8">
              <a:extLst>
                <a:ext uri="{FF2B5EF4-FFF2-40B4-BE49-F238E27FC236}">
                  <a16:creationId xmlns:a16="http://schemas.microsoft.com/office/drawing/2014/main" id="{5A108D5B-BC58-7CCC-B4BA-05F57C28EB5E}"/>
                </a:ext>
              </a:extLst>
            </p:cNvPr>
            <p:cNvCxnSpPr/>
            <p:nvPr/>
          </p:nvCxnSpPr>
          <p:spPr>
            <a:xfrm>
              <a:off x="1742536" y="3849463"/>
              <a:ext cx="6901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126E499-9EB6-23CD-C0F0-32C2435CB85E}"/>
                </a:ext>
              </a:extLst>
            </p:cNvPr>
            <p:cNvSpPr txBox="1"/>
            <p:nvPr/>
          </p:nvSpPr>
          <p:spPr>
            <a:xfrm>
              <a:off x="2602302" y="3618630"/>
              <a:ext cx="7261924" cy="461665"/>
            </a:xfrm>
            <a:prstGeom prst="rect">
              <a:avLst/>
            </a:prstGeom>
            <a:noFill/>
          </p:spPr>
          <p:txBody>
            <a:bodyPr wrap="none" rtlCol="0">
              <a:spAutoFit/>
            </a:bodyPr>
            <a:lstStyle/>
            <a:p>
              <a:r>
                <a:rPr lang="ko-KR" altLang="en-US" sz="2400" dirty="0">
                  <a:solidFill>
                    <a:srgbClr val="FF0000"/>
                  </a:solidFill>
                  <a:latin typeface="바탕" panose="02030600000101010101" pitchFamily="18" charset="-127"/>
                  <a:ea typeface="바탕" panose="02030600000101010101" pitchFamily="18" charset="-127"/>
                </a:rPr>
                <a:t>받았는지 여부 </a:t>
              </a:r>
              <a:r>
                <a:rPr lang="en-US" altLang="ko-KR" sz="2400" dirty="0">
                  <a:solidFill>
                    <a:srgbClr val="FF0000"/>
                  </a:solidFill>
                  <a:latin typeface="바탕" panose="02030600000101010101" pitchFamily="18" charset="-127"/>
                  <a:ea typeface="바탕" panose="02030600000101010101" pitchFamily="18" charset="-127"/>
                </a:rPr>
                <a:t>(= TCP header </a:t>
              </a:r>
              <a:r>
                <a:rPr lang="ko-KR" altLang="en-US" sz="2400" dirty="0">
                  <a:solidFill>
                    <a:srgbClr val="FF0000"/>
                  </a:solidFill>
                  <a:latin typeface="바탕" panose="02030600000101010101" pitchFamily="18" charset="-127"/>
                  <a:ea typeface="바탕" panose="02030600000101010101" pitchFamily="18" charset="-127"/>
                </a:rPr>
                <a:t>중 </a:t>
              </a:r>
              <a:r>
                <a:rPr lang="en-US" altLang="ko-KR" sz="2400" dirty="0">
                  <a:solidFill>
                    <a:srgbClr val="FF0000"/>
                  </a:solidFill>
                  <a:latin typeface="바탕" panose="02030600000101010101" pitchFamily="18" charset="-127"/>
                  <a:ea typeface="바탕" panose="02030600000101010101" pitchFamily="18" charset="-127"/>
                </a:rPr>
                <a:t>SEQ/ACK </a:t>
              </a:r>
              <a:r>
                <a:rPr lang="ko-KR" altLang="en-US" sz="2400" dirty="0">
                  <a:solidFill>
                    <a:srgbClr val="FF0000"/>
                  </a:solidFill>
                  <a:latin typeface="바탕" panose="02030600000101010101" pitchFamily="18" charset="-127"/>
                  <a:ea typeface="바탕" panose="02030600000101010101" pitchFamily="18" charset="-127"/>
                </a:rPr>
                <a:t>필드</a:t>
              </a:r>
              <a:r>
                <a:rPr lang="en-US" altLang="ko-KR" sz="2400" dirty="0">
                  <a:solidFill>
                    <a:srgbClr val="FF0000"/>
                  </a:solidFill>
                  <a:latin typeface="바탕" panose="02030600000101010101" pitchFamily="18" charset="-127"/>
                  <a:ea typeface="바탕" panose="02030600000101010101" pitchFamily="18" charset="-127"/>
                </a:rPr>
                <a:t>) </a:t>
              </a:r>
              <a:endParaRPr lang="ko-KR" altLang="en-US" sz="2400" dirty="0">
                <a:solidFill>
                  <a:srgbClr val="FF0000"/>
                </a:solidFill>
                <a:latin typeface="바탕" panose="02030600000101010101" pitchFamily="18" charset="-127"/>
                <a:ea typeface="바탕" panose="02030600000101010101" pitchFamily="18" charset="-127"/>
              </a:endParaRPr>
            </a:p>
          </p:txBody>
        </p:sp>
      </p:grpSp>
    </p:spTree>
    <p:extLst>
      <p:ext uri="{BB962C8B-B14F-4D97-AF65-F5344CB8AC3E}">
        <p14:creationId xmlns:p14="http://schemas.microsoft.com/office/powerpoint/2010/main" val="208390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ED5EE8-26F3-1887-DF1B-12349920519D}"/>
              </a:ext>
            </a:extLst>
          </p:cNvPr>
          <p:cNvSpPr>
            <a:spLocks noGrp="1"/>
          </p:cNvSpPr>
          <p:nvPr>
            <p:ph type="title"/>
          </p:nvPr>
        </p:nvSpPr>
        <p:spPr/>
        <p:txBody>
          <a:bodyPr/>
          <a:lstStyle/>
          <a:p>
            <a:r>
              <a:rPr lang="en-US" altLang="ko-KR" dirty="0"/>
              <a:t>TCP Window Size</a:t>
            </a:r>
            <a:r>
              <a:rPr lang="ko-KR" altLang="en-US" dirty="0"/>
              <a:t> </a:t>
            </a:r>
          </a:p>
        </p:txBody>
      </p:sp>
      <p:sp>
        <p:nvSpPr>
          <p:cNvPr id="3" name="내용 개체 틀 2">
            <a:extLst>
              <a:ext uri="{FF2B5EF4-FFF2-40B4-BE49-F238E27FC236}">
                <a16:creationId xmlns:a16="http://schemas.microsoft.com/office/drawing/2014/main" id="{F60AC6A0-2ED6-7551-5C7F-B9F242121860}"/>
              </a:ext>
            </a:extLst>
          </p:cNvPr>
          <p:cNvSpPr>
            <a:spLocks noGrp="1"/>
          </p:cNvSpPr>
          <p:nvPr>
            <p:ph idx="1"/>
          </p:nvPr>
        </p:nvSpPr>
        <p:spPr/>
        <p:txBody>
          <a:bodyPr/>
          <a:lstStyle/>
          <a:p>
            <a:r>
              <a:rPr lang="ko-KR" altLang="en-US" dirty="0"/>
              <a:t>상대방에게 자신이 얼마나 큰 데이터를 한 번에 받을 수 있는지 </a:t>
            </a:r>
            <a:r>
              <a:rPr lang="en-US" altLang="ko-KR" dirty="0"/>
              <a:t>advertise </a:t>
            </a:r>
            <a:r>
              <a:rPr lang="ko-KR" altLang="en-US" dirty="0"/>
              <a:t>함 </a:t>
            </a:r>
            <a:r>
              <a:rPr lang="en-US" altLang="ko-KR" dirty="0"/>
              <a:t>(receive window size </a:t>
            </a:r>
            <a:r>
              <a:rPr lang="ko-KR" altLang="en-US" dirty="0"/>
              <a:t>라고 함</a:t>
            </a:r>
            <a:r>
              <a:rPr lang="en-US" altLang="ko-KR" dirty="0"/>
              <a:t>)</a:t>
            </a:r>
          </a:p>
          <a:p>
            <a:r>
              <a:rPr lang="en-US" altLang="ko-KR" dirty="0"/>
              <a:t>Socket library </a:t>
            </a:r>
            <a:r>
              <a:rPr lang="ko-KR" altLang="en-US" dirty="0"/>
              <a:t>로는 </a:t>
            </a:r>
            <a:r>
              <a:rPr lang="en-US" altLang="ko-KR" dirty="0"/>
              <a:t>setsockopt </a:t>
            </a:r>
            <a:r>
              <a:rPr lang="ko-KR" altLang="en-US" dirty="0"/>
              <a:t>로</a:t>
            </a:r>
            <a:r>
              <a:rPr lang="en-US" altLang="ko-KR" dirty="0"/>
              <a:t> </a:t>
            </a:r>
            <a:r>
              <a:rPr lang="ko-KR" altLang="en-US" dirty="0"/>
              <a:t>변경 가능</a:t>
            </a:r>
            <a:endParaRPr lang="en-US" altLang="ko-KR" dirty="0"/>
          </a:p>
          <a:p>
            <a:r>
              <a:rPr lang="ko-KR" altLang="en-US" dirty="0"/>
              <a:t>그러나 여기서 </a:t>
            </a:r>
            <a:r>
              <a:rPr lang="en-US" altLang="ko-KR" dirty="0"/>
              <a:t>advertise </a:t>
            </a:r>
            <a:r>
              <a:rPr lang="ko-KR" altLang="en-US" dirty="0"/>
              <a:t>된 </a:t>
            </a:r>
            <a:r>
              <a:rPr lang="en-US" altLang="ko-KR" dirty="0"/>
              <a:t>window size </a:t>
            </a:r>
            <a:r>
              <a:rPr lang="ko-KR" altLang="en-US" dirty="0"/>
              <a:t>단위로 데이터가 전송되지 않고</a:t>
            </a:r>
            <a:r>
              <a:rPr lang="en-US" altLang="ko-KR" dirty="0"/>
              <a:t>,</a:t>
            </a:r>
            <a:r>
              <a:rPr lang="ko-KR" altLang="en-US" dirty="0"/>
              <a:t> 뒤에 설명하는 혼잡 제어 알고리즘에 따른 </a:t>
            </a:r>
            <a:r>
              <a:rPr lang="en-US" altLang="ko-KR" dirty="0"/>
              <a:t>window</a:t>
            </a:r>
            <a:r>
              <a:rPr lang="ko-KR" altLang="en-US" dirty="0"/>
              <a:t> 크기와 비교해서 둘 중 작은 사이즈로 데이터를 전송한다</a:t>
            </a:r>
            <a:r>
              <a:rPr lang="en-US" altLang="ko-KR" dirty="0"/>
              <a:t>.</a:t>
            </a:r>
            <a:endParaRPr lang="ko-KR" altLang="en-US" dirty="0"/>
          </a:p>
        </p:txBody>
      </p:sp>
    </p:spTree>
    <p:extLst>
      <p:ext uri="{BB962C8B-B14F-4D97-AF65-F5344CB8AC3E}">
        <p14:creationId xmlns:p14="http://schemas.microsoft.com/office/powerpoint/2010/main" val="4221951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CEB46E-ED11-DC5B-7272-C02FD370CFB9}"/>
              </a:ext>
            </a:extLst>
          </p:cNvPr>
          <p:cNvSpPr>
            <a:spLocks noGrp="1"/>
          </p:cNvSpPr>
          <p:nvPr>
            <p:ph type="title"/>
          </p:nvPr>
        </p:nvSpPr>
        <p:spPr/>
        <p:txBody>
          <a:bodyPr/>
          <a:lstStyle/>
          <a:p>
            <a:r>
              <a:rPr lang="en-US" altLang="ko-KR" dirty="0"/>
              <a:t>Network</a:t>
            </a:r>
            <a:r>
              <a:rPr lang="ko-KR" altLang="en-US" dirty="0"/>
              <a:t> </a:t>
            </a:r>
            <a:r>
              <a:rPr lang="en-US" altLang="ko-KR" dirty="0"/>
              <a:t>Congestion (</a:t>
            </a:r>
            <a:r>
              <a:rPr lang="ko-KR" altLang="en-US" dirty="0"/>
              <a:t>네트워크 혼잡</a:t>
            </a:r>
            <a:r>
              <a:rPr lang="en-US" altLang="ko-KR" dirty="0"/>
              <a:t>)</a:t>
            </a:r>
            <a:endParaRPr lang="ko-KR" altLang="en-US" dirty="0"/>
          </a:p>
        </p:txBody>
      </p:sp>
      <p:sp>
        <p:nvSpPr>
          <p:cNvPr id="3" name="내용 개체 틀 2">
            <a:extLst>
              <a:ext uri="{FF2B5EF4-FFF2-40B4-BE49-F238E27FC236}">
                <a16:creationId xmlns:a16="http://schemas.microsoft.com/office/drawing/2014/main" id="{2C1742C0-7821-09C8-21E6-CEE7B77B3EF9}"/>
              </a:ext>
            </a:extLst>
          </p:cNvPr>
          <p:cNvSpPr>
            <a:spLocks noGrp="1"/>
          </p:cNvSpPr>
          <p:nvPr>
            <p:ph idx="1"/>
          </p:nvPr>
        </p:nvSpPr>
        <p:spPr/>
        <p:txBody>
          <a:bodyPr/>
          <a:lstStyle/>
          <a:p>
            <a:r>
              <a:rPr lang="ko-KR" altLang="en-US" dirty="0"/>
              <a:t>네트워크 경로상의 장비나 회선이 과부하 걸려서 </a:t>
            </a:r>
            <a:r>
              <a:rPr lang="en-US" altLang="ko-KR" dirty="0"/>
              <a:t>traffic </a:t>
            </a:r>
            <a:r>
              <a:rPr lang="ko-KR" altLang="en-US" dirty="0"/>
              <a:t>을 </a:t>
            </a:r>
            <a:r>
              <a:rPr lang="en-US" altLang="ko-KR" dirty="0"/>
              <a:t>drop </a:t>
            </a:r>
            <a:r>
              <a:rPr lang="ko-KR" altLang="en-US" dirty="0"/>
              <a:t>하는 것</a:t>
            </a:r>
          </a:p>
        </p:txBody>
      </p:sp>
    </p:spTree>
    <p:extLst>
      <p:ext uri="{BB962C8B-B14F-4D97-AF65-F5344CB8AC3E}">
        <p14:creationId xmlns:p14="http://schemas.microsoft.com/office/powerpoint/2010/main" val="41721883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ADAE4B-DC62-904A-7DE4-B952667142B1}"/>
              </a:ext>
            </a:extLst>
          </p:cNvPr>
          <p:cNvSpPr>
            <a:spLocks noGrp="1"/>
          </p:cNvSpPr>
          <p:nvPr>
            <p:ph type="title"/>
          </p:nvPr>
        </p:nvSpPr>
        <p:spPr/>
        <p:txBody>
          <a:bodyPr/>
          <a:lstStyle/>
          <a:p>
            <a:r>
              <a:rPr lang="en-US" altLang="ko-KR" dirty="0"/>
              <a:t>TCP</a:t>
            </a:r>
            <a:r>
              <a:rPr lang="ko-KR" altLang="en-US" dirty="0"/>
              <a:t>의 혼잡 제어 </a:t>
            </a:r>
            <a:r>
              <a:rPr lang="en-US" altLang="ko-KR" dirty="0"/>
              <a:t>(Congestion</a:t>
            </a:r>
            <a:r>
              <a:rPr lang="ko-KR" altLang="en-US" dirty="0"/>
              <a:t> </a:t>
            </a:r>
            <a:r>
              <a:rPr lang="en-US" altLang="ko-KR" dirty="0"/>
              <a:t>Control)</a:t>
            </a:r>
            <a:endParaRPr lang="ko-KR" altLang="en-US" dirty="0"/>
          </a:p>
        </p:txBody>
      </p:sp>
      <p:sp>
        <p:nvSpPr>
          <p:cNvPr id="3" name="내용 개체 틀 2">
            <a:extLst>
              <a:ext uri="{FF2B5EF4-FFF2-40B4-BE49-F238E27FC236}">
                <a16:creationId xmlns:a16="http://schemas.microsoft.com/office/drawing/2014/main" id="{06E64307-9AFE-BEC7-AF0D-4439C23AC1BC}"/>
              </a:ext>
            </a:extLst>
          </p:cNvPr>
          <p:cNvSpPr>
            <a:spLocks noGrp="1"/>
          </p:cNvSpPr>
          <p:nvPr>
            <p:ph idx="1"/>
          </p:nvPr>
        </p:nvSpPr>
        <p:spPr/>
        <p:txBody>
          <a:bodyPr>
            <a:noAutofit/>
          </a:bodyPr>
          <a:lstStyle/>
          <a:p>
            <a:r>
              <a:rPr lang="ko-KR" altLang="en-US" sz="2400" dirty="0"/>
              <a:t>수신자는 </a:t>
            </a:r>
            <a:r>
              <a:rPr lang="en-US" altLang="ko-KR" sz="2400" dirty="0"/>
              <a:t>data </a:t>
            </a:r>
            <a:r>
              <a:rPr lang="ko-KR" altLang="en-US" sz="2400" dirty="0"/>
              <a:t>를 받으면</a:t>
            </a:r>
            <a:br>
              <a:rPr lang="en-US" altLang="ko-KR" sz="2400" dirty="0"/>
            </a:br>
            <a:r>
              <a:rPr lang="ko-KR" altLang="en-US" sz="2400" dirty="0"/>
              <a:t>송신자에게 </a:t>
            </a:r>
            <a:r>
              <a:rPr lang="en-US" altLang="ko-KR" sz="2400" dirty="0"/>
              <a:t>“</a:t>
            </a:r>
            <a:r>
              <a:rPr lang="ko-KR" altLang="en-US" sz="2400" dirty="0"/>
              <a:t>다음에</a:t>
            </a:r>
            <a:r>
              <a:rPr lang="en-US" altLang="ko-KR" sz="2400" dirty="0"/>
              <a:t> </a:t>
            </a:r>
            <a:r>
              <a:rPr lang="ko-KR" altLang="en-US" sz="2400" dirty="0"/>
              <a:t>보낼 </a:t>
            </a:r>
            <a:r>
              <a:rPr lang="en-US" altLang="ko-KR" sz="2400" dirty="0"/>
              <a:t>SEQ </a:t>
            </a:r>
            <a:r>
              <a:rPr lang="ko-KR" altLang="en-US" sz="2400" dirty="0"/>
              <a:t>를 의미하는 </a:t>
            </a:r>
            <a:r>
              <a:rPr lang="en-US" altLang="ko-KR" sz="2400" dirty="0"/>
              <a:t>ACK” </a:t>
            </a:r>
            <a:r>
              <a:rPr lang="ko-KR" altLang="en-US" sz="2400" dirty="0"/>
              <a:t>를 전송함</a:t>
            </a:r>
            <a:endParaRPr lang="en-US" altLang="ko-KR" sz="2400" dirty="0"/>
          </a:p>
          <a:p>
            <a:r>
              <a:rPr lang="ko-KR" altLang="en-US" sz="2400" dirty="0"/>
              <a:t>송신자는 </a:t>
            </a:r>
            <a:r>
              <a:rPr lang="en-US" altLang="ko-KR" sz="2400" dirty="0"/>
              <a:t>1byte </a:t>
            </a:r>
            <a:r>
              <a:rPr lang="ko-KR" altLang="en-US" sz="2400" dirty="0"/>
              <a:t>보내고 </a:t>
            </a:r>
            <a:r>
              <a:rPr lang="en-US" altLang="ko-KR" sz="2400" dirty="0"/>
              <a:t>ACK </a:t>
            </a:r>
            <a:r>
              <a:rPr lang="ko-KR" altLang="en-US" sz="2400" dirty="0"/>
              <a:t>를 기다리고 이렇게 동작하면 너무 비효율적이니 한번에 보낼 수 있는 데이터 양만큼 보내고 </a:t>
            </a:r>
            <a:r>
              <a:rPr lang="en-US" altLang="ko-KR" sz="2400" dirty="0"/>
              <a:t>ACK </a:t>
            </a:r>
            <a:r>
              <a:rPr lang="ko-KR" altLang="en-US" sz="2400" dirty="0"/>
              <a:t>를 기다림</a:t>
            </a:r>
            <a:endParaRPr lang="en-US" altLang="ko-KR" sz="2400" dirty="0"/>
          </a:p>
          <a:p>
            <a:r>
              <a:rPr lang="ko-KR" altLang="en-US" sz="2400" dirty="0"/>
              <a:t>이 때 </a:t>
            </a:r>
            <a:r>
              <a:rPr lang="en-US" altLang="ko-KR" sz="2400" dirty="0"/>
              <a:t>ACK </a:t>
            </a:r>
            <a:r>
              <a:rPr lang="ko-KR" altLang="en-US" sz="2400" dirty="0"/>
              <a:t>를 받을 때마다 이 </a:t>
            </a:r>
            <a:r>
              <a:rPr lang="en-US" altLang="ko-KR" sz="2400" dirty="0"/>
              <a:t>“</a:t>
            </a:r>
            <a:r>
              <a:rPr lang="ko-KR" altLang="en-US" sz="2400" dirty="0"/>
              <a:t>한번에 보낼 수 있는</a:t>
            </a:r>
            <a:r>
              <a:rPr lang="en-US" altLang="ko-KR" sz="2400" dirty="0"/>
              <a:t> </a:t>
            </a:r>
            <a:r>
              <a:rPr lang="ko-KR" altLang="en-US" sz="2400" dirty="0"/>
              <a:t>데이터 양</a:t>
            </a:r>
            <a:r>
              <a:rPr lang="en-US" altLang="ko-KR" sz="2400" dirty="0"/>
              <a:t>” </a:t>
            </a:r>
            <a:r>
              <a:rPr lang="ko-KR" altLang="en-US" sz="2400" dirty="0"/>
              <a:t>를 증가시킴 </a:t>
            </a:r>
            <a:r>
              <a:rPr lang="en-US" altLang="ko-KR" sz="2400" dirty="0"/>
              <a:t>(ACK </a:t>
            </a:r>
            <a:r>
              <a:rPr lang="ko-KR" altLang="en-US" sz="2400" dirty="0"/>
              <a:t>가 잘 오면</a:t>
            </a:r>
            <a:r>
              <a:rPr lang="en-US" altLang="ko-KR" sz="2400" dirty="0"/>
              <a:t>, 1B, 2B, 4B, 8B, </a:t>
            </a:r>
            <a:r>
              <a:rPr lang="ko-KR" altLang="en-US" sz="2400" dirty="0"/>
              <a:t>이런 식으로</a:t>
            </a:r>
            <a:r>
              <a:rPr lang="en-US" altLang="ko-KR" sz="2400" dirty="0"/>
              <a:t>…)</a:t>
            </a:r>
          </a:p>
          <a:p>
            <a:r>
              <a:rPr lang="ko-KR" altLang="en-US" sz="2400" dirty="0"/>
              <a:t>그러다가 </a:t>
            </a:r>
            <a:r>
              <a:rPr lang="en-US" altLang="ko-KR" sz="2400" dirty="0"/>
              <a:t>ACK</a:t>
            </a:r>
            <a:r>
              <a:rPr lang="ko-KR" altLang="en-US" sz="2400" dirty="0"/>
              <a:t>가 누락되거나 순서가 뒤집혀 오면 혼잡이라고 판단하고 </a:t>
            </a:r>
            <a:r>
              <a:rPr lang="en-US" altLang="ko-KR" sz="2400" dirty="0"/>
              <a:t>1)</a:t>
            </a:r>
            <a:r>
              <a:rPr lang="ko-KR" altLang="en-US" sz="2400" dirty="0"/>
              <a:t>한번에 보낼 수 있는 데이터 크기를 리셋하고</a:t>
            </a:r>
            <a:r>
              <a:rPr lang="en-US" altLang="ko-KR" sz="2400" dirty="0"/>
              <a:t>, 2) </a:t>
            </a:r>
            <a:r>
              <a:rPr lang="ko-KR" altLang="en-US" sz="2400" dirty="0"/>
              <a:t>이전 보낸 데이터를 재전송함</a:t>
            </a:r>
            <a:endParaRPr lang="en-US" altLang="ko-KR" sz="2400" dirty="0"/>
          </a:p>
          <a:p>
            <a:r>
              <a:rPr lang="ko-KR" altLang="en-US" sz="2400" dirty="0"/>
              <a:t>이 </a:t>
            </a:r>
            <a:r>
              <a:rPr lang="en-US" altLang="ko-KR" sz="2400" dirty="0"/>
              <a:t>“</a:t>
            </a:r>
            <a:r>
              <a:rPr lang="ko-KR" altLang="en-US" sz="2400" dirty="0"/>
              <a:t>한번에 보낼 수 있는 데이터 크기</a:t>
            </a:r>
            <a:r>
              <a:rPr lang="en-US" altLang="ko-KR" sz="2400" dirty="0"/>
              <a:t>”</a:t>
            </a:r>
            <a:r>
              <a:rPr lang="ko-KR" altLang="en-US" sz="2400" dirty="0"/>
              <a:t>라는 것을 </a:t>
            </a:r>
            <a:r>
              <a:rPr lang="en-US" altLang="ko-KR" sz="2400" dirty="0"/>
              <a:t>congestion window </a:t>
            </a:r>
            <a:r>
              <a:rPr lang="ko-KR" altLang="en-US" sz="2400" dirty="0"/>
              <a:t>라고 함</a:t>
            </a:r>
            <a:r>
              <a:rPr lang="en-US" altLang="ko-KR" sz="2400" dirty="0"/>
              <a:t>.</a:t>
            </a:r>
            <a:endParaRPr lang="ko-KR" altLang="en-US" sz="2400" dirty="0"/>
          </a:p>
        </p:txBody>
      </p:sp>
    </p:spTree>
    <p:extLst>
      <p:ext uri="{BB962C8B-B14F-4D97-AF65-F5344CB8AC3E}">
        <p14:creationId xmlns:p14="http://schemas.microsoft.com/office/powerpoint/2010/main" val="325892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C5331F-8824-D47C-ABE1-1CCB9437F9A9}"/>
              </a:ext>
            </a:extLst>
          </p:cNvPr>
          <p:cNvSpPr>
            <a:spLocks noGrp="1"/>
          </p:cNvSpPr>
          <p:nvPr>
            <p:ph type="title"/>
          </p:nvPr>
        </p:nvSpPr>
        <p:spPr/>
        <p:txBody>
          <a:bodyPr/>
          <a:lstStyle/>
          <a:p>
            <a:r>
              <a:rPr lang="en-US" altLang="ko-KR" dirty="0"/>
              <a:t>TCP Congestion Control </a:t>
            </a:r>
            <a:r>
              <a:rPr lang="ko-KR" altLang="en-US" dirty="0"/>
              <a:t>의 영향</a:t>
            </a:r>
          </a:p>
        </p:txBody>
      </p:sp>
      <p:sp>
        <p:nvSpPr>
          <p:cNvPr id="3" name="내용 개체 틀 2">
            <a:extLst>
              <a:ext uri="{FF2B5EF4-FFF2-40B4-BE49-F238E27FC236}">
                <a16:creationId xmlns:a16="http://schemas.microsoft.com/office/drawing/2014/main" id="{B5C1444B-43D7-EC3B-8FEA-126F8D01A301}"/>
              </a:ext>
            </a:extLst>
          </p:cNvPr>
          <p:cNvSpPr>
            <a:spLocks noGrp="1"/>
          </p:cNvSpPr>
          <p:nvPr>
            <p:ph idx="1"/>
          </p:nvPr>
        </p:nvSpPr>
        <p:spPr>
          <a:xfrm>
            <a:off x="394636" y="1388532"/>
            <a:ext cx="11598442" cy="4967817"/>
          </a:xfrm>
        </p:spPr>
        <p:txBody>
          <a:bodyPr>
            <a:normAutofit/>
          </a:bodyPr>
          <a:lstStyle/>
          <a:p>
            <a:r>
              <a:rPr lang="ko-KR" altLang="en-US" sz="2400" dirty="0"/>
              <a:t>처음부터 </a:t>
            </a:r>
            <a:r>
              <a:rPr lang="en-US" altLang="ko-KR" sz="2400" dirty="0"/>
              <a:t>full speed </a:t>
            </a:r>
            <a:r>
              <a:rPr lang="ko-KR" altLang="en-US" sz="2400" dirty="0"/>
              <a:t>로 데이터를 전송하지 않는다</a:t>
            </a:r>
            <a:r>
              <a:rPr lang="en-US" altLang="ko-KR" sz="2400" dirty="0"/>
              <a:t>.</a:t>
            </a:r>
            <a:br>
              <a:rPr lang="en-US" altLang="ko-KR" sz="2400" dirty="0"/>
            </a:br>
            <a:r>
              <a:rPr lang="en-US" altLang="ko-KR" sz="2400" dirty="0"/>
              <a:t>(congestion window </a:t>
            </a:r>
            <a:r>
              <a:rPr lang="ko-KR" altLang="en-US" sz="2400" dirty="0"/>
              <a:t>를 </a:t>
            </a:r>
            <a:r>
              <a:rPr lang="en-US" altLang="ko-KR" sz="2400" dirty="0"/>
              <a:t>ACK </a:t>
            </a:r>
            <a:r>
              <a:rPr lang="ko-KR" altLang="en-US" sz="2400" dirty="0"/>
              <a:t>에 따라 증가시키므로 전송 속도가</a:t>
            </a:r>
            <a:r>
              <a:rPr lang="en-US" altLang="ko-KR" sz="2400" dirty="0"/>
              <a:t> </a:t>
            </a:r>
            <a:r>
              <a:rPr lang="ko-KR" altLang="en-US" sz="2400" dirty="0"/>
              <a:t> 점점 증가한다</a:t>
            </a:r>
            <a:r>
              <a:rPr lang="en-US" altLang="ko-KR" sz="2400" dirty="0"/>
              <a:t>.)</a:t>
            </a:r>
          </a:p>
          <a:p>
            <a:r>
              <a:rPr lang="en-US" altLang="ko-KR" sz="2400" dirty="0"/>
              <a:t>Congestion </a:t>
            </a:r>
            <a:r>
              <a:rPr lang="ko-KR" altLang="en-US" sz="2400" dirty="0"/>
              <a:t>이라고 생각하면 </a:t>
            </a:r>
            <a:r>
              <a:rPr lang="en-US" altLang="ko-KR" sz="2400" dirty="0"/>
              <a:t>“</a:t>
            </a:r>
            <a:r>
              <a:rPr lang="ko-KR" altLang="en-US" sz="2400" dirty="0"/>
              <a:t>이크</a:t>
            </a:r>
            <a:r>
              <a:rPr lang="en-US" altLang="ko-KR" sz="2400" dirty="0"/>
              <a:t>!” </a:t>
            </a:r>
            <a:r>
              <a:rPr lang="ko-KR" altLang="en-US" sz="2400" dirty="0"/>
              <a:t>하면서 움츠러들고 </a:t>
            </a:r>
            <a:r>
              <a:rPr lang="en-US" altLang="ko-KR" sz="2400" dirty="0"/>
              <a:t>congestion window</a:t>
            </a:r>
            <a:r>
              <a:rPr lang="ko-KR" altLang="en-US" sz="2400" dirty="0"/>
              <a:t>를 줄인다</a:t>
            </a:r>
            <a:r>
              <a:rPr lang="en-US" altLang="ko-KR" sz="2400" dirty="0"/>
              <a:t>. </a:t>
            </a:r>
            <a:r>
              <a:rPr lang="ko-KR" altLang="en-US" sz="2400" dirty="0"/>
              <a:t>따라서 전송 속도가 줄어든다</a:t>
            </a:r>
            <a:r>
              <a:rPr lang="en-US" altLang="ko-KR" sz="2400" dirty="0"/>
              <a:t>.</a:t>
            </a:r>
          </a:p>
          <a:p>
            <a:r>
              <a:rPr lang="ko-KR" altLang="en-US" sz="2400" dirty="0"/>
              <a:t>그런데 </a:t>
            </a:r>
            <a:r>
              <a:rPr lang="en-US" altLang="ko-KR" sz="2400" dirty="0"/>
              <a:t>congestion </a:t>
            </a:r>
            <a:r>
              <a:rPr lang="ko-KR" altLang="en-US" sz="2400" dirty="0"/>
              <a:t>이 발생하지 않으면 </a:t>
            </a:r>
            <a:r>
              <a:rPr lang="en-US" altLang="ko-KR" sz="2400" dirty="0"/>
              <a:t>congestion </a:t>
            </a:r>
            <a:r>
              <a:rPr lang="ko-KR" altLang="en-US" sz="2400" dirty="0"/>
              <a:t>이 발생할 때까지 계속 </a:t>
            </a:r>
            <a:r>
              <a:rPr lang="en-US" altLang="ko-KR" sz="2400" dirty="0"/>
              <a:t>congestion window</a:t>
            </a:r>
            <a:r>
              <a:rPr lang="ko-KR" altLang="en-US" sz="2400" dirty="0"/>
              <a:t>를 올려가기 때문에 </a:t>
            </a:r>
            <a:r>
              <a:rPr lang="en-US" altLang="ko-KR" sz="2400" dirty="0"/>
              <a:t>TCP </a:t>
            </a:r>
            <a:r>
              <a:rPr lang="ko-KR" altLang="en-US" sz="2400" dirty="0"/>
              <a:t>의 전송 속도는 일정하지 않고 오락가락 하게 된다</a:t>
            </a:r>
            <a:r>
              <a:rPr lang="en-US" altLang="ko-KR" sz="2400" dirty="0"/>
              <a:t>.</a:t>
            </a:r>
          </a:p>
          <a:p>
            <a:endParaRPr lang="ko-KR" altLang="en-US" sz="2400" dirty="0"/>
          </a:p>
        </p:txBody>
      </p:sp>
    </p:spTree>
    <p:extLst>
      <p:ext uri="{BB962C8B-B14F-4D97-AF65-F5344CB8AC3E}">
        <p14:creationId xmlns:p14="http://schemas.microsoft.com/office/powerpoint/2010/main" val="288991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5FE4AD-49CF-4206-1006-4B2DA2EB2E70}"/>
              </a:ext>
            </a:extLst>
          </p:cNvPr>
          <p:cNvSpPr>
            <a:spLocks noGrp="1"/>
          </p:cNvSpPr>
          <p:nvPr>
            <p:ph type="title"/>
          </p:nvPr>
        </p:nvSpPr>
        <p:spPr/>
        <p:txBody>
          <a:bodyPr/>
          <a:lstStyle/>
          <a:p>
            <a:r>
              <a:rPr lang="en-US" altLang="ko-KR" dirty="0"/>
              <a:t>TCP</a:t>
            </a:r>
            <a:r>
              <a:rPr lang="ko-KR" altLang="en-US" dirty="0"/>
              <a:t> </a:t>
            </a:r>
            <a:r>
              <a:rPr lang="en-US" altLang="ko-KR" dirty="0"/>
              <a:t>Congestion</a:t>
            </a:r>
            <a:r>
              <a:rPr lang="ko-KR" altLang="en-US" dirty="0"/>
              <a:t> </a:t>
            </a:r>
            <a:r>
              <a:rPr lang="en-US" altLang="ko-KR" dirty="0"/>
              <a:t>Control</a:t>
            </a:r>
            <a:r>
              <a:rPr lang="ko-KR" altLang="en-US" dirty="0"/>
              <a:t> 의 영향</a:t>
            </a:r>
          </a:p>
        </p:txBody>
      </p:sp>
      <p:pic>
        <p:nvPicPr>
          <p:cNvPr id="1026" name="Picture 2" descr="TCP.Flow_control">
            <a:extLst>
              <a:ext uri="{FF2B5EF4-FFF2-40B4-BE49-F238E27FC236}">
                <a16:creationId xmlns:a16="http://schemas.microsoft.com/office/drawing/2014/main" id="{F6E790ED-F33A-9AD8-D26D-FF958F8447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4959" y="1351254"/>
            <a:ext cx="8822082" cy="514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205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6C64D8-7194-87EB-54AD-8B51726F15E9}"/>
              </a:ext>
            </a:extLst>
          </p:cNvPr>
          <p:cNvSpPr>
            <a:spLocks noGrp="1"/>
          </p:cNvSpPr>
          <p:nvPr>
            <p:ph type="title"/>
          </p:nvPr>
        </p:nvSpPr>
        <p:spPr/>
        <p:txBody>
          <a:bodyPr/>
          <a:lstStyle/>
          <a:p>
            <a:r>
              <a:rPr lang="en-US" altLang="ko-KR" dirty="0"/>
              <a:t>TCP Congestion Control </a:t>
            </a:r>
            <a:r>
              <a:rPr lang="ko-KR" altLang="en-US" dirty="0"/>
              <a:t>의 영향</a:t>
            </a:r>
          </a:p>
        </p:txBody>
      </p:sp>
      <p:sp>
        <p:nvSpPr>
          <p:cNvPr id="3" name="내용 개체 틀 2">
            <a:extLst>
              <a:ext uri="{FF2B5EF4-FFF2-40B4-BE49-F238E27FC236}">
                <a16:creationId xmlns:a16="http://schemas.microsoft.com/office/drawing/2014/main" id="{408F09A2-CD52-475B-75EB-430299DCB781}"/>
              </a:ext>
            </a:extLst>
          </p:cNvPr>
          <p:cNvSpPr>
            <a:spLocks noGrp="1"/>
          </p:cNvSpPr>
          <p:nvPr>
            <p:ph idx="1"/>
          </p:nvPr>
        </p:nvSpPr>
        <p:spPr/>
        <p:txBody>
          <a:bodyPr/>
          <a:lstStyle/>
          <a:p>
            <a:pPr marL="0" indent="0">
              <a:buNone/>
            </a:pPr>
            <a:r>
              <a:rPr lang="en-US" altLang="ko-KR" dirty="0"/>
              <a:t>Q. TCP </a:t>
            </a:r>
            <a:r>
              <a:rPr lang="ko-KR" altLang="en-US" dirty="0"/>
              <a:t>로 </a:t>
            </a:r>
            <a:r>
              <a:rPr lang="en-US" altLang="ko-KR" dirty="0"/>
              <a:t>100B </a:t>
            </a:r>
            <a:r>
              <a:rPr lang="ko-KR" altLang="en-US" dirty="0"/>
              <a:t>를 보내려고 한다</a:t>
            </a:r>
            <a:r>
              <a:rPr lang="en-US" altLang="ko-KR" dirty="0"/>
              <a:t>. </a:t>
            </a:r>
            <a:r>
              <a:rPr lang="ko-KR" altLang="en-US" dirty="0"/>
              <a:t>몇 개의 </a:t>
            </a:r>
            <a:r>
              <a:rPr lang="en-US" altLang="ko-KR" dirty="0"/>
              <a:t>IP </a:t>
            </a:r>
            <a:r>
              <a:rPr lang="ko-KR" altLang="en-US" dirty="0"/>
              <a:t>패킷으로 갈까</a:t>
            </a:r>
            <a:r>
              <a:rPr lang="en-US" altLang="ko-KR" dirty="0"/>
              <a:t>?</a:t>
            </a:r>
          </a:p>
          <a:p>
            <a:pPr marL="514350" indent="-514350">
              <a:buAutoNum type="alphaUcPeriod"/>
            </a:pPr>
            <a:r>
              <a:rPr lang="ko-KR" altLang="en-US" dirty="0"/>
              <a:t>모른다</a:t>
            </a:r>
            <a:r>
              <a:rPr lang="en-US" altLang="ko-KR" dirty="0"/>
              <a:t>.</a:t>
            </a:r>
            <a:br>
              <a:rPr lang="en-US" altLang="ko-KR" dirty="0"/>
            </a:br>
            <a:r>
              <a:rPr lang="en-US" altLang="ko-KR" dirty="0"/>
              <a:t>Congestion window</a:t>
            </a:r>
            <a:r>
              <a:rPr lang="ko-KR" altLang="en-US" dirty="0"/>
              <a:t> 크기가 </a:t>
            </a:r>
            <a:r>
              <a:rPr lang="en-US" altLang="ko-KR" dirty="0"/>
              <a:t>1B</a:t>
            </a:r>
            <a:r>
              <a:rPr lang="ko-KR" altLang="en-US" dirty="0"/>
              <a:t>인 상태에서는</a:t>
            </a:r>
            <a:br>
              <a:rPr lang="en-US" altLang="ko-KR" dirty="0"/>
            </a:br>
            <a:r>
              <a:rPr lang="en-US" altLang="ko-KR" dirty="0"/>
              <a:t>1B + 2B + 4B + 8B + … </a:t>
            </a:r>
            <a:r>
              <a:rPr lang="ko-KR" altLang="en-US" dirty="0"/>
              <a:t>이렇게 여러 개로 쪼개서 갈 것이다</a:t>
            </a:r>
            <a:r>
              <a:rPr lang="en-US" altLang="ko-KR" dirty="0"/>
              <a:t>.</a:t>
            </a:r>
            <a:br>
              <a:rPr lang="en-US" altLang="ko-KR" dirty="0"/>
            </a:br>
            <a:br>
              <a:rPr lang="en-US" altLang="ko-KR" dirty="0"/>
            </a:br>
            <a:r>
              <a:rPr lang="ko-KR" altLang="en-US" dirty="0"/>
              <a:t>그러나 </a:t>
            </a:r>
            <a:r>
              <a:rPr lang="en-US" altLang="ko-KR" dirty="0"/>
              <a:t>window</a:t>
            </a:r>
            <a:r>
              <a:rPr lang="ko-KR" altLang="en-US" dirty="0"/>
              <a:t>가 </a:t>
            </a:r>
            <a:r>
              <a:rPr lang="en-US" altLang="ko-KR" dirty="0"/>
              <a:t>100B </a:t>
            </a:r>
            <a:r>
              <a:rPr lang="ko-KR" altLang="en-US" dirty="0"/>
              <a:t>이상인 경우는 한번에 갈 것이다</a:t>
            </a:r>
            <a:r>
              <a:rPr lang="en-US" altLang="ko-KR" dirty="0"/>
              <a:t>.</a:t>
            </a:r>
          </a:p>
        </p:txBody>
      </p:sp>
    </p:spTree>
    <p:extLst>
      <p:ext uri="{BB962C8B-B14F-4D97-AF65-F5344CB8AC3E}">
        <p14:creationId xmlns:p14="http://schemas.microsoft.com/office/powerpoint/2010/main" val="249635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35DD1-40C5-45C3-B2CD-C6DF22A161EC}"/>
              </a:ext>
            </a:extLst>
          </p:cNvPr>
          <p:cNvSpPr>
            <a:spLocks noGrp="1"/>
          </p:cNvSpPr>
          <p:nvPr>
            <p:ph type="title"/>
          </p:nvPr>
        </p:nvSpPr>
        <p:spPr/>
        <p:txBody>
          <a:bodyPr/>
          <a:lstStyle/>
          <a:p>
            <a:r>
              <a:rPr lang="en-US" altLang="ko-KR" dirty="0"/>
              <a:t>TCP Congestion Control </a:t>
            </a:r>
            <a:r>
              <a:rPr lang="ko-KR" altLang="en-US" dirty="0"/>
              <a:t>의 영향</a:t>
            </a:r>
          </a:p>
        </p:txBody>
      </p:sp>
      <p:sp>
        <p:nvSpPr>
          <p:cNvPr id="3" name="내용 개체 틀 2">
            <a:extLst>
              <a:ext uri="{FF2B5EF4-FFF2-40B4-BE49-F238E27FC236}">
                <a16:creationId xmlns:a16="http://schemas.microsoft.com/office/drawing/2014/main" id="{528D61ED-80A3-DD1D-D991-9B4FCB381A52}"/>
              </a:ext>
            </a:extLst>
          </p:cNvPr>
          <p:cNvSpPr>
            <a:spLocks noGrp="1"/>
          </p:cNvSpPr>
          <p:nvPr>
            <p:ph idx="1"/>
          </p:nvPr>
        </p:nvSpPr>
        <p:spPr>
          <a:xfrm>
            <a:off x="655608" y="1388532"/>
            <a:ext cx="11197724" cy="4967817"/>
          </a:xfrm>
        </p:spPr>
        <p:txBody>
          <a:bodyPr/>
          <a:lstStyle/>
          <a:p>
            <a:pPr marL="0" indent="0">
              <a:buNone/>
            </a:pPr>
            <a:r>
              <a:rPr lang="en-US" altLang="ko-KR" dirty="0"/>
              <a:t>Q.</a:t>
            </a:r>
            <a:r>
              <a:rPr lang="ko-KR" altLang="en-US" dirty="0"/>
              <a:t> 송신 측에서 </a:t>
            </a:r>
            <a:r>
              <a:rPr lang="en-US" altLang="ko-KR" dirty="0"/>
              <a:t>100B </a:t>
            </a:r>
            <a:r>
              <a:rPr lang="ko-KR" altLang="en-US" dirty="0"/>
              <a:t>를 보냈다</a:t>
            </a:r>
            <a:r>
              <a:rPr lang="en-US" altLang="ko-KR" dirty="0"/>
              <a:t>.</a:t>
            </a:r>
            <a:br>
              <a:rPr lang="en-US" altLang="ko-KR" dirty="0"/>
            </a:br>
            <a:r>
              <a:rPr lang="en-US" altLang="ko-KR" dirty="0"/>
              <a:t>    </a:t>
            </a:r>
            <a:r>
              <a:rPr lang="ko-KR" altLang="en-US" dirty="0"/>
              <a:t>수신 측에서 </a:t>
            </a:r>
            <a:r>
              <a:rPr lang="en-US" altLang="ko-KR" dirty="0"/>
              <a:t>100B </a:t>
            </a:r>
            <a:r>
              <a:rPr lang="ko-KR" altLang="en-US" dirty="0"/>
              <a:t>를 읽으려고 하면 </a:t>
            </a:r>
            <a:r>
              <a:rPr lang="en-US" altLang="ko-KR" dirty="0"/>
              <a:t>100B </a:t>
            </a:r>
            <a:r>
              <a:rPr lang="ko-KR" altLang="en-US" dirty="0"/>
              <a:t>가 읽힐까</a:t>
            </a:r>
            <a:r>
              <a:rPr lang="en-US" altLang="ko-KR" dirty="0"/>
              <a:t>?</a:t>
            </a:r>
          </a:p>
          <a:p>
            <a:pPr marL="514350" indent="-514350">
              <a:buAutoNum type="alphaUcPeriod"/>
            </a:pPr>
            <a:r>
              <a:rPr lang="ko-KR" altLang="en-US" dirty="0"/>
              <a:t>앞의 질문의 답에 따라 그럴 수도 있고 적게 읽힐 수도 있다</a:t>
            </a:r>
            <a:r>
              <a:rPr lang="en-US" altLang="ko-KR" dirty="0"/>
              <a:t>.</a:t>
            </a:r>
            <a:br>
              <a:rPr lang="en-US" altLang="ko-KR" dirty="0"/>
            </a:br>
            <a:r>
              <a:rPr lang="en-US" altLang="ko-KR" dirty="0"/>
              <a:t> </a:t>
            </a:r>
            <a:r>
              <a:rPr lang="ko-KR" altLang="en-US" u="sng" dirty="0"/>
              <a:t>이 때문에 </a:t>
            </a:r>
            <a:r>
              <a:rPr lang="en-US" altLang="ko-KR" u="sng" dirty="0"/>
              <a:t>TCP socket </a:t>
            </a:r>
            <a:r>
              <a:rPr lang="ko-KR" altLang="en-US" u="sng" dirty="0"/>
              <a:t>프로그래밍에서는</a:t>
            </a:r>
            <a:r>
              <a:rPr lang="en-US" altLang="ko-KR" u="sng" dirty="0"/>
              <a:t> </a:t>
            </a:r>
            <a:r>
              <a:rPr lang="ko-KR" altLang="en-US" u="sng" dirty="0"/>
              <a:t>이를 반드시 고려한다</a:t>
            </a:r>
            <a:r>
              <a:rPr lang="en-US" altLang="ko-KR" u="sng" dirty="0"/>
              <a:t>.</a:t>
            </a:r>
          </a:p>
          <a:p>
            <a:pPr lvl="1"/>
            <a:r>
              <a:rPr lang="ko-KR" altLang="en-US" dirty="0"/>
              <a:t>즉</a:t>
            </a:r>
            <a:r>
              <a:rPr lang="en-US" altLang="ko-KR" dirty="0"/>
              <a:t>,</a:t>
            </a:r>
            <a:r>
              <a:rPr lang="ko-KR" altLang="en-US" dirty="0"/>
              <a:t> 받기 관련된 함수들이 요청한 바이트 수만큼 받고 반환하는 것이 아니다</a:t>
            </a:r>
            <a:r>
              <a:rPr lang="en-US" altLang="ko-KR" dirty="0"/>
              <a:t>.</a:t>
            </a:r>
          </a:p>
          <a:p>
            <a:pPr marL="0" indent="0">
              <a:buNone/>
            </a:pPr>
            <a:endParaRPr lang="en-US" altLang="ko-KR" u="sng" dirty="0"/>
          </a:p>
        </p:txBody>
      </p:sp>
    </p:spTree>
    <p:extLst>
      <p:ext uri="{BB962C8B-B14F-4D97-AF65-F5344CB8AC3E}">
        <p14:creationId xmlns:p14="http://schemas.microsoft.com/office/powerpoint/2010/main" val="151444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37119C-FFB0-F7AD-53A3-82588F07F9AA}"/>
              </a:ext>
            </a:extLst>
          </p:cNvPr>
          <p:cNvSpPr>
            <a:spLocks noGrp="1"/>
          </p:cNvSpPr>
          <p:nvPr>
            <p:ph type="title"/>
          </p:nvPr>
        </p:nvSpPr>
        <p:spPr/>
        <p:txBody>
          <a:bodyPr/>
          <a:lstStyle/>
          <a:p>
            <a:r>
              <a:rPr lang="en-US" altLang="ko-KR" dirty="0"/>
              <a:t>UDP vs. TCP</a:t>
            </a:r>
            <a:endParaRPr lang="ko-KR" altLang="en-US" dirty="0"/>
          </a:p>
        </p:txBody>
      </p:sp>
      <p:sp>
        <p:nvSpPr>
          <p:cNvPr id="3" name="내용 개체 틀 2">
            <a:extLst>
              <a:ext uri="{FF2B5EF4-FFF2-40B4-BE49-F238E27FC236}">
                <a16:creationId xmlns:a16="http://schemas.microsoft.com/office/drawing/2014/main" id="{9AE5829A-A40A-1C8E-EF93-C1373E5BF257}"/>
              </a:ext>
            </a:extLst>
          </p:cNvPr>
          <p:cNvSpPr>
            <a:spLocks noGrp="1"/>
          </p:cNvSpPr>
          <p:nvPr>
            <p:ph idx="1"/>
          </p:nvPr>
        </p:nvSpPr>
        <p:spPr/>
        <p:txBody>
          <a:bodyPr/>
          <a:lstStyle/>
          <a:p>
            <a:r>
              <a:rPr lang="en-US" altLang="ko-KR" dirty="0"/>
              <a:t>UDP </a:t>
            </a:r>
            <a:r>
              <a:rPr lang="ko-KR" altLang="en-US" dirty="0"/>
              <a:t>와 </a:t>
            </a:r>
            <a:r>
              <a:rPr lang="en-US" altLang="ko-KR" dirty="0"/>
              <a:t>TCP </a:t>
            </a:r>
            <a:r>
              <a:rPr lang="ko-KR" altLang="en-US" dirty="0"/>
              <a:t>는 모두 </a:t>
            </a:r>
            <a:r>
              <a:rPr lang="en-US" altLang="ko-KR" dirty="0"/>
              <a:t>L4 </a:t>
            </a:r>
            <a:r>
              <a:rPr lang="ko-KR" altLang="en-US" dirty="0"/>
              <a:t>프로토콜이다</a:t>
            </a:r>
            <a:r>
              <a:rPr lang="en-US" altLang="ko-KR" dirty="0"/>
              <a:t>.</a:t>
            </a:r>
          </a:p>
          <a:p>
            <a:r>
              <a:rPr lang="en-US" altLang="ko-KR" dirty="0"/>
              <a:t>UDP </a:t>
            </a:r>
            <a:r>
              <a:rPr lang="ko-KR" altLang="en-US" dirty="0"/>
              <a:t>는 </a:t>
            </a:r>
            <a:r>
              <a:rPr lang="en-US" altLang="ko-KR" dirty="0"/>
              <a:t>L3 </a:t>
            </a:r>
            <a:r>
              <a:rPr lang="ko-KR" altLang="en-US" dirty="0"/>
              <a:t>인 </a:t>
            </a:r>
            <a:r>
              <a:rPr lang="en-US" altLang="ko-KR" dirty="0"/>
              <a:t>IP </a:t>
            </a:r>
            <a:r>
              <a:rPr lang="ko-KR" altLang="en-US" dirty="0"/>
              <a:t>를 </a:t>
            </a:r>
            <a:r>
              <a:rPr lang="en-US" altLang="ko-KR" dirty="0"/>
              <a:t>L4 </a:t>
            </a:r>
            <a:r>
              <a:rPr lang="ko-KR" altLang="en-US" dirty="0"/>
              <a:t>에서 쓸 수 있게 하기 위한 껍데기다</a:t>
            </a:r>
            <a:r>
              <a:rPr lang="en-US" altLang="ko-KR" dirty="0"/>
              <a:t>.</a:t>
            </a:r>
          </a:p>
          <a:p>
            <a:r>
              <a:rPr lang="en-US" altLang="ko-KR" dirty="0"/>
              <a:t>TCP </a:t>
            </a:r>
            <a:r>
              <a:rPr lang="ko-KR" altLang="en-US" dirty="0"/>
              <a:t>는 혼잡 제어와 그 과정 중에 재전송이라는 기능을 제공한다</a:t>
            </a:r>
            <a:r>
              <a:rPr lang="en-US" altLang="ko-KR" dirty="0"/>
              <a:t>. </a:t>
            </a:r>
            <a:endParaRPr lang="ko-KR" altLang="en-US" dirty="0"/>
          </a:p>
        </p:txBody>
      </p:sp>
    </p:spTree>
    <p:extLst>
      <p:ext uri="{BB962C8B-B14F-4D97-AF65-F5344CB8AC3E}">
        <p14:creationId xmlns:p14="http://schemas.microsoft.com/office/powerpoint/2010/main" val="237981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EDC6E6-86F2-611D-55DC-D1CE4EC117F6}"/>
              </a:ext>
            </a:extLst>
          </p:cNvPr>
          <p:cNvSpPr>
            <a:spLocks noGrp="1"/>
          </p:cNvSpPr>
          <p:nvPr>
            <p:ph type="title"/>
          </p:nvPr>
        </p:nvSpPr>
        <p:spPr/>
        <p:txBody>
          <a:bodyPr/>
          <a:lstStyle/>
          <a:p>
            <a:r>
              <a:rPr lang="ko-KR" altLang="en-US" dirty="0"/>
              <a:t>정리</a:t>
            </a:r>
            <a:r>
              <a:rPr lang="en-US" altLang="ko-KR" dirty="0"/>
              <a:t>: Network</a:t>
            </a:r>
            <a:endParaRPr lang="ko-KR" altLang="en-US" dirty="0"/>
          </a:p>
        </p:txBody>
      </p:sp>
      <p:sp>
        <p:nvSpPr>
          <p:cNvPr id="3" name="내용 개체 틀 2">
            <a:extLst>
              <a:ext uri="{FF2B5EF4-FFF2-40B4-BE49-F238E27FC236}">
                <a16:creationId xmlns:a16="http://schemas.microsoft.com/office/drawing/2014/main" id="{F1DAA86D-15E8-0962-D909-6EFF83C14AF6}"/>
              </a:ext>
            </a:extLst>
          </p:cNvPr>
          <p:cNvSpPr>
            <a:spLocks noGrp="1"/>
          </p:cNvSpPr>
          <p:nvPr>
            <p:ph idx="1"/>
          </p:nvPr>
        </p:nvSpPr>
        <p:spPr/>
        <p:txBody>
          <a:bodyPr/>
          <a:lstStyle/>
          <a:p>
            <a:r>
              <a:rPr lang="en-US" altLang="ko-KR" dirty="0"/>
              <a:t>Network: </a:t>
            </a:r>
            <a:r>
              <a:rPr lang="ko-KR" altLang="en-US" dirty="0"/>
              <a:t>개체</a:t>
            </a:r>
            <a:r>
              <a:rPr lang="en-US" altLang="ko-KR" dirty="0"/>
              <a:t>(‘</a:t>
            </a:r>
            <a:r>
              <a:rPr lang="ko-KR" altLang="en-US" dirty="0"/>
              <a:t>점</a:t>
            </a:r>
            <a:r>
              <a:rPr lang="en-US" altLang="ko-KR" dirty="0"/>
              <a:t>’) </a:t>
            </a:r>
            <a:r>
              <a:rPr lang="ko-KR" altLang="en-US" dirty="0"/>
              <a:t>간의 관계 </a:t>
            </a:r>
            <a:r>
              <a:rPr lang="en-US" altLang="ko-KR" dirty="0"/>
              <a:t>(‘</a:t>
            </a:r>
            <a:r>
              <a:rPr lang="ko-KR" altLang="en-US" dirty="0"/>
              <a:t>선</a:t>
            </a:r>
            <a:r>
              <a:rPr lang="en-US" altLang="ko-KR" dirty="0"/>
              <a:t>’) </a:t>
            </a:r>
            <a:r>
              <a:rPr lang="ko-KR" altLang="en-US" dirty="0"/>
              <a:t>을 표시한 것</a:t>
            </a:r>
            <a:endParaRPr lang="en-US" altLang="ko-KR" dirty="0"/>
          </a:p>
          <a:p>
            <a:r>
              <a:rPr lang="en-US" altLang="ko-KR" dirty="0"/>
              <a:t>Networking: </a:t>
            </a:r>
            <a:r>
              <a:rPr lang="ko-KR" altLang="en-US" dirty="0"/>
              <a:t>개체</a:t>
            </a:r>
            <a:r>
              <a:rPr lang="en-US" altLang="ko-KR" dirty="0"/>
              <a:t>(‘</a:t>
            </a:r>
            <a:r>
              <a:rPr lang="ko-KR" altLang="en-US" dirty="0"/>
              <a:t>점</a:t>
            </a:r>
            <a:r>
              <a:rPr lang="en-US" altLang="ko-KR" dirty="0"/>
              <a:t>’) </a:t>
            </a:r>
            <a:r>
              <a:rPr lang="ko-KR" altLang="en-US" dirty="0"/>
              <a:t>간의 관계를 맺게 하는 것</a:t>
            </a:r>
          </a:p>
        </p:txBody>
      </p:sp>
      <p:sp>
        <p:nvSpPr>
          <p:cNvPr id="4" name="슬라이드 번호 개체 틀 3">
            <a:extLst>
              <a:ext uri="{FF2B5EF4-FFF2-40B4-BE49-F238E27FC236}">
                <a16:creationId xmlns:a16="http://schemas.microsoft.com/office/drawing/2014/main" id="{72CCB15A-1D7C-5B1A-37B5-CDD5720BB92E}"/>
              </a:ext>
            </a:extLst>
          </p:cNvPr>
          <p:cNvSpPr>
            <a:spLocks noGrp="1"/>
          </p:cNvSpPr>
          <p:nvPr>
            <p:ph type="sldNum" sz="quarter" idx="12"/>
          </p:nvPr>
        </p:nvSpPr>
        <p:spPr/>
        <p:txBody>
          <a:bodyPr/>
          <a:lstStyle/>
          <a:p>
            <a:fld id="{57C0E42C-E4C1-4C81-B641-FE5671A5B7F1}" type="slidenum">
              <a:rPr lang="ko-KR" altLang="en-US" smtClean="0"/>
              <a:t>11</a:t>
            </a:fld>
            <a:endParaRPr lang="ko-KR" altLang="en-US"/>
          </a:p>
        </p:txBody>
      </p:sp>
    </p:spTree>
    <p:extLst>
      <p:ext uri="{BB962C8B-B14F-4D97-AF65-F5344CB8AC3E}">
        <p14:creationId xmlns:p14="http://schemas.microsoft.com/office/powerpoint/2010/main" val="4712444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50504-D55C-B32B-6815-1DDB591EA9F3}"/>
              </a:ext>
            </a:extLst>
          </p:cNvPr>
          <p:cNvSpPr>
            <a:spLocks noGrp="1"/>
          </p:cNvSpPr>
          <p:nvPr>
            <p:ph type="title"/>
          </p:nvPr>
        </p:nvSpPr>
        <p:spPr/>
        <p:txBody>
          <a:bodyPr/>
          <a:lstStyle/>
          <a:p>
            <a:r>
              <a:rPr lang="en-US" altLang="ko-KR" dirty="0"/>
              <a:t>UDP vs. TCP</a:t>
            </a:r>
            <a:endParaRPr lang="ko-KR" altLang="en-US" dirty="0"/>
          </a:p>
        </p:txBody>
      </p:sp>
      <p:sp>
        <p:nvSpPr>
          <p:cNvPr id="3" name="내용 개체 틀 2">
            <a:extLst>
              <a:ext uri="{FF2B5EF4-FFF2-40B4-BE49-F238E27FC236}">
                <a16:creationId xmlns:a16="http://schemas.microsoft.com/office/drawing/2014/main" id="{5A6D0C28-D2FC-4F0A-2EA3-F1B406C16530}"/>
              </a:ext>
            </a:extLst>
          </p:cNvPr>
          <p:cNvSpPr>
            <a:spLocks noGrp="1"/>
          </p:cNvSpPr>
          <p:nvPr>
            <p:ph idx="1"/>
          </p:nvPr>
        </p:nvSpPr>
        <p:spPr/>
        <p:txBody>
          <a:bodyPr/>
          <a:lstStyle/>
          <a:p>
            <a:pPr marL="0" indent="0">
              <a:buNone/>
            </a:pPr>
            <a:r>
              <a:rPr lang="en-US" altLang="ko-KR" dirty="0"/>
              <a:t>Q. </a:t>
            </a:r>
            <a:r>
              <a:rPr lang="ko-KR" altLang="en-US" dirty="0"/>
              <a:t>어떤 쪽이 더 빠른가</a:t>
            </a:r>
            <a:r>
              <a:rPr lang="en-US" altLang="ko-KR" dirty="0"/>
              <a:t>?</a:t>
            </a:r>
            <a:r>
              <a:rPr lang="ko-KR" altLang="en-US" dirty="0"/>
              <a:t> 그 이유는</a:t>
            </a:r>
            <a:r>
              <a:rPr lang="en-US" altLang="ko-KR" dirty="0"/>
              <a:t>?</a:t>
            </a:r>
          </a:p>
          <a:p>
            <a:pPr marL="0" indent="0">
              <a:buNone/>
            </a:pPr>
            <a:r>
              <a:rPr lang="en-US" altLang="ko-KR" dirty="0"/>
              <a:t>A. UDP </a:t>
            </a:r>
            <a:r>
              <a:rPr lang="ko-KR" altLang="en-US" dirty="0"/>
              <a:t>는 요청한 </a:t>
            </a:r>
            <a:r>
              <a:rPr lang="en-US" altLang="ko-KR" dirty="0"/>
              <a:t>datagram </a:t>
            </a:r>
            <a:r>
              <a:rPr lang="ko-KR" altLang="en-US" dirty="0"/>
              <a:t>을 즉각적으로 최선을 다해 전송한다</a:t>
            </a:r>
            <a:r>
              <a:rPr lang="en-US" altLang="ko-KR" dirty="0"/>
              <a:t>.</a:t>
            </a:r>
            <a:br>
              <a:rPr lang="en-US" altLang="ko-KR" dirty="0"/>
            </a:br>
            <a:r>
              <a:rPr lang="en-US" altLang="ko-KR" dirty="0"/>
              <a:t>    </a:t>
            </a:r>
            <a:r>
              <a:rPr lang="ko-KR" altLang="en-US" dirty="0"/>
              <a:t>반면 </a:t>
            </a:r>
            <a:r>
              <a:rPr lang="en-US" altLang="ko-KR" dirty="0"/>
              <a:t>TCP </a:t>
            </a:r>
            <a:r>
              <a:rPr lang="ko-KR" altLang="en-US" dirty="0"/>
              <a:t>는 서서히 속도를 올린다</a:t>
            </a:r>
            <a:r>
              <a:rPr lang="en-US" altLang="ko-KR" dirty="0"/>
              <a:t>.</a:t>
            </a:r>
            <a:br>
              <a:rPr lang="en-US" altLang="ko-KR" dirty="0"/>
            </a:br>
            <a:r>
              <a:rPr lang="en-US" altLang="ko-KR" dirty="0"/>
              <a:t>    </a:t>
            </a:r>
            <a:r>
              <a:rPr lang="ko-KR" altLang="en-US" dirty="0"/>
              <a:t>따라서 같은 사이즈의 데이터를 전송할 때 </a:t>
            </a:r>
            <a:r>
              <a:rPr lang="en-US" altLang="ko-KR" dirty="0"/>
              <a:t>UDP </a:t>
            </a:r>
            <a:r>
              <a:rPr lang="ko-KR" altLang="en-US" dirty="0"/>
              <a:t>가 빠를 수 있다</a:t>
            </a:r>
            <a:r>
              <a:rPr lang="en-US" altLang="ko-KR" dirty="0"/>
              <a:t>.</a:t>
            </a:r>
            <a:br>
              <a:rPr lang="en-US" altLang="ko-KR" dirty="0"/>
            </a:br>
            <a:br>
              <a:rPr lang="en-US" altLang="ko-KR" dirty="0"/>
            </a:br>
            <a:r>
              <a:rPr lang="en-US" altLang="ko-KR" dirty="0"/>
              <a:t>    </a:t>
            </a:r>
            <a:r>
              <a:rPr lang="ko-KR" altLang="en-US" dirty="0"/>
              <a:t>더구나 </a:t>
            </a:r>
            <a:r>
              <a:rPr lang="en-US" altLang="ko-KR" dirty="0"/>
              <a:t>TCP </a:t>
            </a:r>
            <a:r>
              <a:rPr lang="ko-KR" altLang="en-US" dirty="0"/>
              <a:t>는 누락되는 것을 기다려 재전송한다</a:t>
            </a:r>
            <a:r>
              <a:rPr lang="en-US" altLang="ko-KR" dirty="0"/>
              <a:t>.</a:t>
            </a:r>
            <a:br>
              <a:rPr lang="en-US" altLang="ko-KR" dirty="0"/>
            </a:br>
            <a:r>
              <a:rPr lang="en-US" altLang="ko-KR" dirty="0"/>
              <a:t>    </a:t>
            </a:r>
            <a:r>
              <a:rPr lang="ko-KR" altLang="en-US" dirty="0"/>
              <a:t>이 때문에 속도는 더 느릴 수 있다</a:t>
            </a:r>
            <a:r>
              <a:rPr lang="en-US" altLang="ko-KR" dirty="0"/>
              <a:t>.</a:t>
            </a:r>
            <a:endParaRPr lang="ko-KR" altLang="en-US" dirty="0"/>
          </a:p>
        </p:txBody>
      </p:sp>
    </p:spTree>
    <p:extLst>
      <p:ext uri="{BB962C8B-B14F-4D97-AF65-F5344CB8AC3E}">
        <p14:creationId xmlns:p14="http://schemas.microsoft.com/office/powerpoint/2010/main" val="8640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7F165-D15A-FE0C-4E6C-F9B205FE597B}"/>
              </a:ext>
            </a:extLst>
          </p:cNvPr>
          <p:cNvSpPr>
            <a:spLocks noGrp="1"/>
          </p:cNvSpPr>
          <p:nvPr>
            <p:ph type="title"/>
          </p:nvPr>
        </p:nvSpPr>
        <p:spPr/>
        <p:txBody>
          <a:bodyPr/>
          <a:lstStyle/>
          <a:p>
            <a:r>
              <a:rPr lang="en-US" altLang="ko-KR" dirty="0"/>
              <a:t>UDP vs. TCP</a:t>
            </a:r>
            <a:endParaRPr lang="ko-KR" altLang="en-US" dirty="0"/>
          </a:p>
        </p:txBody>
      </p:sp>
      <p:sp>
        <p:nvSpPr>
          <p:cNvPr id="3" name="내용 개체 틀 2">
            <a:extLst>
              <a:ext uri="{FF2B5EF4-FFF2-40B4-BE49-F238E27FC236}">
                <a16:creationId xmlns:a16="http://schemas.microsoft.com/office/drawing/2014/main" id="{5FE38402-C52F-23E3-E9D1-222CA59FA0AD}"/>
              </a:ext>
            </a:extLst>
          </p:cNvPr>
          <p:cNvSpPr>
            <a:spLocks noGrp="1"/>
          </p:cNvSpPr>
          <p:nvPr>
            <p:ph idx="1"/>
          </p:nvPr>
        </p:nvSpPr>
        <p:spPr/>
        <p:txBody>
          <a:bodyPr/>
          <a:lstStyle/>
          <a:p>
            <a:r>
              <a:rPr lang="ko-KR" altLang="en-US" dirty="0"/>
              <a:t>따라서 필요한 응용에 따라 둘의 선택은 달라진다</a:t>
            </a:r>
            <a:r>
              <a:rPr lang="en-US" altLang="ko-KR" dirty="0"/>
              <a:t>.</a:t>
            </a:r>
          </a:p>
          <a:p>
            <a:r>
              <a:rPr lang="ko-KR" altLang="en-US" dirty="0"/>
              <a:t>누락 되어도 상관없고 가급적 빨리 전송해야 되는 것 → </a:t>
            </a:r>
            <a:r>
              <a:rPr lang="en-US" altLang="ko-KR" dirty="0"/>
              <a:t>UDP</a:t>
            </a:r>
          </a:p>
          <a:p>
            <a:pPr lvl="1"/>
            <a:r>
              <a:rPr lang="ko-KR" altLang="en-US" dirty="0"/>
              <a:t>일반적으로 </a:t>
            </a:r>
            <a:r>
              <a:rPr lang="en-US" altLang="ko-KR" dirty="0"/>
              <a:t>interactive </a:t>
            </a:r>
            <a:r>
              <a:rPr lang="ko-KR" altLang="en-US" dirty="0"/>
              <a:t>한 </a:t>
            </a:r>
            <a:r>
              <a:rPr lang="en-US" altLang="ko-KR" dirty="0"/>
              <a:t>audio, video </a:t>
            </a:r>
            <a:r>
              <a:rPr lang="ko-KR" altLang="en-US" dirty="0"/>
              <a:t>등</a:t>
            </a:r>
            <a:endParaRPr lang="en-US" altLang="ko-KR" dirty="0"/>
          </a:p>
          <a:p>
            <a:pPr lvl="1"/>
            <a:r>
              <a:rPr lang="ko-KR" altLang="en-US" dirty="0"/>
              <a:t>누락되는 것을 대비해서 각각의 </a:t>
            </a:r>
            <a:r>
              <a:rPr lang="en-US" altLang="ko-KR" dirty="0"/>
              <a:t>datagram </a:t>
            </a:r>
            <a:r>
              <a:rPr lang="ko-KR" altLang="en-US" dirty="0"/>
              <a:t>에 충분한 데이터를 넣는다</a:t>
            </a:r>
            <a:r>
              <a:rPr lang="en-US" altLang="ko-KR" dirty="0"/>
              <a:t>.</a:t>
            </a:r>
            <a:br>
              <a:rPr lang="en-US" altLang="ko-KR" dirty="0"/>
            </a:br>
            <a:r>
              <a:rPr lang="ko-KR" altLang="en-US" dirty="0"/>
              <a:t>그래서 앞의 것이 누락 되어도 뒤의 것을 받고 복구할 수 있게끔</a:t>
            </a:r>
            <a:endParaRPr lang="en-US" altLang="ko-KR" dirty="0"/>
          </a:p>
          <a:p>
            <a:r>
              <a:rPr lang="ko-KR" altLang="en-US" dirty="0"/>
              <a:t>누락되면 안되는 데이터를 안정적으로 전송해야 되는 것 → </a:t>
            </a:r>
            <a:r>
              <a:rPr lang="en-US" altLang="ko-KR" dirty="0"/>
              <a:t>TCP</a:t>
            </a:r>
          </a:p>
          <a:p>
            <a:pPr lvl="1"/>
            <a:r>
              <a:rPr lang="en-US" altLang="ko-KR" dirty="0"/>
              <a:t>file </a:t>
            </a:r>
            <a:r>
              <a:rPr lang="ko-KR" altLang="en-US" dirty="0"/>
              <a:t>전송</a:t>
            </a:r>
            <a:r>
              <a:rPr lang="en-US" altLang="ko-KR" dirty="0"/>
              <a:t>, </a:t>
            </a:r>
            <a:r>
              <a:rPr lang="ko-KR" altLang="en-US" dirty="0"/>
              <a:t>인증 처리 등</a:t>
            </a:r>
            <a:endParaRPr lang="en-US" altLang="ko-KR" dirty="0"/>
          </a:p>
          <a:p>
            <a:pPr lvl="1"/>
            <a:endParaRPr lang="en-US" altLang="ko-KR" dirty="0"/>
          </a:p>
        </p:txBody>
      </p:sp>
    </p:spTree>
    <p:extLst>
      <p:ext uri="{BB962C8B-B14F-4D97-AF65-F5344CB8AC3E}">
        <p14:creationId xmlns:p14="http://schemas.microsoft.com/office/powerpoint/2010/main" val="14606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D9DC57-FD72-2D52-7ABD-D89367BE603D}"/>
              </a:ext>
            </a:extLst>
          </p:cNvPr>
          <p:cNvSpPr>
            <a:spLocks noGrp="1"/>
          </p:cNvSpPr>
          <p:nvPr>
            <p:ph type="title"/>
          </p:nvPr>
        </p:nvSpPr>
        <p:spPr/>
        <p:txBody>
          <a:bodyPr/>
          <a:lstStyle/>
          <a:p>
            <a:r>
              <a:rPr lang="ko-KR" altLang="en-US" dirty="0"/>
              <a:t>연습 문제</a:t>
            </a:r>
          </a:p>
        </p:txBody>
      </p:sp>
      <p:sp>
        <p:nvSpPr>
          <p:cNvPr id="3" name="내용 개체 틀 2">
            <a:extLst>
              <a:ext uri="{FF2B5EF4-FFF2-40B4-BE49-F238E27FC236}">
                <a16:creationId xmlns:a16="http://schemas.microsoft.com/office/drawing/2014/main" id="{42FC85BD-F793-51F7-BDEA-28C6D8D718A2}"/>
              </a:ext>
            </a:extLst>
          </p:cNvPr>
          <p:cNvSpPr>
            <a:spLocks noGrp="1"/>
          </p:cNvSpPr>
          <p:nvPr>
            <p:ph idx="1"/>
          </p:nvPr>
        </p:nvSpPr>
        <p:spPr/>
        <p:txBody>
          <a:bodyPr/>
          <a:lstStyle/>
          <a:p>
            <a:pPr marL="0" indent="0">
              <a:buNone/>
            </a:pPr>
            <a:r>
              <a:rPr lang="en-US" altLang="ko-KR" dirty="0"/>
              <a:t>Q. </a:t>
            </a:r>
            <a:r>
              <a:rPr lang="ko-KR" altLang="en-US" dirty="0"/>
              <a:t>호스트가 </a:t>
            </a:r>
            <a:r>
              <a:rPr lang="en-US" altLang="ko-KR" dirty="0"/>
              <a:t>1Gbps L2 </a:t>
            </a:r>
            <a:r>
              <a:rPr lang="ko-KR" altLang="en-US" dirty="0"/>
              <a:t>스위치에 연결되어 있다</a:t>
            </a:r>
            <a:r>
              <a:rPr lang="en-US" altLang="ko-KR" dirty="0"/>
              <a:t>.</a:t>
            </a:r>
            <a:br>
              <a:rPr lang="en-US" altLang="ko-KR" dirty="0"/>
            </a:br>
            <a:r>
              <a:rPr lang="en-US" altLang="ko-KR" dirty="0"/>
              <a:t>    </a:t>
            </a:r>
            <a:r>
              <a:rPr lang="ko-KR" altLang="en-US" dirty="0"/>
              <a:t>호스트에서 </a:t>
            </a:r>
            <a:r>
              <a:rPr lang="en-US" altLang="ko-KR" dirty="0"/>
              <a:t>UDP </a:t>
            </a:r>
            <a:r>
              <a:rPr lang="ko-KR" altLang="en-US" dirty="0"/>
              <a:t>소켓 </a:t>
            </a:r>
            <a:r>
              <a:rPr lang="en-US" altLang="ko-KR" dirty="0"/>
              <a:t>1</a:t>
            </a:r>
            <a:r>
              <a:rPr lang="ko-KR" altLang="en-US" dirty="0"/>
              <a:t>개와 </a:t>
            </a:r>
            <a:r>
              <a:rPr lang="en-US" altLang="ko-KR" dirty="0"/>
              <a:t>TCP </a:t>
            </a:r>
            <a:r>
              <a:rPr lang="ko-KR" altLang="en-US" dirty="0"/>
              <a:t>소켓 </a:t>
            </a:r>
            <a:r>
              <a:rPr lang="en-US" altLang="ko-KR" dirty="0"/>
              <a:t>1</a:t>
            </a:r>
            <a:r>
              <a:rPr lang="ko-KR" altLang="en-US" dirty="0"/>
              <a:t>개를 열고</a:t>
            </a:r>
            <a:br>
              <a:rPr lang="en-US" altLang="ko-KR" dirty="0"/>
            </a:br>
            <a:r>
              <a:rPr lang="en-US" altLang="ko-KR" dirty="0"/>
              <a:t>    </a:t>
            </a:r>
            <a:r>
              <a:rPr lang="ko-KR" altLang="en-US" dirty="0"/>
              <a:t>각각 보낼 수 있는 최고 속도로 데이터를 전송하기 시작한다</a:t>
            </a:r>
            <a:r>
              <a:rPr lang="en-US" altLang="ko-KR" dirty="0"/>
              <a:t>.</a:t>
            </a:r>
            <a:br>
              <a:rPr lang="en-US" altLang="ko-KR" dirty="0"/>
            </a:br>
            <a:r>
              <a:rPr lang="en-US" altLang="ko-KR" dirty="0"/>
              <a:t>    </a:t>
            </a:r>
            <a:r>
              <a:rPr lang="ko-KR" altLang="en-US" dirty="0"/>
              <a:t>이 때 </a:t>
            </a:r>
            <a:r>
              <a:rPr lang="en-US" altLang="ko-KR" dirty="0"/>
              <a:t>steady-state </a:t>
            </a:r>
            <a:r>
              <a:rPr lang="ko-KR" altLang="en-US" dirty="0"/>
              <a:t>에 도달하는가</a:t>
            </a:r>
            <a:r>
              <a:rPr lang="en-US" altLang="ko-KR" dirty="0"/>
              <a:t>?</a:t>
            </a:r>
            <a:br>
              <a:rPr lang="en-US" altLang="ko-KR" dirty="0"/>
            </a:br>
            <a:r>
              <a:rPr lang="en-US" altLang="ko-KR" dirty="0"/>
              <a:t>    </a:t>
            </a:r>
            <a:r>
              <a:rPr lang="ko-KR" altLang="en-US" dirty="0"/>
              <a:t>만약 그렇다면 각각의 소켓이 차지하는 대역폭은 대략 얼마인가</a:t>
            </a:r>
            <a:r>
              <a:rPr lang="en-US" altLang="ko-KR" dirty="0"/>
              <a:t>? </a:t>
            </a:r>
            <a:endParaRPr lang="ko-KR" altLang="en-US" dirty="0"/>
          </a:p>
        </p:txBody>
      </p:sp>
    </p:spTree>
    <p:extLst>
      <p:ext uri="{BB962C8B-B14F-4D97-AF65-F5344CB8AC3E}">
        <p14:creationId xmlns:p14="http://schemas.microsoft.com/office/powerpoint/2010/main" val="14792381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7DC1F0-0767-F024-B0CF-A7B389836687}"/>
              </a:ext>
            </a:extLst>
          </p:cNvPr>
          <p:cNvSpPr>
            <a:spLocks noGrp="1"/>
          </p:cNvSpPr>
          <p:nvPr>
            <p:ph type="title"/>
          </p:nvPr>
        </p:nvSpPr>
        <p:spPr/>
        <p:txBody>
          <a:bodyPr/>
          <a:lstStyle/>
          <a:p>
            <a:r>
              <a:rPr lang="en-US" altLang="ko-KR" dirty="0"/>
              <a:t>UDP</a:t>
            </a:r>
            <a:r>
              <a:rPr lang="ko-KR" altLang="en-US" dirty="0"/>
              <a:t> </a:t>
            </a:r>
            <a:r>
              <a:rPr lang="en-US" altLang="ko-KR" dirty="0"/>
              <a:t>vs.</a:t>
            </a:r>
            <a:r>
              <a:rPr lang="ko-KR" altLang="en-US" dirty="0"/>
              <a:t> </a:t>
            </a:r>
            <a:r>
              <a:rPr lang="en-US" altLang="ko-KR" dirty="0"/>
              <a:t>TCP</a:t>
            </a:r>
            <a:endParaRPr lang="ko-KR" altLang="en-US" dirty="0"/>
          </a:p>
        </p:txBody>
      </p:sp>
      <p:sp>
        <p:nvSpPr>
          <p:cNvPr id="3" name="내용 개체 틀 2">
            <a:extLst>
              <a:ext uri="{FF2B5EF4-FFF2-40B4-BE49-F238E27FC236}">
                <a16:creationId xmlns:a16="http://schemas.microsoft.com/office/drawing/2014/main" id="{20A81BB6-1878-A54A-0089-72E63BA2DA9A}"/>
              </a:ext>
            </a:extLst>
          </p:cNvPr>
          <p:cNvSpPr>
            <a:spLocks noGrp="1"/>
          </p:cNvSpPr>
          <p:nvPr>
            <p:ph idx="1"/>
          </p:nvPr>
        </p:nvSpPr>
        <p:spPr>
          <a:xfrm>
            <a:off x="838200" y="1388533"/>
            <a:ext cx="11015132" cy="2040468"/>
          </a:xfrm>
        </p:spPr>
        <p:txBody>
          <a:bodyPr>
            <a:normAutofit/>
          </a:bodyPr>
          <a:lstStyle/>
          <a:p>
            <a:r>
              <a:rPr lang="en-US" altLang="ko-KR" sz="2000" dirty="0"/>
              <a:t>TCP </a:t>
            </a:r>
            <a:r>
              <a:rPr lang="ko-KR" altLang="en-US" sz="2000" dirty="0"/>
              <a:t>는 패킷 유실을 경험하면 네트워크 과부하로 판단한다</a:t>
            </a:r>
            <a:r>
              <a:rPr lang="en-US" altLang="ko-KR" sz="2000" dirty="0"/>
              <a:t>.</a:t>
            </a:r>
          </a:p>
          <a:p>
            <a:r>
              <a:rPr lang="ko-KR" altLang="en-US" sz="2000" dirty="0"/>
              <a:t>그래서 </a:t>
            </a:r>
            <a:r>
              <a:rPr lang="en-US" altLang="ko-KR" sz="2000" dirty="0"/>
              <a:t>congestion window </a:t>
            </a:r>
            <a:r>
              <a:rPr lang="ko-KR" altLang="en-US" sz="2000" dirty="0"/>
              <a:t>를 줄이고 이는 전송 트래픽을 줄이게 된다</a:t>
            </a:r>
            <a:r>
              <a:rPr lang="en-US" altLang="ko-KR" sz="2000" dirty="0"/>
              <a:t>.</a:t>
            </a:r>
          </a:p>
          <a:p>
            <a:r>
              <a:rPr lang="ko-KR" altLang="en-US" sz="2000" dirty="0"/>
              <a:t>그러나 </a:t>
            </a:r>
            <a:r>
              <a:rPr lang="en-US" altLang="ko-KR" sz="2000" dirty="0"/>
              <a:t>UDP </a:t>
            </a:r>
            <a:r>
              <a:rPr lang="ko-KR" altLang="en-US" sz="2000" dirty="0"/>
              <a:t>는 과부하를 신경쓰지 않고 </a:t>
            </a:r>
            <a:r>
              <a:rPr lang="en-US" altLang="ko-KR" sz="2000" dirty="0"/>
              <a:t>TCP </a:t>
            </a:r>
            <a:r>
              <a:rPr lang="ko-KR" altLang="en-US" sz="2000" dirty="0"/>
              <a:t>가 양보한 대역폭을 차지한다</a:t>
            </a:r>
            <a:r>
              <a:rPr lang="en-US" altLang="ko-KR" sz="2000" dirty="0"/>
              <a:t>.</a:t>
            </a:r>
            <a:endParaRPr lang="ko-KR" altLang="en-US" sz="2000" dirty="0"/>
          </a:p>
        </p:txBody>
      </p:sp>
      <p:pic>
        <p:nvPicPr>
          <p:cNvPr id="4" name="이미지" descr="이미지">
            <a:extLst>
              <a:ext uri="{FF2B5EF4-FFF2-40B4-BE49-F238E27FC236}">
                <a16:creationId xmlns:a16="http://schemas.microsoft.com/office/drawing/2014/main" id="{6D88488E-ED79-993E-1F9E-E3540362F299}"/>
              </a:ext>
            </a:extLst>
          </p:cNvPr>
          <p:cNvPicPr>
            <a:picLocks noChangeAspect="1"/>
          </p:cNvPicPr>
          <p:nvPr/>
        </p:nvPicPr>
        <p:blipFill>
          <a:blip r:embed="rId2"/>
          <a:srcRect t="5096" b="30170"/>
          <a:stretch>
            <a:fillRect/>
          </a:stretch>
        </p:blipFill>
        <p:spPr>
          <a:xfrm>
            <a:off x="745640" y="2911867"/>
            <a:ext cx="8128001" cy="3946133"/>
          </a:xfrm>
          <a:prstGeom prst="rect">
            <a:avLst/>
          </a:prstGeom>
          <a:ln w="12700">
            <a:miter lim="400000"/>
          </a:ln>
        </p:spPr>
      </p:pic>
    </p:spTree>
    <p:extLst>
      <p:ext uri="{BB962C8B-B14F-4D97-AF65-F5344CB8AC3E}">
        <p14:creationId xmlns:p14="http://schemas.microsoft.com/office/powerpoint/2010/main" val="33484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873F60-C775-0EAE-7F19-BB2A01A767F6}"/>
              </a:ext>
            </a:extLst>
          </p:cNvPr>
          <p:cNvSpPr>
            <a:spLocks noGrp="1"/>
          </p:cNvSpPr>
          <p:nvPr>
            <p:ph type="title"/>
          </p:nvPr>
        </p:nvSpPr>
        <p:spPr/>
        <p:txBody>
          <a:bodyPr/>
          <a:lstStyle/>
          <a:p>
            <a:r>
              <a:rPr lang="en-US" altLang="ko-KR" dirty="0"/>
              <a:t>UDP vs. TCP Summary</a:t>
            </a:r>
            <a:endParaRPr lang="ko-KR" altLang="en-US" dirty="0"/>
          </a:p>
        </p:txBody>
      </p:sp>
      <p:sp>
        <p:nvSpPr>
          <p:cNvPr id="3" name="내용 개체 틀 2">
            <a:extLst>
              <a:ext uri="{FF2B5EF4-FFF2-40B4-BE49-F238E27FC236}">
                <a16:creationId xmlns:a16="http://schemas.microsoft.com/office/drawing/2014/main" id="{7FF41A81-4D64-008D-AED9-352831504A72}"/>
              </a:ext>
            </a:extLst>
          </p:cNvPr>
          <p:cNvSpPr>
            <a:spLocks noGrp="1"/>
          </p:cNvSpPr>
          <p:nvPr>
            <p:ph idx="1"/>
          </p:nvPr>
        </p:nvSpPr>
        <p:spPr/>
        <p:txBody>
          <a:bodyPr>
            <a:normAutofit fontScale="85000" lnSpcReduction="10000"/>
          </a:bodyPr>
          <a:lstStyle/>
          <a:p>
            <a:r>
              <a:rPr lang="en-US" altLang="ko-KR" dirty="0"/>
              <a:t>TCP</a:t>
            </a:r>
          </a:p>
          <a:p>
            <a:pPr lvl="1"/>
            <a:r>
              <a:rPr lang="ko-KR" altLang="en-US" dirty="0"/>
              <a:t>전송 속도를 서서히 올린다</a:t>
            </a:r>
            <a:r>
              <a:rPr lang="en-US" altLang="ko-KR" dirty="0"/>
              <a:t>.</a:t>
            </a:r>
          </a:p>
          <a:p>
            <a:pPr lvl="1"/>
            <a:r>
              <a:rPr lang="ko-KR" altLang="en-US" dirty="0"/>
              <a:t>재전송을 제공한다</a:t>
            </a:r>
            <a:r>
              <a:rPr lang="en-US" altLang="ko-KR" dirty="0"/>
              <a:t>.</a:t>
            </a:r>
          </a:p>
          <a:p>
            <a:pPr lvl="1"/>
            <a:r>
              <a:rPr lang="ko-KR" altLang="en-US" dirty="0"/>
              <a:t>혼잡 제어를 통해 트래픽을 양보한다</a:t>
            </a:r>
            <a:r>
              <a:rPr lang="en-US" altLang="ko-KR" dirty="0"/>
              <a:t>.</a:t>
            </a:r>
          </a:p>
          <a:p>
            <a:pPr lvl="1"/>
            <a:r>
              <a:rPr lang="ko-KR" altLang="en-US" dirty="0"/>
              <a:t>위의 특성들 때문에 전송 속도는 진동한다</a:t>
            </a:r>
            <a:r>
              <a:rPr lang="en-US" altLang="ko-KR" dirty="0"/>
              <a:t>. </a:t>
            </a:r>
          </a:p>
          <a:p>
            <a:pPr lvl="1"/>
            <a:r>
              <a:rPr lang="ko-KR" altLang="en-US" dirty="0"/>
              <a:t>위의 특성들 때문에 </a:t>
            </a:r>
            <a:r>
              <a:rPr lang="en-US" altLang="ko-KR" dirty="0"/>
              <a:t>end-to-end </a:t>
            </a:r>
            <a:r>
              <a:rPr lang="ko-KR" altLang="en-US" dirty="0"/>
              <a:t>의 </a:t>
            </a:r>
            <a:r>
              <a:rPr lang="en-US" altLang="ko-KR" dirty="0"/>
              <a:t>state </a:t>
            </a:r>
            <a:r>
              <a:rPr lang="ko-KR" altLang="en-US" dirty="0"/>
              <a:t>를 관리하므로 연결 기반이다</a:t>
            </a:r>
            <a:r>
              <a:rPr lang="en-US" altLang="ko-KR" dirty="0"/>
              <a:t>.</a:t>
            </a:r>
          </a:p>
          <a:p>
            <a:pPr lvl="1"/>
            <a:r>
              <a:rPr lang="ko-KR" altLang="en-US" dirty="0"/>
              <a:t>속도 상관없이 안정적인 통신에 적합</a:t>
            </a:r>
            <a:endParaRPr lang="en-US" altLang="ko-KR" dirty="0"/>
          </a:p>
          <a:p>
            <a:r>
              <a:rPr lang="en-US" altLang="ko-KR" dirty="0"/>
              <a:t>UDP</a:t>
            </a:r>
          </a:p>
          <a:p>
            <a:pPr lvl="1"/>
            <a:r>
              <a:rPr lang="en-US" altLang="ko-KR" dirty="0"/>
              <a:t>IP </a:t>
            </a:r>
            <a:r>
              <a:rPr lang="ko-KR" altLang="en-US" dirty="0"/>
              <a:t>와 마찬가지로 </a:t>
            </a:r>
            <a:r>
              <a:rPr lang="en-US" altLang="ko-KR" dirty="0"/>
              <a:t>best-effort </a:t>
            </a:r>
            <a:r>
              <a:rPr lang="ko-KR" altLang="en-US" dirty="0"/>
              <a:t>다</a:t>
            </a:r>
            <a:r>
              <a:rPr lang="en-US" altLang="ko-KR" dirty="0"/>
              <a:t>.</a:t>
            </a:r>
          </a:p>
          <a:p>
            <a:pPr lvl="1"/>
            <a:r>
              <a:rPr lang="ko-KR" altLang="en-US" dirty="0"/>
              <a:t>안정성이 희생되더라도 빠른 통신에 적합</a:t>
            </a:r>
            <a:endParaRPr lang="en-US" altLang="ko-KR" dirty="0"/>
          </a:p>
          <a:p>
            <a:pPr lvl="1"/>
            <a:r>
              <a:rPr lang="en-US" altLang="ko-KR" dirty="0"/>
              <a:t>End-to-end </a:t>
            </a:r>
            <a:r>
              <a:rPr lang="ko-KR" altLang="en-US" dirty="0"/>
              <a:t>로 관리되는 </a:t>
            </a:r>
            <a:r>
              <a:rPr lang="en-US" altLang="ko-KR" dirty="0"/>
              <a:t>state </a:t>
            </a:r>
            <a:r>
              <a:rPr lang="ko-KR" altLang="en-US" dirty="0"/>
              <a:t>가 없으므로 연결 기반이 아니다</a:t>
            </a:r>
            <a:r>
              <a:rPr lang="en-US" altLang="ko-KR" dirty="0"/>
              <a:t>.</a:t>
            </a:r>
          </a:p>
          <a:p>
            <a:pPr lvl="1"/>
            <a:endParaRPr lang="ko-KR" altLang="en-US" dirty="0"/>
          </a:p>
        </p:txBody>
      </p:sp>
    </p:spTree>
    <p:extLst>
      <p:ext uri="{BB962C8B-B14F-4D97-AF65-F5344CB8AC3E}">
        <p14:creationId xmlns:p14="http://schemas.microsoft.com/office/powerpoint/2010/main" val="1267001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18F6E5-5834-8997-C262-D4D2C1EC1C94}"/>
              </a:ext>
            </a:extLst>
          </p:cNvPr>
          <p:cNvSpPr>
            <a:spLocks noGrp="1"/>
          </p:cNvSpPr>
          <p:nvPr>
            <p:ph type="title"/>
          </p:nvPr>
        </p:nvSpPr>
        <p:spPr/>
        <p:txBody>
          <a:bodyPr/>
          <a:lstStyle/>
          <a:p>
            <a:r>
              <a:rPr lang="en-US" altLang="ko-KR" dirty="0"/>
              <a:t>Summary</a:t>
            </a:r>
            <a:endParaRPr lang="ko-KR" altLang="en-US" dirty="0"/>
          </a:p>
        </p:txBody>
      </p:sp>
      <p:sp>
        <p:nvSpPr>
          <p:cNvPr id="3" name="내용 개체 틀 2">
            <a:extLst>
              <a:ext uri="{FF2B5EF4-FFF2-40B4-BE49-F238E27FC236}">
                <a16:creationId xmlns:a16="http://schemas.microsoft.com/office/drawing/2014/main" id="{B90F1CC4-472C-23C4-7265-383721DFD00E}"/>
              </a:ext>
            </a:extLst>
          </p:cNvPr>
          <p:cNvSpPr>
            <a:spLocks noGrp="1"/>
          </p:cNvSpPr>
          <p:nvPr>
            <p:ph idx="1"/>
          </p:nvPr>
        </p:nvSpPr>
        <p:spPr>
          <a:xfrm>
            <a:off x="606392" y="1388532"/>
            <a:ext cx="11246940" cy="5104342"/>
          </a:xfrm>
        </p:spPr>
        <p:txBody>
          <a:bodyPr>
            <a:normAutofit lnSpcReduction="10000"/>
          </a:bodyPr>
          <a:lstStyle/>
          <a:p>
            <a:r>
              <a:rPr lang="ko-KR" altLang="en-US" dirty="0" err="1"/>
              <a:t>컴공에서</a:t>
            </a:r>
            <a:r>
              <a:rPr lang="ko-KR" altLang="en-US" dirty="0"/>
              <a:t> 사용되는 많은 용어는 기존에 존재하는 </a:t>
            </a:r>
            <a:r>
              <a:rPr lang="ko-KR" altLang="en-US" dirty="0" err="1"/>
              <a:t>것들에서</a:t>
            </a:r>
            <a:r>
              <a:rPr lang="ko-KR" altLang="en-US" dirty="0"/>
              <a:t> 차용했다</a:t>
            </a:r>
            <a:r>
              <a:rPr lang="en-US" altLang="ko-KR" dirty="0"/>
              <a:t>.</a:t>
            </a:r>
            <a:br>
              <a:rPr lang="en-US" altLang="ko-KR" dirty="0"/>
            </a:br>
            <a:r>
              <a:rPr lang="ko-KR" altLang="en-US" dirty="0"/>
              <a:t>따라서 용어 자체는 목적이 아니라 수단이 되어야 한다</a:t>
            </a:r>
            <a:r>
              <a:rPr lang="en-US" altLang="ko-KR" dirty="0"/>
              <a:t>.</a:t>
            </a:r>
          </a:p>
          <a:p>
            <a:r>
              <a:rPr lang="en-US" altLang="ko-KR" dirty="0"/>
              <a:t>“</a:t>
            </a:r>
            <a:r>
              <a:rPr lang="ko-KR" altLang="en-US" dirty="0"/>
              <a:t>인터넷</a:t>
            </a:r>
            <a:r>
              <a:rPr lang="en-US" altLang="ko-KR" dirty="0"/>
              <a:t>”</a:t>
            </a:r>
            <a:r>
              <a:rPr lang="ko-KR" altLang="en-US" dirty="0"/>
              <a:t>은 네트워크를 연결하는 한 방식이다</a:t>
            </a:r>
            <a:r>
              <a:rPr lang="en-US" altLang="ko-KR" dirty="0"/>
              <a:t>.</a:t>
            </a:r>
          </a:p>
          <a:p>
            <a:r>
              <a:rPr lang="ko-KR" altLang="en-US" dirty="0"/>
              <a:t>인터넷에서 사용되는 </a:t>
            </a:r>
            <a:r>
              <a:rPr lang="en-US" altLang="ko-KR" dirty="0"/>
              <a:t>TCP/IP </a:t>
            </a:r>
            <a:r>
              <a:rPr lang="ko-KR" altLang="en-US" dirty="0"/>
              <a:t>모델은 </a:t>
            </a:r>
            <a:r>
              <a:rPr lang="en-US" altLang="ko-KR" dirty="0"/>
              <a:t>OSI7 </a:t>
            </a:r>
            <a:r>
              <a:rPr lang="ko-KR" altLang="en-US" dirty="0"/>
              <a:t>모델의 단순한 형태이다</a:t>
            </a:r>
            <a:r>
              <a:rPr lang="en-US" altLang="ko-KR" dirty="0"/>
              <a:t>.</a:t>
            </a:r>
          </a:p>
          <a:p>
            <a:r>
              <a:rPr lang="ko-KR" altLang="en-US" dirty="0"/>
              <a:t>이처럼 </a:t>
            </a:r>
            <a:r>
              <a:rPr lang="en-US" altLang="ko-KR" dirty="0"/>
              <a:t>layering </a:t>
            </a:r>
            <a:r>
              <a:rPr lang="ko-KR" altLang="en-US" dirty="0"/>
              <a:t>은 단순화와 각 </a:t>
            </a:r>
            <a:r>
              <a:rPr lang="en-US" altLang="ko-KR" dirty="0"/>
              <a:t>layer </a:t>
            </a:r>
            <a:r>
              <a:rPr lang="ko-KR" altLang="en-US" dirty="0"/>
              <a:t>의 독립적 발전을 제공한다</a:t>
            </a:r>
            <a:r>
              <a:rPr lang="en-US" altLang="ko-KR" dirty="0"/>
              <a:t>.</a:t>
            </a:r>
          </a:p>
          <a:p>
            <a:r>
              <a:rPr lang="ko-KR" altLang="en-US" dirty="0"/>
              <a:t>인터넷의 </a:t>
            </a:r>
            <a:r>
              <a:rPr lang="en-US" altLang="ko-KR" dirty="0"/>
              <a:t>layer </a:t>
            </a:r>
            <a:r>
              <a:rPr lang="ko-KR" altLang="en-US" dirty="0"/>
              <a:t>의 특성은 </a:t>
            </a:r>
            <a:r>
              <a:rPr lang="en-US" altLang="ko-KR" dirty="0"/>
              <a:t>protocol header </a:t>
            </a:r>
            <a:r>
              <a:rPr lang="ko-KR" altLang="en-US" dirty="0"/>
              <a:t>로 결정된다</a:t>
            </a:r>
            <a:r>
              <a:rPr lang="en-US" altLang="ko-KR" dirty="0"/>
              <a:t>.</a:t>
            </a:r>
          </a:p>
          <a:p>
            <a:r>
              <a:rPr lang="ko-KR" altLang="en-US" dirty="0"/>
              <a:t>절대 반지 같은 </a:t>
            </a:r>
            <a:r>
              <a:rPr lang="en-US" altLang="ko-KR" dirty="0"/>
              <a:t>silver bullet protocol </a:t>
            </a:r>
            <a:r>
              <a:rPr lang="ko-KR" altLang="en-US" dirty="0"/>
              <a:t>은 없다</a:t>
            </a:r>
            <a:r>
              <a:rPr lang="en-US" altLang="ko-KR" dirty="0"/>
              <a:t>.</a:t>
            </a:r>
            <a:br>
              <a:rPr lang="en-US" altLang="ko-KR" dirty="0"/>
            </a:br>
            <a:r>
              <a:rPr lang="ko-KR" altLang="en-US" dirty="0"/>
              <a:t>그 속성을 잘 이해하고 있다가 상황과 목적에 따라 선택해야 된다</a:t>
            </a:r>
            <a:r>
              <a:rPr lang="en-US" altLang="ko-KR" dirty="0"/>
              <a:t>.</a:t>
            </a:r>
          </a:p>
          <a:p>
            <a:endParaRPr lang="ko-KR" altLang="en-US" dirty="0"/>
          </a:p>
        </p:txBody>
      </p:sp>
    </p:spTree>
    <p:extLst>
      <p:ext uri="{BB962C8B-B14F-4D97-AF65-F5344CB8AC3E}">
        <p14:creationId xmlns:p14="http://schemas.microsoft.com/office/powerpoint/2010/main" val="109155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8AC72C-6ADB-1BD7-F427-A80BB0A3C1BE}"/>
              </a:ext>
            </a:extLst>
          </p:cNvPr>
          <p:cNvSpPr>
            <a:spLocks noGrp="1"/>
          </p:cNvSpPr>
          <p:nvPr>
            <p:ph type="title"/>
          </p:nvPr>
        </p:nvSpPr>
        <p:spPr/>
        <p:txBody>
          <a:bodyPr/>
          <a:lstStyle/>
          <a:p>
            <a:r>
              <a:rPr lang="ko-KR" altLang="en-US" dirty="0"/>
              <a:t>영어의 </a:t>
            </a:r>
            <a:r>
              <a:rPr lang="en-US" altLang="ko-KR" dirty="0"/>
              <a:t>inter-</a:t>
            </a:r>
            <a:endParaRPr lang="ko-KR" altLang="en-US" dirty="0"/>
          </a:p>
        </p:txBody>
      </p:sp>
      <p:sp>
        <p:nvSpPr>
          <p:cNvPr id="4" name="슬라이드 번호 개체 틀 3">
            <a:extLst>
              <a:ext uri="{FF2B5EF4-FFF2-40B4-BE49-F238E27FC236}">
                <a16:creationId xmlns:a16="http://schemas.microsoft.com/office/drawing/2014/main" id="{CE023F25-C485-E395-3588-AE3CE1EE35BE}"/>
              </a:ext>
            </a:extLst>
          </p:cNvPr>
          <p:cNvSpPr>
            <a:spLocks noGrp="1"/>
          </p:cNvSpPr>
          <p:nvPr>
            <p:ph type="sldNum" sz="quarter" idx="12"/>
          </p:nvPr>
        </p:nvSpPr>
        <p:spPr/>
        <p:txBody>
          <a:bodyPr/>
          <a:lstStyle/>
          <a:p>
            <a:fld id="{57C0E42C-E4C1-4C81-B641-FE5671A5B7F1}" type="slidenum">
              <a:rPr lang="ko-KR" altLang="en-US" smtClean="0"/>
              <a:t>12</a:t>
            </a:fld>
            <a:endParaRPr lang="ko-KR" altLang="en-US"/>
          </a:p>
        </p:txBody>
      </p:sp>
      <p:pic>
        <p:nvPicPr>
          <p:cNvPr id="5" name="Image" descr="Image">
            <a:extLst>
              <a:ext uri="{FF2B5EF4-FFF2-40B4-BE49-F238E27FC236}">
                <a16:creationId xmlns:a16="http://schemas.microsoft.com/office/drawing/2014/main" id="{334C7B7C-BCCF-DB78-576E-15186F6E28C0}"/>
              </a:ext>
            </a:extLst>
          </p:cNvPr>
          <p:cNvPicPr>
            <a:picLocks noChangeAspect="1"/>
          </p:cNvPicPr>
          <p:nvPr/>
        </p:nvPicPr>
        <p:blipFill>
          <a:blip r:embed="rId2"/>
          <a:stretch>
            <a:fillRect/>
          </a:stretch>
        </p:blipFill>
        <p:spPr>
          <a:xfrm>
            <a:off x="1187450" y="1692757"/>
            <a:ext cx="7569200" cy="4851401"/>
          </a:xfrm>
          <a:prstGeom prst="rect">
            <a:avLst/>
          </a:prstGeom>
          <a:ln w="12700">
            <a:miter lim="400000"/>
          </a:ln>
        </p:spPr>
      </p:pic>
    </p:spTree>
    <p:extLst>
      <p:ext uri="{BB962C8B-B14F-4D97-AF65-F5344CB8AC3E}">
        <p14:creationId xmlns:p14="http://schemas.microsoft.com/office/powerpoint/2010/main" val="2552831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erstellar (2014) - IMDb">
            <a:extLst>
              <a:ext uri="{FF2B5EF4-FFF2-40B4-BE49-F238E27FC236}">
                <a16:creationId xmlns:a16="http://schemas.microsoft.com/office/drawing/2014/main" id="{E893090A-9F66-D309-C209-5CD504F17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0"/>
            <a:ext cx="462915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FDF969D0-8A10-0CA3-F32B-F9E0F23CA730}"/>
              </a:ext>
            </a:extLst>
          </p:cNvPr>
          <p:cNvSpPr>
            <a:spLocks noGrp="1"/>
          </p:cNvSpPr>
          <p:nvPr>
            <p:ph type="title"/>
          </p:nvPr>
        </p:nvSpPr>
        <p:spPr/>
        <p:txBody>
          <a:bodyPr/>
          <a:lstStyle/>
          <a:p>
            <a:r>
              <a:rPr lang="ko-KR" altLang="en-US" dirty="0"/>
              <a:t>영어의 </a:t>
            </a:r>
            <a:r>
              <a:rPr lang="en-US" altLang="ko-KR" dirty="0"/>
              <a:t>inter-</a:t>
            </a:r>
            <a:endParaRPr lang="ko-KR" altLang="en-US" dirty="0"/>
          </a:p>
        </p:txBody>
      </p:sp>
      <p:sp>
        <p:nvSpPr>
          <p:cNvPr id="3" name="내용 개체 틀 2">
            <a:extLst>
              <a:ext uri="{FF2B5EF4-FFF2-40B4-BE49-F238E27FC236}">
                <a16:creationId xmlns:a16="http://schemas.microsoft.com/office/drawing/2014/main" id="{FDF32B29-32B0-93C4-9AE2-818638EA611B}"/>
              </a:ext>
            </a:extLst>
          </p:cNvPr>
          <p:cNvSpPr>
            <a:spLocks noGrp="1"/>
          </p:cNvSpPr>
          <p:nvPr>
            <p:ph idx="1"/>
          </p:nvPr>
        </p:nvSpPr>
        <p:spPr>
          <a:xfrm>
            <a:off x="133564" y="1388532"/>
            <a:ext cx="11015132" cy="4967817"/>
          </a:xfrm>
        </p:spPr>
        <p:txBody>
          <a:bodyPr/>
          <a:lstStyle/>
          <a:p>
            <a:r>
              <a:rPr lang="en-US" altLang="ko-KR" dirty="0"/>
              <a:t>inter-view</a:t>
            </a:r>
          </a:p>
          <a:p>
            <a:r>
              <a:rPr lang="en-US" altLang="ko-KR" dirty="0"/>
              <a:t>inter-national</a:t>
            </a:r>
          </a:p>
          <a:p>
            <a:r>
              <a:rPr lang="en-US" altLang="ko-KR" dirty="0"/>
              <a:t>inter-continental ballistic missile (ICBM)</a:t>
            </a:r>
          </a:p>
          <a:p>
            <a:r>
              <a:rPr lang="en-US" altLang="ko-KR" dirty="0"/>
              <a:t>inter-stellar</a:t>
            </a:r>
          </a:p>
          <a:p>
            <a:r>
              <a:rPr lang="en-US" altLang="ko-KR" dirty="0"/>
              <a:t>inter-currency</a:t>
            </a:r>
          </a:p>
          <a:p>
            <a:pPr marL="0" indent="0">
              <a:buNone/>
            </a:pPr>
            <a:r>
              <a:rPr lang="en-US" altLang="ko-KR" dirty="0"/>
              <a:t>…</a:t>
            </a:r>
          </a:p>
        </p:txBody>
      </p:sp>
      <p:sp>
        <p:nvSpPr>
          <p:cNvPr id="4" name="슬라이드 번호 개체 틀 3">
            <a:extLst>
              <a:ext uri="{FF2B5EF4-FFF2-40B4-BE49-F238E27FC236}">
                <a16:creationId xmlns:a16="http://schemas.microsoft.com/office/drawing/2014/main" id="{A93E695A-A94B-A4A4-0CA4-47742ECE150C}"/>
              </a:ext>
            </a:extLst>
          </p:cNvPr>
          <p:cNvSpPr>
            <a:spLocks noGrp="1"/>
          </p:cNvSpPr>
          <p:nvPr>
            <p:ph type="sldNum" sz="quarter" idx="12"/>
          </p:nvPr>
        </p:nvSpPr>
        <p:spPr/>
        <p:txBody>
          <a:bodyPr/>
          <a:lstStyle/>
          <a:p>
            <a:fld id="{57C0E42C-E4C1-4C81-B641-FE5671A5B7F1}" type="slidenum">
              <a:rPr lang="ko-KR" altLang="en-US" smtClean="0"/>
              <a:t>13</a:t>
            </a:fld>
            <a:endParaRPr lang="ko-KR" altLang="en-US"/>
          </a:p>
        </p:txBody>
      </p:sp>
    </p:spTree>
    <p:extLst>
      <p:ext uri="{BB962C8B-B14F-4D97-AF65-F5344CB8AC3E}">
        <p14:creationId xmlns:p14="http://schemas.microsoft.com/office/powerpoint/2010/main" val="1147224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00715A1C-AE7A-CDE1-F2B2-FBC7956E59DE}"/>
              </a:ext>
            </a:extLst>
          </p:cNvPr>
          <p:cNvGrpSpPr/>
          <p:nvPr/>
        </p:nvGrpSpPr>
        <p:grpSpPr>
          <a:xfrm>
            <a:off x="474134" y="4342733"/>
            <a:ext cx="10111501" cy="2309727"/>
            <a:chOff x="474134" y="4342733"/>
            <a:chExt cx="10111501" cy="2309727"/>
          </a:xfrm>
        </p:grpSpPr>
        <p:pic>
          <p:nvPicPr>
            <p:cNvPr id="7" name="Image" descr="Image">
              <a:extLst>
                <a:ext uri="{FF2B5EF4-FFF2-40B4-BE49-F238E27FC236}">
                  <a16:creationId xmlns:a16="http://schemas.microsoft.com/office/drawing/2014/main" id="{D76C40A7-E93F-8070-55CD-CEFC62DB9253}"/>
                </a:ext>
              </a:extLst>
            </p:cNvPr>
            <p:cNvPicPr>
              <a:picLocks noChangeAspect="1"/>
            </p:cNvPicPr>
            <p:nvPr/>
          </p:nvPicPr>
          <p:blipFill>
            <a:blip r:embed="rId2"/>
            <a:stretch>
              <a:fillRect/>
            </a:stretch>
          </p:blipFill>
          <p:spPr>
            <a:xfrm>
              <a:off x="474134" y="4620459"/>
              <a:ext cx="4000500" cy="2032001"/>
            </a:xfrm>
            <a:prstGeom prst="rect">
              <a:avLst/>
            </a:prstGeom>
            <a:ln w="12700">
              <a:miter lim="400000"/>
            </a:ln>
          </p:spPr>
        </p:pic>
        <p:pic>
          <p:nvPicPr>
            <p:cNvPr id="8" name="Image" descr="Image">
              <a:extLst>
                <a:ext uri="{FF2B5EF4-FFF2-40B4-BE49-F238E27FC236}">
                  <a16:creationId xmlns:a16="http://schemas.microsoft.com/office/drawing/2014/main" id="{D94D4D69-C69A-EC13-A5A4-BA43154B6675}"/>
                </a:ext>
              </a:extLst>
            </p:cNvPr>
            <p:cNvPicPr>
              <a:picLocks noChangeAspect="1"/>
            </p:cNvPicPr>
            <p:nvPr/>
          </p:nvPicPr>
          <p:blipFill>
            <a:blip r:embed="rId2"/>
            <a:stretch>
              <a:fillRect/>
            </a:stretch>
          </p:blipFill>
          <p:spPr>
            <a:xfrm>
              <a:off x="6585134" y="4620459"/>
              <a:ext cx="4000501" cy="2032001"/>
            </a:xfrm>
            <a:prstGeom prst="rect">
              <a:avLst/>
            </a:prstGeom>
            <a:ln w="12700">
              <a:miter lim="400000"/>
            </a:ln>
          </p:spPr>
        </p:pic>
        <p:sp>
          <p:nvSpPr>
            <p:cNvPr id="9" name="Network A">
              <a:extLst>
                <a:ext uri="{FF2B5EF4-FFF2-40B4-BE49-F238E27FC236}">
                  <a16:creationId xmlns:a16="http://schemas.microsoft.com/office/drawing/2014/main" id="{7FAE92E3-C816-FFB9-6E51-B5A3BED7BF8E}"/>
                </a:ext>
              </a:extLst>
            </p:cNvPr>
            <p:cNvSpPr txBox="1"/>
            <p:nvPr/>
          </p:nvSpPr>
          <p:spPr>
            <a:xfrm>
              <a:off x="1519466" y="4342733"/>
              <a:ext cx="1143965"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latin typeface="Arial" panose="020B0604020202020204" pitchFamily="34" charset="0"/>
                  <a:cs typeface="Arial" panose="020B0604020202020204" pitchFamily="34" charset="0"/>
                </a:rPr>
                <a:t>Network A</a:t>
              </a:r>
            </a:p>
          </p:txBody>
        </p:sp>
        <p:sp>
          <p:nvSpPr>
            <p:cNvPr id="10" name="Network B">
              <a:extLst>
                <a:ext uri="{FF2B5EF4-FFF2-40B4-BE49-F238E27FC236}">
                  <a16:creationId xmlns:a16="http://schemas.microsoft.com/office/drawing/2014/main" id="{71D78FC3-02F0-FA0E-EECD-2485F5D3F08D}"/>
                </a:ext>
              </a:extLst>
            </p:cNvPr>
            <p:cNvSpPr txBox="1"/>
            <p:nvPr/>
          </p:nvSpPr>
          <p:spPr>
            <a:xfrm>
              <a:off x="8008695" y="4342733"/>
              <a:ext cx="1156725"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latin typeface="Arial" panose="020B0604020202020204" pitchFamily="34" charset="0"/>
                  <a:cs typeface="Arial" panose="020B0604020202020204" pitchFamily="34" charset="0"/>
                </a:rPr>
                <a:t>Network B</a:t>
              </a:r>
            </a:p>
          </p:txBody>
        </p:sp>
        <p:sp>
          <p:nvSpPr>
            <p:cNvPr id="11" name="Line">
              <a:extLst>
                <a:ext uri="{FF2B5EF4-FFF2-40B4-BE49-F238E27FC236}">
                  <a16:creationId xmlns:a16="http://schemas.microsoft.com/office/drawing/2014/main" id="{407CAC24-07A1-A1EF-9CAC-762EDD4A8349}"/>
                </a:ext>
              </a:extLst>
            </p:cNvPr>
            <p:cNvSpPr/>
            <p:nvPr/>
          </p:nvSpPr>
          <p:spPr>
            <a:xfrm>
              <a:off x="4333656" y="5790774"/>
              <a:ext cx="2769131" cy="1"/>
            </a:xfrm>
            <a:prstGeom prst="line">
              <a:avLst/>
            </a:prstGeom>
            <a:ln w="127000">
              <a:solidFill>
                <a:srgbClr val="FF2600"/>
              </a:solidFill>
              <a:miter lim="400000"/>
            </a:ln>
          </p:spPr>
          <p:txBody>
            <a:bodyPr lIns="45719" rIns="45719"/>
            <a:lstStyle/>
            <a:p>
              <a:endParaRPr dirty="0">
                <a:latin typeface="바탕" panose="02030600000101010101" pitchFamily="18" charset="-127"/>
              </a:endParaRPr>
            </a:p>
          </p:txBody>
        </p:sp>
        <p:sp>
          <p:nvSpPr>
            <p:cNvPr id="12" name="Inter-network">
              <a:extLst>
                <a:ext uri="{FF2B5EF4-FFF2-40B4-BE49-F238E27FC236}">
                  <a16:creationId xmlns:a16="http://schemas.microsoft.com/office/drawing/2014/main" id="{25D40495-6CD0-EBEE-28EC-3ED61354EFCA}"/>
                </a:ext>
              </a:extLst>
            </p:cNvPr>
            <p:cNvSpPr txBox="1"/>
            <p:nvPr/>
          </p:nvSpPr>
          <p:spPr>
            <a:xfrm>
              <a:off x="5061760" y="5320633"/>
              <a:ext cx="14388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latin typeface="Arial" panose="020B0604020202020204" pitchFamily="34" charset="0"/>
                  <a:cs typeface="Arial" panose="020B0604020202020204" pitchFamily="34" charset="0"/>
                </a:rPr>
                <a:t>Inter-network</a:t>
              </a:r>
            </a:p>
          </p:txBody>
        </p:sp>
      </p:grpSp>
      <p:sp>
        <p:nvSpPr>
          <p:cNvPr id="2" name="제목 1">
            <a:extLst>
              <a:ext uri="{FF2B5EF4-FFF2-40B4-BE49-F238E27FC236}">
                <a16:creationId xmlns:a16="http://schemas.microsoft.com/office/drawing/2014/main" id="{A53FD09A-105B-CA5B-AA3A-AB236C71F4EB}"/>
              </a:ext>
            </a:extLst>
          </p:cNvPr>
          <p:cNvSpPr>
            <a:spLocks noGrp="1"/>
          </p:cNvSpPr>
          <p:nvPr>
            <p:ph type="title"/>
          </p:nvPr>
        </p:nvSpPr>
        <p:spPr/>
        <p:txBody>
          <a:bodyPr/>
          <a:lstStyle/>
          <a:p>
            <a:r>
              <a:rPr lang="en-US" altLang="ko-KR" dirty="0"/>
              <a:t>Inter-net(work) </a:t>
            </a:r>
            <a:r>
              <a:rPr lang="ko-KR" altLang="en-US" dirty="0"/>
              <a:t>라는 단어의 뜻</a:t>
            </a:r>
          </a:p>
        </p:txBody>
      </p:sp>
      <p:sp>
        <p:nvSpPr>
          <p:cNvPr id="4" name="슬라이드 번호 개체 틀 3">
            <a:extLst>
              <a:ext uri="{FF2B5EF4-FFF2-40B4-BE49-F238E27FC236}">
                <a16:creationId xmlns:a16="http://schemas.microsoft.com/office/drawing/2014/main" id="{64DF72C8-5511-7EF5-6421-DED4F8AC5B33}"/>
              </a:ext>
            </a:extLst>
          </p:cNvPr>
          <p:cNvSpPr>
            <a:spLocks noGrp="1"/>
          </p:cNvSpPr>
          <p:nvPr>
            <p:ph type="sldNum" sz="quarter" idx="12"/>
          </p:nvPr>
        </p:nvSpPr>
        <p:spPr>
          <a:xfrm>
            <a:off x="4995334" y="6025526"/>
            <a:ext cx="2743200" cy="365125"/>
          </a:xfrm>
        </p:spPr>
        <p:txBody>
          <a:bodyPr/>
          <a:lstStyle/>
          <a:p>
            <a:fld id="{57C0E42C-E4C1-4C81-B641-FE5671A5B7F1}" type="slidenum">
              <a:rPr lang="ko-KR" altLang="en-US" smtClean="0"/>
              <a:t>14</a:t>
            </a:fld>
            <a:endParaRPr lang="ko-KR" altLang="en-US" dirty="0"/>
          </a:p>
        </p:txBody>
      </p:sp>
      <p:sp>
        <p:nvSpPr>
          <p:cNvPr id="6" name="inter- : 사이…">
            <a:extLst>
              <a:ext uri="{FF2B5EF4-FFF2-40B4-BE49-F238E27FC236}">
                <a16:creationId xmlns:a16="http://schemas.microsoft.com/office/drawing/2014/main" id="{8E910F88-4811-CC45-5470-25B83A5352E7}"/>
              </a:ext>
            </a:extLst>
          </p:cNvPr>
          <p:cNvSpPr txBox="1">
            <a:spLocks/>
          </p:cNvSpPr>
          <p:nvPr/>
        </p:nvSpPr>
        <p:spPr>
          <a:xfrm>
            <a:off x="620338" y="1552474"/>
            <a:ext cx="9969192" cy="23823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바탕" panose="02030600000101010101" pitchFamily="18" charset="-127"/>
                <a:ea typeface="바탕" panose="02030600000101010101" pitchFamily="18"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바탕" panose="02030600000101010101" pitchFamily="18" charset="-127"/>
                <a:ea typeface="바탕" panose="02030600000101010101" pitchFamily="18"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바탕" panose="02030600000101010101" pitchFamily="18" charset="-127"/>
                <a:ea typeface="바탕" panose="02030600000101010101" pitchFamily="18"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바탕" panose="02030600000101010101" pitchFamily="18"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바탕"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0"/>
              </a:spcBef>
              <a:buFontTx/>
              <a:buNone/>
              <a:defRPr sz="3600">
                <a:latin typeface="Helvetica Neue"/>
                <a:ea typeface="Helvetica Neue"/>
                <a:cs typeface="Helvetica Neue"/>
                <a:sym typeface="Helvetica Neue"/>
              </a:defRPr>
            </a:pPr>
            <a:r>
              <a:rPr lang="ko-KR" altLang="en-US" sz="3200" dirty="0">
                <a:latin typeface="Arial" panose="020B0604020202020204" pitchFamily="34" charset="0"/>
                <a:cs typeface="Arial" panose="020B0604020202020204" pitchFamily="34" charset="0"/>
                <a:sym typeface="Helvetica Neue"/>
              </a:rPr>
              <a:t>    </a:t>
            </a:r>
            <a:r>
              <a:rPr lang="en-US" altLang="ko-KR" sz="3200" i="1" dirty="0">
                <a:latin typeface="Arial" panose="020B0604020202020204" pitchFamily="34" charset="0"/>
                <a:cs typeface="Arial" panose="020B0604020202020204" pitchFamily="34" charset="0"/>
                <a:sym typeface="Helvetica Neue"/>
              </a:rPr>
              <a:t>inter-</a:t>
            </a:r>
            <a:r>
              <a:rPr lang="ko-KR" altLang="en-US" sz="3200" dirty="0">
                <a:latin typeface="Arial" panose="020B0604020202020204" pitchFamily="34" charset="0"/>
                <a:cs typeface="Arial" panose="020B0604020202020204" pitchFamily="34" charset="0"/>
                <a:sym typeface="Helvetica Neue"/>
              </a:rPr>
              <a:t>      </a:t>
            </a:r>
            <a:r>
              <a:rPr lang="en-US" altLang="ko-KR" sz="3200" dirty="0">
                <a:latin typeface="Arial" panose="020B0604020202020204" pitchFamily="34" charset="0"/>
                <a:cs typeface="Arial" panose="020B0604020202020204" pitchFamily="34" charset="0"/>
                <a:sym typeface="Helvetica Neue"/>
              </a:rPr>
              <a:t>: </a:t>
            </a:r>
            <a:r>
              <a:rPr lang="ko-KR" altLang="en-US" sz="3200" dirty="0">
                <a:latin typeface="Arial" panose="020B0604020202020204" pitchFamily="34" charset="0"/>
                <a:cs typeface="Arial" panose="020B0604020202020204" pitchFamily="34" charset="0"/>
                <a:sym typeface="Helvetica Neue"/>
              </a:rPr>
              <a:t>사이</a:t>
            </a:r>
          </a:p>
          <a:p>
            <a:pPr marL="360947" indent="-360947" defTabSz="457200">
              <a:lnSpc>
                <a:spcPct val="100000"/>
              </a:lnSpc>
              <a:spcBef>
                <a:spcPts val="0"/>
              </a:spcBef>
              <a:buFontTx/>
              <a:buChar char="+"/>
              <a:defRPr sz="3600">
                <a:latin typeface="Helvetica Neue"/>
                <a:ea typeface="Helvetica Neue"/>
                <a:cs typeface="Helvetica Neue"/>
                <a:sym typeface="Helvetica Neue"/>
              </a:defRPr>
            </a:pPr>
            <a:r>
              <a:rPr lang="ko-KR" altLang="en-US" sz="3200" dirty="0">
                <a:latin typeface="Arial" panose="020B0604020202020204" pitchFamily="34" charset="0"/>
                <a:cs typeface="Arial" panose="020B0604020202020204" pitchFamily="34" charset="0"/>
                <a:sym typeface="Helvetica Neue"/>
              </a:rPr>
              <a:t> </a:t>
            </a:r>
            <a:r>
              <a:rPr lang="en-US" altLang="ko-KR" sz="3200" i="1" dirty="0">
                <a:latin typeface="Arial" panose="020B0604020202020204" pitchFamily="34" charset="0"/>
                <a:cs typeface="Arial" panose="020B0604020202020204" pitchFamily="34" charset="0"/>
                <a:sym typeface="Helvetica Neue"/>
              </a:rPr>
              <a:t>network </a:t>
            </a:r>
            <a:r>
              <a:rPr lang="en-US" altLang="ko-KR" sz="3200" dirty="0">
                <a:latin typeface="Arial" panose="020B0604020202020204" pitchFamily="34" charset="0"/>
                <a:cs typeface="Arial" panose="020B0604020202020204" pitchFamily="34" charset="0"/>
                <a:sym typeface="Helvetica Neue"/>
              </a:rPr>
              <a:t>: </a:t>
            </a:r>
            <a:r>
              <a:rPr lang="ko-KR" altLang="en-US" sz="3200" dirty="0">
                <a:latin typeface="Arial" panose="020B0604020202020204" pitchFamily="34" charset="0"/>
                <a:cs typeface="Arial" panose="020B0604020202020204" pitchFamily="34" charset="0"/>
                <a:sym typeface="Helvetica Neue"/>
              </a:rPr>
              <a:t>점들을 선으로 연결한 덩어리</a:t>
            </a:r>
          </a:p>
          <a:p>
            <a:pPr marL="0" indent="0" defTabSz="457200">
              <a:lnSpc>
                <a:spcPct val="100000"/>
              </a:lnSpc>
              <a:spcBef>
                <a:spcPts val="0"/>
              </a:spcBef>
              <a:buFontTx/>
              <a:buNone/>
              <a:defRPr sz="3600">
                <a:latin typeface="Helvetica Neue"/>
                <a:ea typeface="Helvetica Neue"/>
                <a:cs typeface="Helvetica Neue"/>
                <a:sym typeface="Helvetica Neue"/>
              </a:defRPr>
            </a:pPr>
            <a:r>
              <a:rPr lang="en-US" altLang="ko-KR" sz="3200" dirty="0">
                <a:latin typeface="Arial" panose="020B0604020202020204" pitchFamily="34" charset="0"/>
                <a:cs typeface="Arial" panose="020B0604020202020204" pitchFamily="34" charset="0"/>
                <a:sym typeface="Helvetica Neue"/>
              </a:rPr>
              <a:t>———————————————————</a:t>
            </a:r>
          </a:p>
          <a:p>
            <a:pPr marL="0" indent="0" defTabSz="457200">
              <a:lnSpc>
                <a:spcPct val="100000"/>
              </a:lnSpc>
              <a:spcBef>
                <a:spcPts val="0"/>
              </a:spcBef>
              <a:buFontTx/>
              <a:buNone/>
              <a:defRPr sz="3600">
                <a:latin typeface="Helvetica Neue"/>
                <a:ea typeface="Helvetica Neue"/>
                <a:cs typeface="Helvetica Neue"/>
                <a:sym typeface="Helvetica Neue"/>
              </a:defRPr>
            </a:pPr>
            <a:r>
              <a:rPr lang="en-US" altLang="ko-KR" sz="3200" dirty="0">
                <a:latin typeface="Arial" panose="020B0604020202020204" pitchFamily="34" charset="0"/>
                <a:cs typeface="Arial" panose="020B0604020202020204" pitchFamily="34" charset="0"/>
                <a:sym typeface="Helvetica Neue"/>
              </a:rPr>
              <a:t>= (</a:t>
            </a:r>
            <a:r>
              <a:rPr lang="ko-KR" altLang="en-US" sz="3200" dirty="0">
                <a:latin typeface="Arial" panose="020B0604020202020204" pitchFamily="34" charset="0"/>
                <a:cs typeface="Arial" panose="020B0604020202020204" pitchFamily="34" charset="0"/>
                <a:sym typeface="Helvetica Neue"/>
              </a:rPr>
              <a:t>점들을 선으로 연결한</a:t>
            </a:r>
            <a:r>
              <a:rPr lang="en-US" altLang="ko-KR" sz="3200" dirty="0">
                <a:latin typeface="Arial" panose="020B0604020202020204" pitchFamily="34" charset="0"/>
                <a:cs typeface="Arial" panose="020B0604020202020204" pitchFamily="34" charset="0"/>
                <a:sym typeface="Helvetica Neue"/>
              </a:rPr>
              <a:t>) </a:t>
            </a:r>
            <a:r>
              <a:rPr lang="ko-KR" altLang="en-US" sz="3200" dirty="0">
                <a:latin typeface="Arial" panose="020B0604020202020204" pitchFamily="34" charset="0"/>
                <a:cs typeface="Arial" panose="020B0604020202020204" pitchFamily="34" charset="0"/>
                <a:sym typeface="Helvetica Neue"/>
              </a:rPr>
              <a:t>덩어리 간의 연결</a:t>
            </a:r>
          </a:p>
        </p:txBody>
      </p:sp>
    </p:spTree>
    <p:extLst>
      <p:ext uri="{BB962C8B-B14F-4D97-AF65-F5344CB8AC3E}">
        <p14:creationId xmlns:p14="http://schemas.microsoft.com/office/powerpoint/2010/main" val="16305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71BE6A-83D9-B016-6C6A-98022DF60BC2}"/>
              </a:ext>
            </a:extLst>
          </p:cNvPr>
          <p:cNvSpPr>
            <a:spLocks noGrp="1"/>
          </p:cNvSpPr>
          <p:nvPr>
            <p:ph type="title"/>
          </p:nvPr>
        </p:nvSpPr>
        <p:spPr/>
        <p:txBody>
          <a:bodyPr/>
          <a:lstStyle/>
          <a:p>
            <a:r>
              <a:rPr lang="ko-KR" altLang="en-US" dirty="0"/>
              <a:t>인터넷의 올바른 영어 표기</a:t>
            </a:r>
          </a:p>
        </p:txBody>
      </p:sp>
      <p:sp>
        <p:nvSpPr>
          <p:cNvPr id="3" name="내용 개체 틀 2">
            <a:extLst>
              <a:ext uri="{FF2B5EF4-FFF2-40B4-BE49-F238E27FC236}">
                <a16:creationId xmlns:a16="http://schemas.microsoft.com/office/drawing/2014/main" id="{F26E0A4A-6822-4C95-B0E3-7DD104EE667B}"/>
              </a:ext>
            </a:extLst>
          </p:cNvPr>
          <p:cNvSpPr>
            <a:spLocks noGrp="1"/>
          </p:cNvSpPr>
          <p:nvPr>
            <p:ph idx="1"/>
          </p:nvPr>
        </p:nvSpPr>
        <p:spPr/>
        <p:txBody>
          <a:bodyPr/>
          <a:lstStyle/>
          <a:p>
            <a:r>
              <a:rPr lang="en-US" altLang="ko-KR" dirty="0"/>
              <a:t>internet(work) </a:t>
            </a:r>
            <a:r>
              <a:rPr lang="ko-KR" altLang="en-US" dirty="0"/>
              <a:t>은 일반적인 개념에 가까움</a:t>
            </a:r>
            <a:endParaRPr lang="en-US" altLang="ko-KR" dirty="0"/>
          </a:p>
          <a:p>
            <a:pPr marL="0" indent="0">
              <a:buNone/>
            </a:pPr>
            <a:endParaRPr lang="en-US" altLang="ko-KR" dirty="0"/>
          </a:p>
          <a:p>
            <a:pPr marL="0" indent="0">
              <a:buNone/>
            </a:pPr>
            <a:r>
              <a:rPr lang="en-US" altLang="ko-KR" dirty="0"/>
              <a:t>Q.</a:t>
            </a:r>
            <a:r>
              <a:rPr lang="ko-KR" altLang="en-US" dirty="0"/>
              <a:t> 그렇다면 우리가 쓰는 </a:t>
            </a:r>
            <a:r>
              <a:rPr lang="en-US" altLang="ko-KR" dirty="0"/>
              <a:t>“</a:t>
            </a:r>
            <a:r>
              <a:rPr lang="ko-KR" altLang="en-US" dirty="0"/>
              <a:t>인터넷</a:t>
            </a:r>
            <a:r>
              <a:rPr lang="en-US" altLang="ko-KR" dirty="0"/>
              <a:t>”</a:t>
            </a:r>
            <a:r>
              <a:rPr lang="ko-KR" altLang="en-US" dirty="0"/>
              <a:t>의 올바른 영어 표기는</a:t>
            </a:r>
            <a:r>
              <a:rPr lang="en-US" altLang="ko-KR" dirty="0"/>
              <a:t>?</a:t>
            </a:r>
          </a:p>
          <a:p>
            <a:pPr marL="0" indent="0">
              <a:buNone/>
            </a:pPr>
            <a:r>
              <a:rPr lang="en-US" altLang="ko-KR" b="1" dirty="0">
                <a:solidFill>
                  <a:srgbClr val="FF0000"/>
                </a:solidFill>
              </a:rPr>
              <a:t>A. the Internet</a:t>
            </a:r>
            <a:endParaRPr lang="ko-KR" altLang="en-US" b="1" dirty="0">
              <a:solidFill>
                <a:srgbClr val="FF0000"/>
              </a:solidFill>
            </a:endParaRPr>
          </a:p>
        </p:txBody>
      </p:sp>
      <p:sp>
        <p:nvSpPr>
          <p:cNvPr id="4" name="슬라이드 번호 개체 틀 3">
            <a:extLst>
              <a:ext uri="{FF2B5EF4-FFF2-40B4-BE49-F238E27FC236}">
                <a16:creationId xmlns:a16="http://schemas.microsoft.com/office/drawing/2014/main" id="{B71688C2-CEF9-FAB7-F34C-71F942AB53ED}"/>
              </a:ext>
            </a:extLst>
          </p:cNvPr>
          <p:cNvSpPr>
            <a:spLocks noGrp="1"/>
          </p:cNvSpPr>
          <p:nvPr>
            <p:ph type="sldNum" sz="quarter" idx="12"/>
          </p:nvPr>
        </p:nvSpPr>
        <p:spPr/>
        <p:txBody>
          <a:bodyPr/>
          <a:lstStyle/>
          <a:p>
            <a:fld id="{57C0E42C-E4C1-4C81-B641-FE5671A5B7F1}" type="slidenum">
              <a:rPr lang="ko-KR" altLang="en-US" smtClean="0"/>
              <a:t>15</a:t>
            </a:fld>
            <a:endParaRPr lang="ko-KR" altLang="en-US" dirty="0"/>
          </a:p>
        </p:txBody>
      </p:sp>
    </p:spTree>
    <p:extLst>
      <p:ext uri="{BB962C8B-B14F-4D97-AF65-F5344CB8AC3E}">
        <p14:creationId xmlns:p14="http://schemas.microsoft.com/office/powerpoint/2010/main" val="188197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F479B5-47BC-9244-4F41-C47CB1190705}"/>
              </a:ext>
            </a:extLst>
          </p:cNvPr>
          <p:cNvSpPr>
            <a:spLocks noGrp="1"/>
          </p:cNvSpPr>
          <p:nvPr>
            <p:ph type="title"/>
          </p:nvPr>
        </p:nvSpPr>
        <p:spPr/>
        <p:txBody>
          <a:bodyPr/>
          <a:lstStyle/>
          <a:p>
            <a:r>
              <a:rPr lang="en-US" altLang="ko-KR" dirty="0"/>
              <a:t>IP (Internet Protocol) </a:t>
            </a:r>
            <a:endParaRPr lang="ko-KR" altLang="en-US" dirty="0"/>
          </a:p>
        </p:txBody>
      </p:sp>
      <p:sp>
        <p:nvSpPr>
          <p:cNvPr id="3" name="내용 개체 틀 2">
            <a:extLst>
              <a:ext uri="{FF2B5EF4-FFF2-40B4-BE49-F238E27FC236}">
                <a16:creationId xmlns:a16="http://schemas.microsoft.com/office/drawing/2014/main" id="{43A7F81E-E8F0-3268-AE88-AA9E467F0E4C}"/>
              </a:ext>
            </a:extLst>
          </p:cNvPr>
          <p:cNvSpPr>
            <a:spLocks noGrp="1"/>
          </p:cNvSpPr>
          <p:nvPr>
            <p:ph idx="1"/>
          </p:nvPr>
        </p:nvSpPr>
        <p:spPr/>
        <p:txBody>
          <a:bodyPr/>
          <a:lstStyle/>
          <a:p>
            <a:pPr marL="0" indent="0">
              <a:buNone/>
            </a:pPr>
            <a:r>
              <a:rPr lang="en-US" altLang="ko-KR" dirty="0"/>
              <a:t>Q. </a:t>
            </a:r>
            <a:r>
              <a:rPr lang="ko-KR" altLang="en-US" dirty="0"/>
              <a:t>이제</a:t>
            </a:r>
            <a:r>
              <a:rPr lang="en-US" altLang="ko-KR" dirty="0"/>
              <a:t> “IP” </a:t>
            </a:r>
            <a:r>
              <a:rPr lang="ko-KR" altLang="en-US" dirty="0"/>
              <a:t>는 무슨 뜻일까요</a:t>
            </a:r>
            <a:r>
              <a:rPr lang="en-US" altLang="ko-KR" dirty="0"/>
              <a:t>?</a:t>
            </a:r>
          </a:p>
          <a:p>
            <a:pPr marL="0" indent="0">
              <a:buNone/>
            </a:pPr>
            <a:r>
              <a:rPr lang="en-US" altLang="ko-KR" b="1" dirty="0">
                <a:solidFill>
                  <a:srgbClr val="FF0000"/>
                </a:solidFill>
              </a:rPr>
              <a:t>A. </a:t>
            </a:r>
            <a:r>
              <a:rPr lang="ko-KR" altLang="en-US" b="1" dirty="0">
                <a:solidFill>
                  <a:srgbClr val="FF0000"/>
                </a:solidFill>
              </a:rPr>
              <a:t>네트워크를 연결하는 프로토콜</a:t>
            </a:r>
            <a:endParaRPr lang="en-US" altLang="ko-KR" b="1" dirty="0">
              <a:solidFill>
                <a:srgbClr val="FF0000"/>
              </a:solidFill>
            </a:endParaRPr>
          </a:p>
          <a:p>
            <a:pPr marL="0" indent="0">
              <a:buNone/>
            </a:pPr>
            <a:endParaRPr lang="en-US" altLang="ko-KR" dirty="0"/>
          </a:p>
          <a:p>
            <a:pPr marL="0" indent="0">
              <a:buNone/>
            </a:pPr>
            <a:r>
              <a:rPr lang="ko-KR" altLang="en-US" dirty="0"/>
              <a:t>참고</a:t>
            </a:r>
            <a:r>
              <a:rPr lang="en-US" altLang="ko-KR" dirty="0"/>
              <a:t>:</a:t>
            </a:r>
          </a:p>
          <a:p>
            <a:pPr lvl="1"/>
            <a:r>
              <a:rPr lang="ko-KR" altLang="en-US" dirty="0"/>
              <a:t>프로토콜 </a:t>
            </a:r>
            <a:r>
              <a:rPr lang="en-US" altLang="ko-KR" dirty="0"/>
              <a:t>= “</a:t>
            </a:r>
            <a:r>
              <a:rPr lang="ko-KR" altLang="en-US" dirty="0"/>
              <a:t>약속</a:t>
            </a:r>
            <a:r>
              <a:rPr lang="en-US" altLang="ko-KR" dirty="0"/>
              <a:t>”</a:t>
            </a:r>
            <a:br>
              <a:rPr lang="en-US" altLang="ko-KR" dirty="0"/>
            </a:br>
            <a:r>
              <a:rPr lang="ko-KR" altLang="en-US" dirty="0"/>
              <a:t>                즉</a:t>
            </a:r>
            <a:r>
              <a:rPr lang="en-US" altLang="ko-KR" dirty="0"/>
              <a:t>, </a:t>
            </a:r>
            <a:r>
              <a:rPr lang="ko-KR" altLang="en-US" dirty="0"/>
              <a:t>의사 소통을 위해 맞춰야 하는 것</a:t>
            </a:r>
            <a:br>
              <a:rPr lang="en-US" altLang="ko-KR" dirty="0"/>
            </a:br>
            <a:r>
              <a:rPr lang="en-US" altLang="ko-KR" dirty="0"/>
              <a:t>                </a:t>
            </a:r>
            <a:r>
              <a:rPr lang="ko-KR" altLang="en-US" dirty="0"/>
              <a:t>다시 말해 </a:t>
            </a:r>
            <a:r>
              <a:rPr lang="en-US" altLang="ko-KR" dirty="0"/>
              <a:t>“</a:t>
            </a:r>
            <a:r>
              <a:rPr lang="ko-KR" altLang="en-US" dirty="0"/>
              <a:t>언어</a:t>
            </a:r>
            <a:r>
              <a:rPr lang="en-US" altLang="ko-KR" dirty="0"/>
              <a:t>”</a:t>
            </a:r>
          </a:p>
        </p:txBody>
      </p:sp>
      <p:sp>
        <p:nvSpPr>
          <p:cNvPr id="4" name="슬라이드 번호 개체 틀 3">
            <a:extLst>
              <a:ext uri="{FF2B5EF4-FFF2-40B4-BE49-F238E27FC236}">
                <a16:creationId xmlns:a16="http://schemas.microsoft.com/office/drawing/2014/main" id="{2C045287-48C6-DD06-2D20-22D54EE982B2}"/>
              </a:ext>
            </a:extLst>
          </p:cNvPr>
          <p:cNvSpPr>
            <a:spLocks noGrp="1"/>
          </p:cNvSpPr>
          <p:nvPr>
            <p:ph type="sldNum" sz="quarter" idx="12"/>
          </p:nvPr>
        </p:nvSpPr>
        <p:spPr/>
        <p:txBody>
          <a:bodyPr/>
          <a:lstStyle/>
          <a:p>
            <a:fld id="{57C0E42C-E4C1-4C81-B641-FE5671A5B7F1}" type="slidenum">
              <a:rPr lang="ko-KR" altLang="en-US" smtClean="0"/>
              <a:t>16</a:t>
            </a:fld>
            <a:endParaRPr lang="ko-KR" altLang="en-US" dirty="0"/>
          </a:p>
        </p:txBody>
      </p:sp>
    </p:spTree>
    <p:extLst>
      <p:ext uri="{BB962C8B-B14F-4D97-AF65-F5344CB8AC3E}">
        <p14:creationId xmlns:p14="http://schemas.microsoft.com/office/powerpoint/2010/main" val="327972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F7038F-598A-289D-03E5-27C20845FFAD}"/>
              </a:ext>
            </a:extLst>
          </p:cNvPr>
          <p:cNvSpPr>
            <a:spLocks noGrp="1"/>
          </p:cNvSpPr>
          <p:nvPr>
            <p:ph type="title"/>
          </p:nvPr>
        </p:nvSpPr>
        <p:spPr/>
        <p:txBody>
          <a:bodyPr/>
          <a:lstStyle/>
          <a:p>
            <a:r>
              <a:rPr lang="en-US" altLang="ko-KR" dirty="0"/>
              <a:t>The</a:t>
            </a:r>
            <a:r>
              <a:rPr lang="ko-KR" altLang="en-US" dirty="0"/>
              <a:t> </a:t>
            </a:r>
            <a:r>
              <a:rPr lang="en-US" altLang="ko-KR" dirty="0"/>
              <a:t>Internet</a:t>
            </a:r>
            <a:r>
              <a:rPr lang="ko-KR" altLang="en-US" dirty="0"/>
              <a:t> 의 목표</a:t>
            </a:r>
          </a:p>
        </p:txBody>
      </p:sp>
      <p:grpSp>
        <p:nvGrpSpPr>
          <p:cNvPr id="12" name="Image">
            <a:extLst>
              <a:ext uri="{FF2B5EF4-FFF2-40B4-BE49-F238E27FC236}">
                <a16:creationId xmlns:a16="http://schemas.microsoft.com/office/drawing/2014/main" id="{95F18CAC-64DC-BDD6-9526-D3A835EF43EC}"/>
              </a:ext>
            </a:extLst>
          </p:cNvPr>
          <p:cNvGrpSpPr/>
          <p:nvPr/>
        </p:nvGrpSpPr>
        <p:grpSpPr>
          <a:xfrm>
            <a:off x="675750" y="1325644"/>
            <a:ext cx="5930900" cy="5067301"/>
            <a:chOff x="0" y="0"/>
            <a:chExt cx="5930900" cy="5067300"/>
          </a:xfrm>
        </p:grpSpPr>
        <p:pic>
          <p:nvPicPr>
            <p:cNvPr id="13" name="Image" descr="Image">
              <a:extLst>
                <a:ext uri="{FF2B5EF4-FFF2-40B4-BE49-F238E27FC236}">
                  <a16:creationId xmlns:a16="http://schemas.microsoft.com/office/drawing/2014/main" id="{B040BA9F-CF26-BD5E-29E8-BB7ED978BA94}"/>
                </a:ext>
              </a:extLst>
            </p:cNvPr>
            <p:cNvPicPr>
              <a:picLocks noChangeAspect="1"/>
            </p:cNvPicPr>
            <p:nvPr/>
          </p:nvPicPr>
          <p:blipFill>
            <a:blip r:embed="rId2"/>
            <a:stretch>
              <a:fillRect/>
            </a:stretch>
          </p:blipFill>
          <p:spPr>
            <a:xfrm>
              <a:off x="203200" y="203200"/>
              <a:ext cx="5524500" cy="4622800"/>
            </a:xfrm>
            <a:prstGeom prst="rect">
              <a:avLst/>
            </a:prstGeom>
            <a:ln>
              <a:noFill/>
            </a:ln>
            <a:effectLst/>
          </p:spPr>
        </p:pic>
        <p:pic>
          <p:nvPicPr>
            <p:cNvPr id="14" name="Image" descr="Image">
              <a:extLst>
                <a:ext uri="{FF2B5EF4-FFF2-40B4-BE49-F238E27FC236}">
                  <a16:creationId xmlns:a16="http://schemas.microsoft.com/office/drawing/2014/main" id="{8C4E099D-4D34-15ED-A0F1-6F3D5C669DAF}"/>
                </a:ext>
              </a:extLst>
            </p:cNvPr>
            <p:cNvPicPr>
              <a:picLocks/>
            </p:cNvPicPr>
            <p:nvPr/>
          </p:nvPicPr>
          <p:blipFill>
            <a:blip r:embed="rId3"/>
            <a:stretch>
              <a:fillRect/>
            </a:stretch>
          </p:blipFill>
          <p:spPr>
            <a:xfrm>
              <a:off x="0" y="0"/>
              <a:ext cx="5930900" cy="5067300"/>
            </a:xfrm>
            <a:prstGeom prst="rect">
              <a:avLst/>
            </a:prstGeom>
            <a:effectLst/>
          </p:spPr>
        </p:pic>
      </p:grpSp>
      <p:pic>
        <p:nvPicPr>
          <p:cNvPr id="15" name="Line Line" descr="Line Line">
            <a:extLst>
              <a:ext uri="{FF2B5EF4-FFF2-40B4-BE49-F238E27FC236}">
                <a16:creationId xmlns:a16="http://schemas.microsoft.com/office/drawing/2014/main" id="{E849EB5A-0366-4AA5-01FE-FF38038674B3}"/>
              </a:ext>
            </a:extLst>
          </p:cNvPr>
          <p:cNvPicPr>
            <a:picLocks/>
          </p:cNvPicPr>
          <p:nvPr/>
        </p:nvPicPr>
        <p:blipFill>
          <a:blip r:embed="rId4"/>
          <a:stretch>
            <a:fillRect/>
          </a:stretch>
        </p:blipFill>
        <p:spPr>
          <a:xfrm>
            <a:off x="999600" y="3789445"/>
            <a:ext cx="5283201" cy="101601"/>
          </a:xfrm>
          <a:prstGeom prst="rect">
            <a:avLst/>
          </a:prstGeom>
        </p:spPr>
      </p:pic>
      <p:pic>
        <p:nvPicPr>
          <p:cNvPr id="16" name="Line Line" descr="Line Line">
            <a:extLst>
              <a:ext uri="{FF2B5EF4-FFF2-40B4-BE49-F238E27FC236}">
                <a16:creationId xmlns:a16="http://schemas.microsoft.com/office/drawing/2014/main" id="{22E616C5-FD9E-8C5B-2E7E-CDE9CED0D6AB}"/>
              </a:ext>
            </a:extLst>
          </p:cNvPr>
          <p:cNvPicPr>
            <a:picLocks/>
          </p:cNvPicPr>
          <p:nvPr/>
        </p:nvPicPr>
        <p:blipFill>
          <a:blip r:embed="rId4"/>
          <a:stretch>
            <a:fillRect/>
          </a:stretch>
        </p:blipFill>
        <p:spPr>
          <a:xfrm>
            <a:off x="986899" y="4076045"/>
            <a:ext cx="5283202" cy="101601"/>
          </a:xfrm>
          <a:prstGeom prst="rect">
            <a:avLst/>
          </a:prstGeom>
        </p:spPr>
      </p:pic>
      <p:pic>
        <p:nvPicPr>
          <p:cNvPr id="17" name="Line Line" descr="Line Line">
            <a:extLst>
              <a:ext uri="{FF2B5EF4-FFF2-40B4-BE49-F238E27FC236}">
                <a16:creationId xmlns:a16="http://schemas.microsoft.com/office/drawing/2014/main" id="{E2DAC695-3283-6F00-4115-926E017E850C}"/>
              </a:ext>
            </a:extLst>
          </p:cNvPr>
          <p:cNvPicPr>
            <a:picLocks/>
          </p:cNvPicPr>
          <p:nvPr/>
        </p:nvPicPr>
        <p:blipFill>
          <a:blip r:embed="rId5"/>
          <a:stretch>
            <a:fillRect/>
          </a:stretch>
        </p:blipFill>
        <p:spPr>
          <a:xfrm>
            <a:off x="986899" y="4362645"/>
            <a:ext cx="765088" cy="101601"/>
          </a:xfrm>
          <a:prstGeom prst="rect">
            <a:avLst/>
          </a:prstGeom>
        </p:spPr>
      </p:pic>
      <p:sp>
        <p:nvSpPr>
          <p:cNvPr id="18" name="Rectangle">
            <a:extLst>
              <a:ext uri="{FF2B5EF4-FFF2-40B4-BE49-F238E27FC236}">
                <a16:creationId xmlns:a16="http://schemas.microsoft.com/office/drawing/2014/main" id="{0F6EA1D0-0EB0-B88A-91C4-F3893B1785FB}"/>
              </a:ext>
            </a:extLst>
          </p:cNvPr>
          <p:cNvSpPr/>
          <p:nvPr/>
        </p:nvSpPr>
        <p:spPr>
          <a:xfrm>
            <a:off x="1736200" y="4165795"/>
            <a:ext cx="4562178"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19" name="Rectangle">
            <a:extLst>
              <a:ext uri="{FF2B5EF4-FFF2-40B4-BE49-F238E27FC236}">
                <a16:creationId xmlns:a16="http://schemas.microsoft.com/office/drawing/2014/main" id="{2DDB5873-7F8A-1213-7107-52BD13770510}"/>
              </a:ext>
            </a:extLst>
          </p:cNvPr>
          <p:cNvSpPr/>
          <p:nvPr/>
        </p:nvSpPr>
        <p:spPr>
          <a:xfrm>
            <a:off x="999600" y="4457895"/>
            <a:ext cx="5283200"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20" name="Rectangle">
            <a:extLst>
              <a:ext uri="{FF2B5EF4-FFF2-40B4-BE49-F238E27FC236}">
                <a16:creationId xmlns:a16="http://schemas.microsoft.com/office/drawing/2014/main" id="{D70377AF-1387-052A-7982-0ED6FC7B5C02}"/>
              </a:ext>
            </a:extLst>
          </p:cNvPr>
          <p:cNvSpPr/>
          <p:nvPr/>
        </p:nvSpPr>
        <p:spPr>
          <a:xfrm>
            <a:off x="986900" y="4749995"/>
            <a:ext cx="972096"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21" name="Line">
            <a:extLst>
              <a:ext uri="{FF2B5EF4-FFF2-40B4-BE49-F238E27FC236}">
                <a16:creationId xmlns:a16="http://schemas.microsoft.com/office/drawing/2014/main" id="{2144101D-7B5C-E0B0-63D3-4E93689A998D}"/>
              </a:ext>
            </a:extLst>
          </p:cNvPr>
          <p:cNvSpPr/>
          <p:nvPr/>
        </p:nvSpPr>
        <p:spPr>
          <a:xfrm flipV="1">
            <a:off x="6356073" y="3946994"/>
            <a:ext cx="932642" cy="651895"/>
          </a:xfrm>
          <a:prstGeom prst="line">
            <a:avLst/>
          </a:prstGeom>
          <a:ln w="127000">
            <a:solidFill>
              <a:srgbClr val="FF2600"/>
            </a:solidFill>
            <a:miter/>
            <a:tailEnd type="triangle"/>
          </a:ln>
        </p:spPr>
        <p:txBody>
          <a:bodyPr lIns="45719" rIns="45719"/>
          <a:lstStyle/>
          <a:p>
            <a:endParaRPr dirty="0">
              <a:latin typeface="바탕" panose="02030600000101010101" pitchFamily="18" charset="-127"/>
            </a:endParaRPr>
          </a:p>
        </p:txBody>
      </p:sp>
      <p:grpSp>
        <p:nvGrpSpPr>
          <p:cNvPr id="22" name="ARPANET 이라는 네트워크와…">
            <a:extLst>
              <a:ext uri="{FF2B5EF4-FFF2-40B4-BE49-F238E27FC236}">
                <a16:creationId xmlns:a16="http://schemas.microsoft.com/office/drawing/2014/main" id="{FB433082-FE57-1352-EE5E-647BE52987D6}"/>
              </a:ext>
            </a:extLst>
          </p:cNvPr>
          <p:cNvGrpSpPr/>
          <p:nvPr/>
        </p:nvGrpSpPr>
        <p:grpSpPr>
          <a:xfrm>
            <a:off x="6644809" y="2869088"/>
            <a:ext cx="5208524" cy="1021959"/>
            <a:chOff x="-1" y="-1"/>
            <a:chExt cx="4563782" cy="1021957"/>
          </a:xfrm>
        </p:grpSpPr>
        <p:sp>
          <p:nvSpPr>
            <p:cNvPr id="23" name="ARPANET 이라는 네트워크와…">
              <a:extLst>
                <a:ext uri="{FF2B5EF4-FFF2-40B4-BE49-F238E27FC236}">
                  <a16:creationId xmlns:a16="http://schemas.microsoft.com/office/drawing/2014/main" id="{F72351A6-AC61-898B-937F-E4686E32B450}"/>
                </a:ext>
              </a:extLst>
            </p:cNvPr>
            <p:cNvSpPr txBox="1"/>
            <p:nvPr/>
          </p:nvSpPr>
          <p:spPr>
            <a:xfrm>
              <a:off x="63499" y="63499"/>
              <a:ext cx="4439295" cy="738661"/>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defRPr sz="2100"/>
              </a:pPr>
              <a:r>
                <a:rPr dirty="0">
                  <a:latin typeface="바탕" panose="02030600000101010101" pitchFamily="18" charset="-127"/>
                </a:rPr>
                <a:t>ARPANET 이라는 네트워크와</a:t>
              </a:r>
            </a:p>
            <a:p>
              <a:pPr>
                <a:defRPr sz="2100"/>
              </a:pPr>
              <a:r>
                <a:rPr dirty="0">
                  <a:latin typeface="바탕" panose="02030600000101010101" pitchFamily="18" charset="-127"/>
                </a:rPr>
                <a:t>ARPA 라는 패킷 라디오 네트워크의 연결</a:t>
              </a:r>
            </a:p>
          </p:txBody>
        </p:sp>
        <p:pic>
          <p:nvPicPr>
            <p:cNvPr id="24" name="ARPANET 이라는 네트워크와… ARPANET 이라는 네트워크와ARPA 라는 패킷 라디오 네트워크의 연결" descr="ARPANET 이라는 네트워크와… ARPANET 이라는 네트워크와ARPA 라는 패킷 라디오 네트워크의 연결">
              <a:extLst>
                <a:ext uri="{FF2B5EF4-FFF2-40B4-BE49-F238E27FC236}">
                  <a16:creationId xmlns:a16="http://schemas.microsoft.com/office/drawing/2014/main" id="{B8C0CFCA-E410-589B-685A-59084A0E27D1}"/>
                </a:ext>
              </a:extLst>
            </p:cNvPr>
            <p:cNvPicPr>
              <a:picLocks/>
            </p:cNvPicPr>
            <p:nvPr/>
          </p:nvPicPr>
          <p:blipFill>
            <a:blip r:embed="rId6"/>
            <a:stretch>
              <a:fillRect/>
            </a:stretch>
          </p:blipFill>
          <p:spPr>
            <a:xfrm>
              <a:off x="-1" y="-1"/>
              <a:ext cx="4563782" cy="1021957"/>
            </a:xfrm>
            <a:prstGeom prst="rect">
              <a:avLst/>
            </a:prstGeom>
            <a:effectLst/>
          </p:spPr>
        </p:pic>
      </p:grpSp>
      <p:sp>
        <p:nvSpPr>
          <p:cNvPr id="25" name="출처: The Design Philosophy of the DARPA Internet Protocols, David D. Clark et al., Proc. SIGCOMM ‘88">
            <a:extLst>
              <a:ext uri="{FF2B5EF4-FFF2-40B4-BE49-F238E27FC236}">
                <a16:creationId xmlns:a16="http://schemas.microsoft.com/office/drawing/2014/main" id="{677852C6-77CD-77E2-E1AC-5A72ABD4A23D}"/>
              </a:ext>
            </a:extLst>
          </p:cNvPr>
          <p:cNvSpPr txBox="1"/>
          <p:nvPr/>
        </p:nvSpPr>
        <p:spPr>
          <a:xfrm>
            <a:off x="693850" y="6482066"/>
            <a:ext cx="1169967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A7A7A7"/>
                </a:solidFill>
              </a:defRPr>
            </a:lvl1pPr>
          </a:lstStyle>
          <a:p>
            <a:r>
              <a:rPr dirty="0">
                <a:latin typeface="바탕" panose="02030600000101010101" pitchFamily="18" charset="-127"/>
              </a:rPr>
              <a:t>출처: The Design Philosophy of the DARPA Internet Protocols, David D. Clark et al., Proc. SIGCOMM ‘88</a:t>
            </a:r>
          </a:p>
        </p:txBody>
      </p:sp>
    </p:spTree>
    <p:extLst>
      <p:ext uri="{BB962C8B-B14F-4D97-AF65-F5344CB8AC3E}">
        <p14:creationId xmlns:p14="http://schemas.microsoft.com/office/powerpoint/2010/main" val="1126313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D1A804-A7E6-1B7B-84F8-B5AF40EA559B}"/>
              </a:ext>
            </a:extLst>
          </p:cNvPr>
          <p:cNvSpPr>
            <a:spLocks noGrp="1"/>
          </p:cNvSpPr>
          <p:nvPr>
            <p:ph type="title"/>
          </p:nvPr>
        </p:nvSpPr>
        <p:spPr/>
        <p:txBody>
          <a:bodyPr/>
          <a:lstStyle/>
          <a:p>
            <a:r>
              <a:rPr lang="en-US" altLang="ko-KR" dirty="0"/>
              <a:t>The</a:t>
            </a:r>
            <a:r>
              <a:rPr lang="ko-KR" altLang="en-US" dirty="0"/>
              <a:t> </a:t>
            </a:r>
            <a:r>
              <a:rPr lang="en-US" altLang="ko-KR" dirty="0"/>
              <a:t>Internet</a:t>
            </a:r>
            <a:r>
              <a:rPr lang="ko-KR" altLang="en-US" dirty="0"/>
              <a:t> 의 목표</a:t>
            </a:r>
          </a:p>
        </p:txBody>
      </p:sp>
      <p:grpSp>
        <p:nvGrpSpPr>
          <p:cNvPr id="4" name="Image">
            <a:extLst>
              <a:ext uri="{FF2B5EF4-FFF2-40B4-BE49-F238E27FC236}">
                <a16:creationId xmlns:a16="http://schemas.microsoft.com/office/drawing/2014/main" id="{E3FD0C25-EBFC-4256-D9A5-6A04702DE4E4}"/>
              </a:ext>
            </a:extLst>
          </p:cNvPr>
          <p:cNvGrpSpPr/>
          <p:nvPr/>
        </p:nvGrpSpPr>
        <p:grpSpPr>
          <a:xfrm>
            <a:off x="1074972" y="1211104"/>
            <a:ext cx="6007101" cy="5598203"/>
            <a:chOff x="0" y="0"/>
            <a:chExt cx="6007100" cy="5598201"/>
          </a:xfrm>
        </p:grpSpPr>
        <p:pic>
          <p:nvPicPr>
            <p:cNvPr id="5" name="Image" descr="Image">
              <a:extLst>
                <a:ext uri="{FF2B5EF4-FFF2-40B4-BE49-F238E27FC236}">
                  <a16:creationId xmlns:a16="http://schemas.microsoft.com/office/drawing/2014/main" id="{F06CA72E-3D76-A977-A51C-DDBAC4387210}"/>
                </a:ext>
              </a:extLst>
            </p:cNvPr>
            <p:cNvPicPr>
              <a:picLocks noChangeAspect="1"/>
            </p:cNvPicPr>
            <p:nvPr/>
          </p:nvPicPr>
          <p:blipFill>
            <a:blip r:embed="rId2"/>
            <a:srcRect t="650" b="2429"/>
            <a:stretch>
              <a:fillRect/>
            </a:stretch>
          </p:blipFill>
          <p:spPr>
            <a:xfrm>
              <a:off x="203200" y="203200"/>
              <a:ext cx="5600700" cy="5354390"/>
            </a:xfrm>
            <a:prstGeom prst="rect">
              <a:avLst/>
            </a:prstGeom>
            <a:ln>
              <a:noFill/>
            </a:ln>
            <a:effectLst/>
          </p:spPr>
        </p:pic>
        <p:pic>
          <p:nvPicPr>
            <p:cNvPr id="6" name="Image" descr="Image">
              <a:extLst>
                <a:ext uri="{FF2B5EF4-FFF2-40B4-BE49-F238E27FC236}">
                  <a16:creationId xmlns:a16="http://schemas.microsoft.com/office/drawing/2014/main" id="{7AD06465-3AD7-5A91-73A7-0811E2A5BE06}"/>
                </a:ext>
              </a:extLst>
            </p:cNvPr>
            <p:cNvPicPr>
              <a:picLocks/>
            </p:cNvPicPr>
            <p:nvPr/>
          </p:nvPicPr>
          <p:blipFill rotWithShape="1">
            <a:blip r:embed="rId3"/>
            <a:srcRect b="3460"/>
            <a:stretch/>
          </p:blipFill>
          <p:spPr>
            <a:xfrm>
              <a:off x="0" y="0"/>
              <a:ext cx="6007100" cy="5598201"/>
            </a:xfrm>
            <a:prstGeom prst="rect">
              <a:avLst/>
            </a:prstGeom>
            <a:effectLst/>
          </p:spPr>
        </p:pic>
      </p:grpSp>
      <p:grpSp>
        <p:nvGrpSpPr>
          <p:cNvPr id="8" name="구성하는 네트워크 중 일부가 동작…">
            <a:extLst>
              <a:ext uri="{FF2B5EF4-FFF2-40B4-BE49-F238E27FC236}">
                <a16:creationId xmlns:a16="http://schemas.microsoft.com/office/drawing/2014/main" id="{F9C2EFAD-55A0-9ED0-9D19-5CCA372BC4CB}"/>
              </a:ext>
            </a:extLst>
          </p:cNvPr>
          <p:cNvGrpSpPr/>
          <p:nvPr/>
        </p:nvGrpSpPr>
        <p:grpSpPr>
          <a:xfrm>
            <a:off x="7134970" y="1361224"/>
            <a:ext cx="4976166" cy="4641318"/>
            <a:chOff x="0" y="0"/>
            <a:chExt cx="4377757" cy="4641316"/>
          </a:xfrm>
        </p:grpSpPr>
        <p:sp>
          <p:nvSpPr>
            <p:cNvPr id="9" name="구성하는 네트워크 중 일부가 동작…">
              <a:extLst>
                <a:ext uri="{FF2B5EF4-FFF2-40B4-BE49-F238E27FC236}">
                  <a16:creationId xmlns:a16="http://schemas.microsoft.com/office/drawing/2014/main" id="{EF200340-A563-03B5-3D0A-04E54ACC05F8}"/>
                </a:ext>
              </a:extLst>
            </p:cNvPr>
            <p:cNvSpPr txBox="1"/>
            <p:nvPr/>
          </p:nvSpPr>
          <p:spPr>
            <a:xfrm>
              <a:off x="63500" y="63500"/>
              <a:ext cx="4151162" cy="4247184"/>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marL="280736" indent="-280736">
                <a:lnSpc>
                  <a:spcPct val="130000"/>
                </a:lnSpc>
                <a:buSzPct val="100000"/>
                <a:buAutoNum type="arabicPeriod"/>
                <a:defRPr sz="2100"/>
              </a:pPr>
              <a:r>
                <a:rPr dirty="0">
                  <a:latin typeface="바탕" panose="02030600000101010101" pitchFamily="18" charset="-127"/>
                </a:rPr>
                <a:t>구성하는 네트워크 중 일부가 동작</a:t>
              </a:r>
            </a:p>
            <a:p>
              <a:pPr>
                <a:lnSpc>
                  <a:spcPct val="130000"/>
                </a:lnSpc>
                <a:defRPr sz="2100"/>
              </a:pPr>
              <a:r>
                <a:rPr dirty="0">
                  <a:latin typeface="바탕" panose="02030600000101010101" pitchFamily="18" charset="-127"/>
                </a:rPr>
                <a:t>    하지 않아도 계속 작동해야함</a:t>
              </a:r>
            </a:p>
            <a:p>
              <a:pPr>
                <a:lnSpc>
                  <a:spcPct val="130000"/>
                </a:lnSpc>
                <a:defRPr sz="2100"/>
              </a:pPr>
              <a:r>
                <a:rPr dirty="0">
                  <a:latin typeface="바탕" panose="02030600000101010101" pitchFamily="18" charset="-127"/>
                </a:rPr>
                <a:t>2. 다양한 통신 서비스 지원</a:t>
              </a:r>
            </a:p>
            <a:p>
              <a:pPr>
                <a:lnSpc>
                  <a:spcPct val="130000"/>
                </a:lnSpc>
                <a:defRPr sz="2100"/>
              </a:pPr>
              <a:r>
                <a:rPr dirty="0">
                  <a:latin typeface="바탕" panose="02030600000101010101" pitchFamily="18" charset="-127"/>
                </a:rPr>
                <a:t>3. 다양한 네트워크 수용 가능</a:t>
              </a:r>
            </a:p>
            <a:p>
              <a:pPr>
                <a:lnSpc>
                  <a:spcPct val="130000"/>
                </a:lnSpc>
                <a:defRPr sz="2100"/>
              </a:pPr>
              <a:r>
                <a:rPr dirty="0">
                  <a:latin typeface="바탕" panose="02030600000101010101" pitchFamily="18" charset="-127"/>
                </a:rPr>
                <a:t>4. 중앙집중식이 아닌 분산처리 방식의</a:t>
              </a:r>
            </a:p>
            <a:p>
              <a:pPr>
                <a:lnSpc>
                  <a:spcPct val="130000"/>
                </a:lnSpc>
                <a:defRPr sz="2100"/>
              </a:pPr>
              <a:r>
                <a:rPr dirty="0">
                  <a:latin typeface="바탕" panose="02030600000101010101" pitchFamily="18" charset="-127"/>
                </a:rPr>
                <a:t>    자원 관리</a:t>
              </a:r>
            </a:p>
            <a:p>
              <a:pPr>
                <a:lnSpc>
                  <a:spcPct val="130000"/>
                </a:lnSpc>
                <a:defRPr sz="2100"/>
              </a:pPr>
              <a:r>
                <a:rPr dirty="0">
                  <a:latin typeface="바탕" panose="02030600000101010101" pitchFamily="18" charset="-127"/>
                </a:rPr>
                <a:t>5. 비용 효율적</a:t>
              </a:r>
            </a:p>
            <a:p>
              <a:pPr>
                <a:lnSpc>
                  <a:spcPct val="130000"/>
                </a:lnSpc>
                <a:defRPr sz="2100"/>
              </a:pPr>
              <a:r>
                <a:rPr dirty="0">
                  <a:latin typeface="바탕" panose="02030600000101010101" pitchFamily="18" charset="-127"/>
                </a:rPr>
                <a:t>6. 적은 비용으로 호스트 추가 가능</a:t>
              </a:r>
            </a:p>
            <a:p>
              <a:pPr>
                <a:lnSpc>
                  <a:spcPct val="130000"/>
                </a:lnSpc>
                <a:defRPr sz="2100"/>
              </a:pPr>
              <a:r>
                <a:rPr dirty="0">
                  <a:latin typeface="바탕" panose="02030600000101010101" pitchFamily="18" charset="-127"/>
                </a:rPr>
                <a:t>7. 누가 어느 정도 리소스를 쓰는지</a:t>
              </a:r>
            </a:p>
            <a:p>
              <a:pPr>
                <a:lnSpc>
                  <a:spcPct val="130000"/>
                </a:lnSpc>
                <a:defRPr sz="2100"/>
              </a:pPr>
              <a:r>
                <a:rPr dirty="0">
                  <a:latin typeface="바탕" panose="02030600000101010101" pitchFamily="18" charset="-127"/>
                </a:rPr>
                <a:t>    추적 가능</a:t>
              </a:r>
            </a:p>
          </p:txBody>
        </p:sp>
        <p:pic>
          <p:nvPicPr>
            <p:cNvPr id="10" name="구성하는 네트워크 중 일부가 동작… 구성하는 네트워크 중 일부가 동작    하지 않아도 계속 작동해야함2. 다양한 통신 서비스 지원3. 다양한 네트워크 수용 가능4. 중앙집중식이 아닌 분산처리 방식의    자원 관리5. 비용 효율적6. 적은 비용으로 호스트 추가 가능7. 누가 어느 정도 리소스를 쓰는지    추적 가능" descr="구성하는 네트워크 중 일부가 동작… 구성하는 네트워크 중 일부가 동작    하지 않아도 계속 작동해야함2. 다양한 통신 서비스 지원3. 다양한 네트워크 수용 가능4. 중앙집중식이 아닌 분산처리 방식의    자원 관리5. 비용 효율적6. 적은 비용으로 호스트 추가 가능7. 누가 어느 정도 리소스를 쓰는지    추적 가능">
              <a:extLst>
                <a:ext uri="{FF2B5EF4-FFF2-40B4-BE49-F238E27FC236}">
                  <a16:creationId xmlns:a16="http://schemas.microsoft.com/office/drawing/2014/main" id="{8829AC48-DFCA-9B36-5FAD-995F81CF44E1}"/>
                </a:ext>
              </a:extLst>
            </p:cNvPr>
            <p:cNvPicPr>
              <a:picLocks/>
            </p:cNvPicPr>
            <p:nvPr/>
          </p:nvPicPr>
          <p:blipFill>
            <a:blip r:embed="rId4"/>
            <a:stretch>
              <a:fillRect/>
            </a:stretch>
          </p:blipFill>
          <p:spPr>
            <a:xfrm>
              <a:off x="0" y="0"/>
              <a:ext cx="4377757" cy="4641316"/>
            </a:xfrm>
            <a:prstGeom prst="rect">
              <a:avLst/>
            </a:prstGeom>
            <a:effectLst/>
          </p:spPr>
        </p:pic>
      </p:grpSp>
      <p:sp>
        <p:nvSpPr>
          <p:cNvPr id="11" name="Rectangle">
            <a:extLst>
              <a:ext uri="{FF2B5EF4-FFF2-40B4-BE49-F238E27FC236}">
                <a16:creationId xmlns:a16="http://schemas.microsoft.com/office/drawing/2014/main" id="{FAE29536-92AF-F000-02E1-E2325985EDA4}"/>
              </a:ext>
            </a:extLst>
          </p:cNvPr>
          <p:cNvSpPr/>
          <p:nvPr/>
        </p:nvSpPr>
        <p:spPr>
          <a:xfrm>
            <a:off x="1614722" y="3707145"/>
            <a:ext cx="5283200"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12" name="Rectangle">
            <a:extLst>
              <a:ext uri="{FF2B5EF4-FFF2-40B4-BE49-F238E27FC236}">
                <a16:creationId xmlns:a16="http://schemas.microsoft.com/office/drawing/2014/main" id="{9B5ADA1F-B91A-0E70-B66C-287B5628E759}"/>
              </a:ext>
            </a:extLst>
          </p:cNvPr>
          <p:cNvSpPr/>
          <p:nvPr/>
        </p:nvSpPr>
        <p:spPr>
          <a:xfrm>
            <a:off x="1614722" y="4005934"/>
            <a:ext cx="2561878"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13" name="Rectangle">
            <a:extLst>
              <a:ext uri="{FF2B5EF4-FFF2-40B4-BE49-F238E27FC236}">
                <a16:creationId xmlns:a16="http://schemas.microsoft.com/office/drawing/2014/main" id="{C7C63E2D-FEBE-20EC-0A1E-D6B8BBBC253E}"/>
              </a:ext>
            </a:extLst>
          </p:cNvPr>
          <p:cNvSpPr/>
          <p:nvPr/>
        </p:nvSpPr>
        <p:spPr>
          <a:xfrm>
            <a:off x="1614722" y="4412334"/>
            <a:ext cx="5283200"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14" name="Rectangle">
            <a:extLst>
              <a:ext uri="{FF2B5EF4-FFF2-40B4-BE49-F238E27FC236}">
                <a16:creationId xmlns:a16="http://schemas.microsoft.com/office/drawing/2014/main" id="{1F69B1D0-C57C-D3F9-42E8-93DD6D82733D}"/>
              </a:ext>
            </a:extLst>
          </p:cNvPr>
          <p:cNvSpPr/>
          <p:nvPr/>
        </p:nvSpPr>
        <p:spPr>
          <a:xfrm>
            <a:off x="1614722" y="4717134"/>
            <a:ext cx="2561878"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15" name="Rectangle">
            <a:extLst>
              <a:ext uri="{FF2B5EF4-FFF2-40B4-BE49-F238E27FC236}">
                <a16:creationId xmlns:a16="http://schemas.microsoft.com/office/drawing/2014/main" id="{E1E0C919-C4F2-1127-A2B9-952E60DA3BC1}"/>
              </a:ext>
            </a:extLst>
          </p:cNvPr>
          <p:cNvSpPr/>
          <p:nvPr/>
        </p:nvSpPr>
        <p:spPr>
          <a:xfrm>
            <a:off x="1614722" y="5117523"/>
            <a:ext cx="5283200"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16" name="Rectangle">
            <a:extLst>
              <a:ext uri="{FF2B5EF4-FFF2-40B4-BE49-F238E27FC236}">
                <a16:creationId xmlns:a16="http://schemas.microsoft.com/office/drawing/2014/main" id="{FBFE897E-D164-CD81-72AD-343F47FE5853}"/>
              </a:ext>
            </a:extLst>
          </p:cNvPr>
          <p:cNvSpPr/>
          <p:nvPr/>
        </p:nvSpPr>
        <p:spPr>
          <a:xfrm>
            <a:off x="1614722" y="5428334"/>
            <a:ext cx="2122438"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17" name="Rectangle">
            <a:extLst>
              <a:ext uri="{FF2B5EF4-FFF2-40B4-BE49-F238E27FC236}">
                <a16:creationId xmlns:a16="http://schemas.microsoft.com/office/drawing/2014/main" id="{F5FFBFB1-BE53-CA89-4B2E-95A964F77086}"/>
              </a:ext>
            </a:extLst>
          </p:cNvPr>
          <p:cNvSpPr/>
          <p:nvPr/>
        </p:nvSpPr>
        <p:spPr>
          <a:xfrm>
            <a:off x="1614722" y="5733134"/>
            <a:ext cx="5283200"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18" name="Rectangle">
            <a:extLst>
              <a:ext uri="{FF2B5EF4-FFF2-40B4-BE49-F238E27FC236}">
                <a16:creationId xmlns:a16="http://schemas.microsoft.com/office/drawing/2014/main" id="{D708C52A-31A0-EA62-4A6C-DD32A6660127}"/>
              </a:ext>
            </a:extLst>
          </p:cNvPr>
          <p:cNvSpPr/>
          <p:nvPr/>
        </p:nvSpPr>
        <p:spPr>
          <a:xfrm>
            <a:off x="1614722" y="6037934"/>
            <a:ext cx="2953792"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
        <p:nvSpPr>
          <p:cNvPr id="19" name="Rectangle">
            <a:extLst>
              <a:ext uri="{FF2B5EF4-FFF2-40B4-BE49-F238E27FC236}">
                <a16:creationId xmlns:a16="http://schemas.microsoft.com/office/drawing/2014/main" id="{85DBC53C-40FF-DBF5-3D89-CC26F70586AB}"/>
              </a:ext>
            </a:extLst>
          </p:cNvPr>
          <p:cNvSpPr/>
          <p:nvPr/>
        </p:nvSpPr>
        <p:spPr>
          <a:xfrm>
            <a:off x="1614722" y="6429621"/>
            <a:ext cx="5283200" cy="269407"/>
          </a:xfrm>
          <a:prstGeom prst="rect">
            <a:avLst/>
          </a:prstGeom>
          <a:solidFill>
            <a:schemeClr val="accent4">
              <a:lumOff val="12500"/>
              <a:alpha val="37381"/>
            </a:schemeClr>
          </a:solidFill>
          <a:ln w="12700">
            <a:miter lim="400000"/>
          </a:ln>
        </p:spPr>
        <p:txBody>
          <a:bodyPr lIns="45719" rIns="45719" anchor="ctr"/>
          <a:lstStyle/>
          <a:p>
            <a:endParaRPr dirty="0">
              <a:latin typeface="바탕" panose="02030600000101010101" pitchFamily="18" charset="-127"/>
            </a:endParaRPr>
          </a:p>
        </p:txBody>
      </p:sp>
    </p:spTree>
    <p:extLst>
      <p:ext uri="{BB962C8B-B14F-4D97-AF65-F5344CB8AC3E}">
        <p14:creationId xmlns:p14="http://schemas.microsoft.com/office/powerpoint/2010/main" val="773108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59B913-7C17-5152-F3DF-38A27A99C78D}"/>
              </a:ext>
            </a:extLst>
          </p:cNvPr>
          <p:cNvSpPr>
            <a:spLocks noGrp="1"/>
          </p:cNvSpPr>
          <p:nvPr>
            <p:ph type="title"/>
          </p:nvPr>
        </p:nvSpPr>
        <p:spPr/>
        <p:txBody>
          <a:bodyPr/>
          <a:lstStyle/>
          <a:p>
            <a:r>
              <a:rPr lang="en-US" altLang="ko-KR" dirty="0"/>
              <a:t>The</a:t>
            </a:r>
            <a:r>
              <a:rPr lang="ko-KR" altLang="en-US" dirty="0"/>
              <a:t> </a:t>
            </a:r>
            <a:r>
              <a:rPr lang="en-US" altLang="ko-KR" dirty="0"/>
              <a:t>Internet</a:t>
            </a:r>
            <a:r>
              <a:rPr lang="ko-KR" altLang="en-US" dirty="0"/>
              <a:t> 의 핵심 목표 정리</a:t>
            </a:r>
          </a:p>
        </p:txBody>
      </p:sp>
      <p:sp>
        <p:nvSpPr>
          <p:cNvPr id="3" name="내용 개체 틀 2">
            <a:extLst>
              <a:ext uri="{FF2B5EF4-FFF2-40B4-BE49-F238E27FC236}">
                <a16:creationId xmlns:a16="http://schemas.microsoft.com/office/drawing/2014/main" id="{A1A487E9-990A-146A-2EE0-D3A82A43D694}"/>
              </a:ext>
            </a:extLst>
          </p:cNvPr>
          <p:cNvSpPr>
            <a:spLocks noGrp="1"/>
          </p:cNvSpPr>
          <p:nvPr>
            <p:ph idx="1"/>
          </p:nvPr>
        </p:nvSpPr>
        <p:spPr>
          <a:xfrm>
            <a:off x="838200" y="1388532"/>
            <a:ext cx="11235612" cy="4967817"/>
          </a:xfrm>
        </p:spPr>
        <p:txBody>
          <a:bodyPr/>
          <a:lstStyle/>
          <a:p>
            <a:pPr marL="0" indent="0">
              <a:buNone/>
            </a:pPr>
            <a:r>
              <a:rPr lang="en-US" altLang="ko-KR" dirty="0"/>
              <a:t>0. ARPANET </a:t>
            </a:r>
            <a:r>
              <a:rPr lang="ko-KR" altLang="en-US" dirty="0"/>
              <a:t>이라는 네트워크와 </a:t>
            </a:r>
            <a:r>
              <a:rPr lang="en-US" altLang="ko-KR" dirty="0"/>
              <a:t>ARPA </a:t>
            </a:r>
            <a:r>
              <a:rPr lang="ko-KR" altLang="en-US" dirty="0"/>
              <a:t>패킷 라디오 네트워크 연결</a:t>
            </a:r>
          </a:p>
          <a:p>
            <a:pPr marL="0" indent="0">
              <a:buNone/>
            </a:pPr>
            <a:r>
              <a:rPr lang="en-US" altLang="ko-KR" dirty="0"/>
              <a:t>1. </a:t>
            </a:r>
            <a:r>
              <a:rPr lang="ko-KR" altLang="en-US" dirty="0"/>
              <a:t>구성하는 네트워크 중 일부가 동작하지 않아도 계속 작동해야함</a:t>
            </a:r>
          </a:p>
          <a:p>
            <a:pPr marL="0" indent="0">
              <a:buNone/>
            </a:pPr>
            <a:r>
              <a:rPr lang="en-US" altLang="ko-KR" dirty="0"/>
              <a:t>2. </a:t>
            </a:r>
            <a:r>
              <a:rPr lang="ko-KR" altLang="en-US" dirty="0"/>
              <a:t>다양한 통신 서비스 지원</a:t>
            </a:r>
          </a:p>
          <a:p>
            <a:pPr marL="0" indent="0">
              <a:buNone/>
            </a:pPr>
            <a:r>
              <a:rPr lang="en-US" altLang="ko-KR" dirty="0"/>
              <a:t>3. </a:t>
            </a:r>
            <a:r>
              <a:rPr lang="ko-KR" altLang="en-US" dirty="0"/>
              <a:t>다양한 네트워크 수용 가능</a:t>
            </a:r>
          </a:p>
          <a:p>
            <a:pPr marL="0" indent="0">
              <a:buNone/>
            </a:pPr>
            <a:r>
              <a:rPr lang="en-US" altLang="ko-KR" dirty="0"/>
              <a:t>…</a:t>
            </a:r>
          </a:p>
          <a:p>
            <a:pPr marL="0" indent="0">
              <a:buNone/>
            </a:pPr>
            <a:endParaRPr lang="ko-KR" altLang="en-US" dirty="0"/>
          </a:p>
        </p:txBody>
      </p:sp>
    </p:spTree>
    <p:extLst>
      <p:ext uri="{BB962C8B-B14F-4D97-AF65-F5344CB8AC3E}">
        <p14:creationId xmlns:p14="http://schemas.microsoft.com/office/powerpoint/2010/main" val="1698343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27B579-5E9F-46D9-8743-AFABF66A651A}"/>
              </a:ext>
            </a:extLst>
          </p:cNvPr>
          <p:cNvSpPr>
            <a:spLocks noGrp="1"/>
          </p:cNvSpPr>
          <p:nvPr>
            <p:ph type="title"/>
          </p:nvPr>
        </p:nvSpPr>
        <p:spPr/>
        <p:txBody>
          <a:bodyPr/>
          <a:lstStyle/>
          <a:p>
            <a:r>
              <a:rPr lang="ko-KR" altLang="en-US" dirty="0"/>
              <a:t>쉬어 가는 코너</a:t>
            </a:r>
          </a:p>
        </p:txBody>
      </p:sp>
      <p:sp>
        <p:nvSpPr>
          <p:cNvPr id="4" name="슬라이드 번호 개체 틀 3">
            <a:extLst>
              <a:ext uri="{FF2B5EF4-FFF2-40B4-BE49-F238E27FC236}">
                <a16:creationId xmlns:a16="http://schemas.microsoft.com/office/drawing/2014/main" id="{16DD2C61-6985-E964-6943-8C4A7BC18444}"/>
              </a:ext>
            </a:extLst>
          </p:cNvPr>
          <p:cNvSpPr>
            <a:spLocks noGrp="1"/>
          </p:cNvSpPr>
          <p:nvPr>
            <p:ph type="sldNum" sz="quarter" idx="12"/>
          </p:nvPr>
        </p:nvSpPr>
        <p:spPr/>
        <p:txBody>
          <a:bodyPr/>
          <a:lstStyle/>
          <a:p>
            <a:fld id="{57C0E42C-E4C1-4C81-B641-FE5671A5B7F1}" type="slidenum">
              <a:rPr lang="ko-KR" altLang="en-US" smtClean="0"/>
              <a:t>2</a:t>
            </a:fld>
            <a:endParaRPr lang="ko-KR" altLang="en-US"/>
          </a:p>
        </p:txBody>
      </p:sp>
      <p:sp>
        <p:nvSpPr>
          <p:cNvPr id="5" name="Q) 얘 이름은?">
            <a:extLst>
              <a:ext uri="{FF2B5EF4-FFF2-40B4-BE49-F238E27FC236}">
                <a16:creationId xmlns:a16="http://schemas.microsoft.com/office/drawing/2014/main" id="{9775E19C-58DB-5992-815D-357C6CE602EE}"/>
              </a:ext>
            </a:extLst>
          </p:cNvPr>
          <p:cNvSpPr txBox="1"/>
          <p:nvPr/>
        </p:nvSpPr>
        <p:spPr>
          <a:xfrm>
            <a:off x="958061" y="1225429"/>
            <a:ext cx="10275877" cy="6581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ct val="150000"/>
              </a:lnSpc>
              <a:defRPr sz="2800">
                <a:latin typeface="Helvetica Neue"/>
                <a:ea typeface="Helvetica Neue"/>
                <a:cs typeface="Helvetica Neue"/>
                <a:sym typeface="Helvetica Neue"/>
              </a:defRPr>
            </a:lvl1pPr>
          </a:lstStyle>
          <a:p>
            <a:r>
              <a:rPr dirty="0">
                <a:latin typeface="바탕" panose="02030600000101010101" pitchFamily="18" charset="-127"/>
                <a:ea typeface="바탕" panose="02030600000101010101" pitchFamily="18" charset="-127"/>
                <a:cs typeface="Arial" panose="020B0604020202020204" pitchFamily="34" charset="0"/>
              </a:rPr>
              <a:t>Q</a:t>
            </a:r>
            <a:r>
              <a:rPr lang="en-US" dirty="0">
                <a:latin typeface="바탕" panose="02030600000101010101" pitchFamily="18" charset="-127"/>
                <a:ea typeface="바탕" panose="02030600000101010101" pitchFamily="18" charset="-127"/>
                <a:cs typeface="Arial" panose="020B0604020202020204" pitchFamily="34" charset="0"/>
              </a:rPr>
              <a:t>.</a:t>
            </a:r>
            <a:r>
              <a:rPr dirty="0">
                <a:latin typeface="바탕" panose="02030600000101010101" pitchFamily="18" charset="-127"/>
                <a:ea typeface="바탕" panose="02030600000101010101" pitchFamily="18" charset="-127"/>
                <a:cs typeface="Arial" panose="020B0604020202020204" pitchFamily="34" charset="0"/>
              </a:rPr>
              <a:t>  </a:t>
            </a:r>
            <a:r>
              <a:rPr lang="ko-KR" altLang="en-US" dirty="0">
                <a:latin typeface="바탕" panose="02030600000101010101" pitchFamily="18" charset="-127"/>
                <a:ea typeface="바탕" panose="02030600000101010101" pitchFamily="18" charset="-127"/>
                <a:cs typeface="Arial" panose="020B0604020202020204" pitchFamily="34" charset="0"/>
              </a:rPr>
              <a:t>이 친구의 이름은</a:t>
            </a:r>
            <a:r>
              <a:rPr dirty="0">
                <a:latin typeface="바탕" panose="02030600000101010101" pitchFamily="18" charset="-127"/>
                <a:ea typeface="바탕" panose="02030600000101010101" pitchFamily="18" charset="-127"/>
                <a:cs typeface="Arial" panose="020B0604020202020204" pitchFamily="34" charset="0"/>
              </a:rPr>
              <a:t>?</a:t>
            </a:r>
          </a:p>
        </p:txBody>
      </p:sp>
      <p:pic>
        <p:nvPicPr>
          <p:cNvPr id="6" name="Image" descr="Image">
            <a:extLst>
              <a:ext uri="{FF2B5EF4-FFF2-40B4-BE49-F238E27FC236}">
                <a16:creationId xmlns:a16="http://schemas.microsoft.com/office/drawing/2014/main" id="{5B5E909C-ED78-C1BC-DDCE-071414380FA5}"/>
              </a:ext>
            </a:extLst>
          </p:cNvPr>
          <p:cNvPicPr>
            <a:picLocks noChangeAspect="1"/>
          </p:cNvPicPr>
          <p:nvPr/>
        </p:nvPicPr>
        <p:blipFill>
          <a:blip r:embed="rId2"/>
          <a:stretch>
            <a:fillRect/>
          </a:stretch>
        </p:blipFill>
        <p:spPr>
          <a:xfrm>
            <a:off x="5789313" y="365126"/>
            <a:ext cx="3151487" cy="6211746"/>
          </a:xfrm>
          <a:prstGeom prst="rect">
            <a:avLst/>
          </a:prstGeom>
          <a:ln w="12700">
            <a:miter lim="400000"/>
          </a:ln>
        </p:spPr>
      </p:pic>
      <p:sp>
        <p:nvSpPr>
          <p:cNvPr id="7" name="Q) 얘 이름은?">
            <a:extLst>
              <a:ext uri="{FF2B5EF4-FFF2-40B4-BE49-F238E27FC236}">
                <a16:creationId xmlns:a16="http://schemas.microsoft.com/office/drawing/2014/main" id="{441DD0A2-AF55-E293-FFC5-862BF7EDD3FD}"/>
              </a:ext>
            </a:extLst>
          </p:cNvPr>
          <p:cNvSpPr txBox="1"/>
          <p:nvPr/>
        </p:nvSpPr>
        <p:spPr>
          <a:xfrm>
            <a:off x="958061" y="1883623"/>
            <a:ext cx="10275877" cy="6581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ct val="150000"/>
              </a:lnSpc>
              <a:defRPr sz="2800">
                <a:latin typeface="Helvetica Neue"/>
                <a:ea typeface="Helvetica Neue"/>
                <a:cs typeface="Helvetica Neue"/>
                <a:sym typeface="Helvetica Neue"/>
              </a:defRPr>
            </a:lvl1pPr>
          </a:lstStyle>
          <a:p>
            <a:r>
              <a:rPr lang="en-US" altLang="ko-KR" b="1" dirty="0">
                <a:solidFill>
                  <a:srgbClr val="FF0000"/>
                </a:solidFill>
                <a:latin typeface="바탕" panose="02030600000101010101" pitchFamily="18" charset="-127"/>
                <a:ea typeface="바탕" panose="02030600000101010101" pitchFamily="18" charset="-127"/>
                <a:cs typeface="Arial" panose="020B0604020202020204" pitchFamily="34" charset="0"/>
              </a:rPr>
              <a:t>A.</a:t>
            </a:r>
            <a:r>
              <a:rPr b="1" dirty="0">
                <a:solidFill>
                  <a:srgbClr val="FF0000"/>
                </a:solidFill>
                <a:latin typeface="바탕" panose="02030600000101010101" pitchFamily="18" charset="-127"/>
                <a:ea typeface="바탕" panose="02030600000101010101" pitchFamily="18" charset="-127"/>
                <a:cs typeface="Arial" panose="020B0604020202020204" pitchFamily="34" charset="0"/>
              </a:rPr>
              <a:t>  </a:t>
            </a:r>
            <a:r>
              <a:rPr lang="en-US" altLang="ko-KR" b="1" dirty="0">
                <a:solidFill>
                  <a:srgbClr val="FF0000"/>
                </a:solidFill>
                <a:latin typeface="바탕" panose="02030600000101010101" pitchFamily="18" charset="-127"/>
                <a:ea typeface="바탕" panose="02030600000101010101" pitchFamily="18" charset="-127"/>
                <a:cs typeface="Arial" panose="020B0604020202020204" pitchFamily="34" charset="0"/>
              </a:rPr>
              <a:t>Pig-let</a:t>
            </a:r>
            <a:endParaRPr b="1" dirty="0">
              <a:solidFill>
                <a:srgbClr val="FF0000"/>
              </a:solidFill>
              <a:latin typeface="바탕" panose="02030600000101010101" pitchFamily="18" charset="-127"/>
              <a:ea typeface="바탕" panose="02030600000101010101" pitchFamily="18" charset="-127"/>
              <a:cs typeface="Arial" panose="020B0604020202020204" pitchFamily="34" charset="0"/>
            </a:endParaRPr>
          </a:p>
        </p:txBody>
      </p:sp>
    </p:spTree>
    <p:extLst>
      <p:ext uri="{BB962C8B-B14F-4D97-AF65-F5344CB8AC3E}">
        <p14:creationId xmlns:p14="http://schemas.microsoft.com/office/powerpoint/2010/main" val="162039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59B913-7C17-5152-F3DF-38A27A99C78D}"/>
              </a:ext>
            </a:extLst>
          </p:cNvPr>
          <p:cNvSpPr>
            <a:spLocks noGrp="1"/>
          </p:cNvSpPr>
          <p:nvPr>
            <p:ph type="title"/>
          </p:nvPr>
        </p:nvSpPr>
        <p:spPr/>
        <p:txBody>
          <a:bodyPr/>
          <a:lstStyle/>
          <a:p>
            <a:r>
              <a:rPr lang="en-US" altLang="ko-KR" dirty="0"/>
              <a:t>The</a:t>
            </a:r>
            <a:r>
              <a:rPr lang="ko-KR" altLang="en-US" dirty="0"/>
              <a:t> </a:t>
            </a:r>
            <a:r>
              <a:rPr lang="en-US" altLang="ko-KR" dirty="0"/>
              <a:t>Internet</a:t>
            </a:r>
            <a:r>
              <a:rPr lang="ko-KR" altLang="en-US" dirty="0"/>
              <a:t> 의 목표는 잘 달성되었을까</a:t>
            </a:r>
            <a:r>
              <a:rPr lang="en-US" altLang="ko-KR" dirty="0"/>
              <a:t>?</a:t>
            </a:r>
            <a:endParaRPr lang="ko-KR" altLang="en-US" dirty="0"/>
          </a:p>
        </p:txBody>
      </p:sp>
      <p:sp>
        <p:nvSpPr>
          <p:cNvPr id="3" name="내용 개체 틀 2">
            <a:extLst>
              <a:ext uri="{FF2B5EF4-FFF2-40B4-BE49-F238E27FC236}">
                <a16:creationId xmlns:a16="http://schemas.microsoft.com/office/drawing/2014/main" id="{A1A487E9-990A-146A-2EE0-D3A82A43D694}"/>
              </a:ext>
            </a:extLst>
          </p:cNvPr>
          <p:cNvSpPr>
            <a:spLocks noGrp="1"/>
          </p:cNvSpPr>
          <p:nvPr>
            <p:ph idx="1"/>
          </p:nvPr>
        </p:nvSpPr>
        <p:spPr>
          <a:xfrm>
            <a:off x="838200" y="1388532"/>
            <a:ext cx="11235612" cy="4967817"/>
          </a:xfrm>
        </p:spPr>
        <p:txBody>
          <a:bodyPr/>
          <a:lstStyle/>
          <a:p>
            <a:pPr marL="0" indent="0">
              <a:buNone/>
            </a:pPr>
            <a:r>
              <a:rPr lang="en-US" altLang="ko-KR" dirty="0"/>
              <a:t>0. ARPANET </a:t>
            </a:r>
            <a:r>
              <a:rPr lang="ko-KR" altLang="en-US" dirty="0"/>
              <a:t>이라는 네트워크와 </a:t>
            </a:r>
            <a:r>
              <a:rPr lang="en-US" altLang="ko-KR" dirty="0"/>
              <a:t>ARPA </a:t>
            </a:r>
            <a:r>
              <a:rPr lang="ko-KR" altLang="en-US" dirty="0"/>
              <a:t>패킷 라디오 네트워크 연결</a:t>
            </a:r>
          </a:p>
          <a:p>
            <a:pPr marL="0" indent="0">
              <a:buNone/>
            </a:pPr>
            <a:r>
              <a:rPr lang="en-US" altLang="ko-KR" dirty="0"/>
              <a:t>1. </a:t>
            </a:r>
            <a:r>
              <a:rPr lang="ko-KR" altLang="en-US" dirty="0"/>
              <a:t>구성하는 네트워크 중 일부가 동작하지 않아도 계속 작동해야함</a:t>
            </a:r>
          </a:p>
          <a:p>
            <a:pPr marL="0" indent="0">
              <a:buNone/>
            </a:pPr>
            <a:r>
              <a:rPr lang="en-US" altLang="ko-KR" dirty="0"/>
              <a:t>2. </a:t>
            </a:r>
            <a:r>
              <a:rPr lang="ko-KR" altLang="en-US" dirty="0"/>
              <a:t>다양한 통신 서비스 지원</a:t>
            </a:r>
          </a:p>
          <a:p>
            <a:pPr marL="0" indent="0">
              <a:buNone/>
            </a:pPr>
            <a:r>
              <a:rPr lang="en-US" altLang="ko-KR" dirty="0"/>
              <a:t>3. </a:t>
            </a:r>
            <a:r>
              <a:rPr lang="ko-KR" altLang="en-US" dirty="0"/>
              <a:t>다양한 네트워크 수용 가능</a:t>
            </a:r>
          </a:p>
          <a:p>
            <a:pPr marL="0" indent="0">
              <a:buNone/>
            </a:pPr>
            <a:r>
              <a:rPr lang="en-US" altLang="ko-KR" dirty="0"/>
              <a:t>…</a:t>
            </a:r>
          </a:p>
          <a:p>
            <a:pPr marL="0" indent="0">
              <a:buNone/>
            </a:pPr>
            <a:endParaRPr lang="ko-KR" altLang="en-US" dirty="0"/>
          </a:p>
        </p:txBody>
      </p:sp>
    </p:spTree>
    <p:extLst>
      <p:ext uri="{BB962C8B-B14F-4D97-AF65-F5344CB8AC3E}">
        <p14:creationId xmlns:p14="http://schemas.microsoft.com/office/powerpoint/2010/main" val="3283907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59B913-7C17-5152-F3DF-38A27A99C78D}"/>
              </a:ext>
            </a:extLst>
          </p:cNvPr>
          <p:cNvSpPr>
            <a:spLocks noGrp="1"/>
          </p:cNvSpPr>
          <p:nvPr>
            <p:ph type="title"/>
          </p:nvPr>
        </p:nvSpPr>
        <p:spPr/>
        <p:txBody>
          <a:bodyPr/>
          <a:lstStyle/>
          <a:p>
            <a:r>
              <a:rPr lang="en-US" altLang="ko-KR" dirty="0"/>
              <a:t>The</a:t>
            </a:r>
            <a:r>
              <a:rPr lang="ko-KR" altLang="en-US" dirty="0"/>
              <a:t> </a:t>
            </a:r>
            <a:r>
              <a:rPr lang="en-US" altLang="ko-KR" dirty="0"/>
              <a:t>Internet</a:t>
            </a:r>
            <a:r>
              <a:rPr lang="ko-KR" altLang="en-US" dirty="0"/>
              <a:t> 의 목표는 잘 달성되었을까</a:t>
            </a:r>
            <a:r>
              <a:rPr lang="en-US" altLang="ko-KR" dirty="0"/>
              <a:t>?</a:t>
            </a:r>
            <a:endParaRPr lang="ko-KR" altLang="en-US" dirty="0"/>
          </a:p>
        </p:txBody>
      </p:sp>
      <p:sp>
        <p:nvSpPr>
          <p:cNvPr id="3" name="내용 개체 틀 2">
            <a:extLst>
              <a:ext uri="{FF2B5EF4-FFF2-40B4-BE49-F238E27FC236}">
                <a16:creationId xmlns:a16="http://schemas.microsoft.com/office/drawing/2014/main" id="{A1A487E9-990A-146A-2EE0-D3A82A43D694}"/>
              </a:ext>
            </a:extLst>
          </p:cNvPr>
          <p:cNvSpPr>
            <a:spLocks noGrp="1"/>
          </p:cNvSpPr>
          <p:nvPr>
            <p:ph idx="1"/>
          </p:nvPr>
        </p:nvSpPr>
        <p:spPr>
          <a:xfrm>
            <a:off x="838200" y="1388532"/>
            <a:ext cx="11235612" cy="4967817"/>
          </a:xfrm>
        </p:spPr>
        <p:txBody>
          <a:bodyPr/>
          <a:lstStyle/>
          <a:p>
            <a:pPr marL="0" indent="0">
              <a:buNone/>
            </a:pPr>
            <a:r>
              <a:rPr lang="en-US" altLang="ko-KR" dirty="0">
                <a:solidFill>
                  <a:srgbClr val="FF0000"/>
                </a:solidFill>
              </a:rPr>
              <a:t>0. ARPANET </a:t>
            </a:r>
            <a:r>
              <a:rPr lang="ko-KR" altLang="en-US" dirty="0">
                <a:solidFill>
                  <a:srgbClr val="FF0000"/>
                </a:solidFill>
              </a:rPr>
              <a:t>이라는 네트워크와 </a:t>
            </a:r>
            <a:r>
              <a:rPr lang="en-US" altLang="ko-KR" dirty="0">
                <a:solidFill>
                  <a:srgbClr val="FF0000"/>
                </a:solidFill>
              </a:rPr>
              <a:t>ARPA </a:t>
            </a:r>
            <a:r>
              <a:rPr lang="ko-KR" altLang="en-US" dirty="0">
                <a:solidFill>
                  <a:srgbClr val="FF0000"/>
                </a:solidFill>
              </a:rPr>
              <a:t>패킷 라디오 네트워크 연결</a:t>
            </a:r>
          </a:p>
          <a:p>
            <a:pPr marL="0" indent="0">
              <a:buNone/>
            </a:pPr>
            <a:r>
              <a:rPr lang="en-US" altLang="ko-KR" dirty="0"/>
              <a:t>1. </a:t>
            </a:r>
            <a:r>
              <a:rPr lang="ko-KR" altLang="en-US" dirty="0"/>
              <a:t>구성하는 네트워크 중 일부가 동작하지 않아도 계속 작동해야함</a:t>
            </a:r>
          </a:p>
          <a:p>
            <a:pPr marL="0" indent="0">
              <a:buNone/>
            </a:pPr>
            <a:r>
              <a:rPr lang="en-US" altLang="ko-KR" dirty="0">
                <a:solidFill>
                  <a:srgbClr val="FF0000"/>
                </a:solidFill>
              </a:rPr>
              <a:t>2. </a:t>
            </a:r>
            <a:r>
              <a:rPr lang="ko-KR" altLang="en-US" dirty="0">
                <a:solidFill>
                  <a:srgbClr val="FF0000"/>
                </a:solidFill>
              </a:rPr>
              <a:t>다양한 통신 서비스 지원</a:t>
            </a:r>
          </a:p>
          <a:p>
            <a:pPr marL="0" indent="0">
              <a:buNone/>
            </a:pPr>
            <a:r>
              <a:rPr lang="en-US" altLang="ko-KR" dirty="0">
                <a:solidFill>
                  <a:srgbClr val="FF0000"/>
                </a:solidFill>
              </a:rPr>
              <a:t>3. </a:t>
            </a:r>
            <a:r>
              <a:rPr lang="ko-KR" altLang="en-US" dirty="0">
                <a:solidFill>
                  <a:srgbClr val="FF0000"/>
                </a:solidFill>
              </a:rPr>
              <a:t>다양한 네트워크 수용 가능</a:t>
            </a:r>
          </a:p>
          <a:p>
            <a:pPr marL="0" indent="0">
              <a:buNone/>
            </a:pPr>
            <a:r>
              <a:rPr lang="en-US" altLang="ko-KR" dirty="0"/>
              <a:t>…</a:t>
            </a:r>
          </a:p>
          <a:p>
            <a:pPr marL="0" indent="0">
              <a:buNone/>
            </a:pPr>
            <a:endParaRPr lang="ko-KR" altLang="en-US" dirty="0"/>
          </a:p>
        </p:txBody>
      </p:sp>
    </p:spTree>
    <p:extLst>
      <p:ext uri="{BB962C8B-B14F-4D97-AF65-F5344CB8AC3E}">
        <p14:creationId xmlns:p14="http://schemas.microsoft.com/office/powerpoint/2010/main" val="2038084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CD9AF6-2474-4412-2548-FBA5C6EB0543}"/>
              </a:ext>
            </a:extLst>
          </p:cNvPr>
          <p:cNvSpPr>
            <a:spLocks noGrp="1"/>
          </p:cNvSpPr>
          <p:nvPr>
            <p:ph type="title"/>
          </p:nvPr>
        </p:nvSpPr>
        <p:spPr/>
        <p:txBody>
          <a:bodyPr/>
          <a:lstStyle/>
          <a:p>
            <a:r>
              <a:rPr lang="en-US" altLang="ko-KR" dirty="0"/>
              <a:t>The</a:t>
            </a:r>
            <a:r>
              <a:rPr lang="ko-KR" altLang="en-US" dirty="0"/>
              <a:t> </a:t>
            </a:r>
            <a:r>
              <a:rPr lang="en-US" altLang="ko-KR" dirty="0"/>
              <a:t>Internet</a:t>
            </a:r>
            <a:r>
              <a:rPr lang="ko-KR" altLang="en-US" dirty="0"/>
              <a:t> 의 목표는 잘 달성되었을까</a:t>
            </a:r>
            <a:r>
              <a:rPr lang="en-US" altLang="ko-KR" dirty="0"/>
              <a:t>?</a:t>
            </a:r>
            <a:endParaRPr lang="ko-KR" altLang="en-US" dirty="0"/>
          </a:p>
        </p:txBody>
      </p:sp>
      <p:grpSp>
        <p:nvGrpSpPr>
          <p:cNvPr id="46" name="그룹 45">
            <a:extLst>
              <a:ext uri="{FF2B5EF4-FFF2-40B4-BE49-F238E27FC236}">
                <a16:creationId xmlns:a16="http://schemas.microsoft.com/office/drawing/2014/main" id="{CA2F08A7-550D-5B41-8826-1842762DE2F0}"/>
              </a:ext>
            </a:extLst>
          </p:cNvPr>
          <p:cNvGrpSpPr/>
          <p:nvPr/>
        </p:nvGrpSpPr>
        <p:grpSpPr>
          <a:xfrm>
            <a:off x="938233" y="2037057"/>
            <a:ext cx="10363986" cy="4110350"/>
            <a:chOff x="182583" y="2288983"/>
            <a:chExt cx="10363986" cy="4110350"/>
          </a:xfrm>
        </p:grpSpPr>
        <p:sp>
          <p:nvSpPr>
            <p:cNvPr id="5" name="IP (Internet Protocol)">
              <a:extLst>
                <a:ext uri="{FF2B5EF4-FFF2-40B4-BE49-F238E27FC236}">
                  <a16:creationId xmlns:a16="http://schemas.microsoft.com/office/drawing/2014/main" id="{22130F5D-533C-6736-A55B-C63145261C86}"/>
                </a:ext>
              </a:extLst>
            </p:cNvPr>
            <p:cNvSpPr txBox="1"/>
            <p:nvPr/>
          </p:nvSpPr>
          <p:spPr>
            <a:xfrm>
              <a:off x="3725032" y="4119976"/>
              <a:ext cx="3239026" cy="461665"/>
            </a:xfrm>
            <a:prstGeom prst="rect">
              <a:avLst/>
            </a:prstGeom>
            <a:ln w="127000">
              <a:solidFill>
                <a:srgbClr val="FF260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IP (Internet Protocol)</a:t>
              </a:r>
            </a:p>
          </p:txBody>
        </p:sp>
        <p:sp>
          <p:nvSpPr>
            <p:cNvPr id="7" name="Ethernet (IEEE 802.3)">
              <a:extLst>
                <a:ext uri="{FF2B5EF4-FFF2-40B4-BE49-F238E27FC236}">
                  <a16:creationId xmlns:a16="http://schemas.microsoft.com/office/drawing/2014/main" id="{CFAB7A02-E27E-F59B-C500-4074021029F0}"/>
                </a:ext>
              </a:extLst>
            </p:cNvPr>
            <p:cNvSpPr txBox="1"/>
            <p:nvPr/>
          </p:nvSpPr>
          <p:spPr>
            <a:xfrm>
              <a:off x="182583" y="5981279"/>
              <a:ext cx="2801406"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Ethernet (IEEE 802.3)</a:t>
              </a:r>
            </a:p>
          </p:txBody>
        </p:sp>
        <p:sp>
          <p:nvSpPr>
            <p:cNvPr id="9" name="Wi-Fi (IEEE 802.11)">
              <a:extLst>
                <a:ext uri="{FF2B5EF4-FFF2-40B4-BE49-F238E27FC236}">
                  <a16:creationId xmlns:a16="http://schemas.microsoft.com/office/drawing/2014/main" id="{4DA751B5-D040-5DAF-28BD-7097F620848B}"/>
                </a:ext>
              </a:extLst>
            </p:cNvPr>
            <p:cNvSpPr txBox="1"/>
            <p:nvPr/>
          </p:nvSpPr>
          <p:spPr>
            <a:xfrm>
              <a:off x="3190152" y="5981279"/>
              <a:ext cx="2609046"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Wi-Fi (IEEE 802.11)</a:t>
              </a:r>
            </a:p>
          </p:txBody>
        </p:sp>
        <p:sp>
          <p:nvSpPr>
            <p:cNvPr id="11" name="Token-ring (IEEE 802.5)">
              <a:extLst>
                <a:ext uri="{FF2B5EF4-FFF2-40B4-BE49-F238E27FC236}">
                  <a16:creationId xmlns:a16="http://schemas.microsoft.com/office/drawing/2014/main" id="{43077C8B-8356-D2B3-FED1-F58A2CB6B212}"/>
                </a:ext>
              </a:extLst>
            </p:cNvPr>
            <p:cNvSpPr txBox="1"/>
            <p:nvPr/>
          </p:nvSpPr>
          <p:spPr>
            <a:xfrm>
              <a:off x="5920012" y="5981279"/>
              <a:ext cx="3165288"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Token-ring (IEEE 802.5)</a:t>
              </a:r>
            </a:p>
          </p:txBody>
        </p:sp>
        <p:sp>
          <p:nvSpPr>
            <p:cNvPr id="13" name="기타 등등">
              <a:extLst>
                <a:ext uri="{FF2B5EF4-FFF2-40B4-BE49-F238E27FC236}">
                  <a16:creationId xmlns:a16="http://schemas.microsoft.com/office/drawing/2014/main" id="{8FDD03F7-9DED-7124-A725-D89A4C3CC3F9}"/>
                </a:ext>
              </a:extLst>
            </p:cNvPr>
            <p:cNvSpPr txBox="1"/>
            <p:nvPr/>
          </p:nvSpPr>
          <p:spPr>
            <a:xfrm>
              <a:off x="9120540" y="5937668"/>
              <a:ext cx="1426029" cy="461665"/>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기타 등등</a:t>
              </a:r>
            </a:p>
          </p:txBody>
        </p:sp>
        <p:sp>
          <p:nvSpPr>
            <p:cNvPr id="15" name="WWW">
              <a:extLst>
                <a:ext uri="{FF2B5EF4-FFF2-40B4-BE49-F238E27FC236}">
                  <a16:creationId xmlns:a16="http://schemas.microsoft.com/office/drawing/2014/main" id="{EC2FDE5F-87BC-3859-166F-F8B620051A64}"/>
                </a:ext>
              </a:extLst>
            </p:cNvPr>
            <p:cNvSpPr txBox="1"/>
            <p:nvPr/>
          </p:nvSpPr>
          <p:spPr>
            <a:xfrm>
              <a:off x="447831" y="2298868"/>
              <a:ext cx="81849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WWW</a:t>
              </a:r>
            </a:p>
          </p:txBody>
        </p:sp>
        <p:sp>
          <p:nvSpPr>
            <p:cNvPr id="17" name="파일 전송">
              <a:extLst>
                <a:ext uri="{FF2B5EF4-FFF2-40B4-BE49-F238E27FC236}">
                  <a16:creationId xmlns:a16="http://schemas.microsoft.com/office/drawing/2014/main" id="{4D85D398-F5DB-1579-FBA9-AD9E50DEF5F5}"/>
                </a:ext>
              </a:extLst>
            </p:cNvPr>
            <p:cNvSpPr txBox="1"/>
            <p:nvPr/>
          </p:nvSpPr>
          <p:spPr>
            <a:xfrm>
              <a:off x="1641631" y="2298868"/>
              <a:ext cx="120321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파일 전송</a:t>
              </a:r>
            </a:p>
          </p:txBody>
        </p:sp>
        <p:sp>
          <p:nvSpPr>
            <p:cNvPr id="19" name="DHT( 비트 토렌트)">
              <a:extLst>
                <a:ext uri="{FF2B5EF4-FFF2-40B4-BE49-F238E27FC236}">
                  <a16:creationId xmlns:a16="http://schemas.microsoft.com/office/drawing/2014/main" id="{1834E593-FEF9-7B37-3727-76AFB2C1869C}"/>
                </a:ext>
              </a:extLst>
            </p:cNvPr>
            <p:cNvSpPr txBox="1"/>
            <p:nvPr/>
          </p:nvSpPr>
          <p:spPr>
            <a:xfrm>
              <a:off x="5075639" y="2298868"/>
              <a:ext cx="2315697"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DHT( 비트 토렌트)</a:t>
              </a:r>
            </a:p>
          </p:txBody>
        </p:sp>
        <p:sp>
          <p:nvSpPr>
            <p:cNvPr id="21" name="터미널 서비스">
              <a:extLst>
                <a:ext uri="{FF2B5EF4-FFF2-40B4-BE49-F238E27FC236}">
                  <a16:creationId xmlns:a16="http://schemas.microsoft.com/office/drawing/2014/main" id="{C064C927-DE0D-EB79-BD27-16AB159ED881}"/>
                </a:ext>
              </a:extLst>
            </p:cNvPr>
            <p:cNvSpPr txBox="1"/>
            <p:nvPr/>
          </p:nvSpPr>
          <p:spPr>
            <a:xfrm>
              <a:off x="3141531" y="2288983"/>
              <a:ext cx="171617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lang="ko-KR" altLang="en-US" dirty="0">
                  <a:latin typeface="바탕" panose="02030600000101010101" pitchFamily="18" charset="-127"/>
                  <a:ea typeface="바탕" panose="02030600000101010101" pitchFamily="18" charset="-127"/>
                </a:rPr>
                <a:t>터미널 서비스</a:t>
              </a:r>
              <a:endParaRPr dirty="0">
                <a:latin typeface="바탕" panose="02030600000101010101" pitchFamily="18" charset="-127"/>
              </a:endParaRPr>
            </a:p>
          </p:txBody>
        </p:sp>
        <p:sp>
          <p:nvSpPr>
            <p:cNvPr id="23" name="블록체인">
              <a:extLst>
                <a:ext uri="{FF2B5EF4-FFF2-40B4-BE49-F238E27FC236}">
                  <a16:creationId xmlns:a16="http://schemas.microsoft.com/office/drawing/2014/main" id="{F539CE50-101D-0DDA-EB10-217547E76D75}"/>
                </a:ext>
              </a:extLst>
            </p:cNvPr>
            <p:cNvSpPr txBox="1"/>
            <p:nvPr/>
          </p:nvSpPr>
          <p:spPr>
            <a:xfrm>
              <a:off x="7522519" y="2298868"/>
              <a:ext cx="111825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블록체인</a:t>
              </a:r>
            </a:p>
          </p:txBody>
        </p:sp>
        <p:sp>
          <p:nvSpPr>
            <p:cNvPr id="25" name="기타 등등">
              <a:extLst>
                <a:ext uri="{FF2B5EF4-FFF2-40B4-BE49-F238E27FC236}">
                  <a16:creationId xmlns:a16="http://schemas.microsoft.com/office/drawing/2014/main" id="{54355272-A00A-9163-8FC9-35013BEF47C6}"/>
                </a:ext>
              </a:extLst>
            </p:cNvPr>
            <p:cNvSpPr txBox="1"/>
            <p:nvPr/>
          </p:nvSpPr>
          <p:spPr>
            <a:xfrm>
              <a:off x="8940685" y="2302403"/>
              <a:ext cx="120321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lang="ko-KR" altLang="en-US" dirty="0">
                  <a:latin typeface="바탕" panose="02030600000101010101" pitchFamily="18" charset="-127"/>
                  <a:ea typeface="바탕" panose="02030600000101010101" pitchFamily="18" charset="-127"/>
                </a:rPr>
                <a:t>기타 등등</a:t>
              </a:r>
              <a:endParaRPr dirty="0">
                <a:latin typeface="바탕" panose="02030600000101010101" pitchFamily="18" charset="-127"/>
              </a:endParaRPr>
            </a:p>
          </p:txBody>
        </p:sp>
        <p:sp>
          <p:nvSpPr>
            <p:cNvPr id="27" name="Line">
              <a:extLst>
                <a:ext uri="{FF2B5EF4-FFF2-40B4-BE49-F238E27FC236}">
                  <a16:creationId xmlns:a16="http://schemas.microsoft.com/office/drawing/2014/main" id="{4279DBD8-D1D9-0929-5D00-6A551EC284D3}"/>
                </a:ext>
              </a:extLst>
            </p:cNvPr>
            <p:cNvSpPr/>
            <p:nvPr/>
          </p:nvSpPr>
          <p:spPr>
            <a:xfrm flipH="1" flipV="1">
              <a:off x="1054124" y="2854249"/>
              <a:ext cx="2614287"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29" name="Line">
              <a:extLst>
                <a:ext uri="{FF2B5EF4-FFF2-40B4-BE49-F238E27FC236}">
                  <a16:creationId xmlns:a16="http://schemas.microsoft.com/office/drawing/2014/main" id="{2C3A4155-364E-0DB4-44F6-C160BF26BE53}"/>
                </a:ext>
              </a:extLst>
            </p:cNvPr>
            <p:cNvSpPr/>
            <p:nvPr/>
          </p:nvSpPr>
          <p:spPr>
            <a:xfrm flipH="1" flipV="1">
              <a:off x="2324124" y="2854248"/>
              <a:ext cx="1942626" cy="1187712"/>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1" name="Line">
              <a:extLst>
                <a:ext uri="{FF2B5EF4-FFF2-40B4-BE49-F238E27FC236}">
                  <a16:creationId xmlns:a16="http://schemas.microsoft.com/office/drawing/2014/main" id="{6B0BBAD2-45EC-C088-D74F-D5B20AAD91B4}"/>
                </a:ext>
              </a:extLst>
            </p:cNvPr>
            <p:cNvSpPr/>
            <p:nvPr/>
          </p:nvSpPr>
          <p:spPr>
            <a:xfrm flipH="1" flipV="1">
              <a:off x="3848124" y="2854249"/>
              <a:ext cx="95731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3" name="Line">
              <a:extLst>
                <a:ext uri="{FF2B5EF4-FFF2-40B4-BE49-F238E27FC236}">
                  <a16:creationId xmlns:a16="http://schemas.microsoft.com/office/drawing/2014/main" id="{CB44BD1F-2EA9-E72C-E146-D441373131C3}"/>
                </a:ext>
              </a:extLst>
            </p:cNvPr>
            <p:cNvSpPr/>
            <p:nvPr/>
          </p:nvSpPr>
          <p:spPr>
            <a:xfrm flipV="1">
              <a:off x="5685265" y="2854249"/>
              <a:ext cx="36367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5" name="Line">
              <a:extLst>
                <a:ext uri="{FF2B5EF4-FFF2-40B4-BE49-F238E27FC236}">
                  <a16:creationId xmlns:a16="http://schemas.microsoft.com/office/drawing/2014/main" id="{FBFA6A3B-6900-42D2-958A-2A5165DE35B1}"/>
                </a:ext>
              </a:extLst>
            </p:cNvPr>
            <p:cNvSpPr/>
            <p:nvPr/>
          </p:nvSpPr>
          <p:spPr>
            <a:xfrm flipV="1">
              <a:off x="6377106" y="2819310"/>
              <a:ext cx="1717028" cy="1257589"/>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7" name="Line">
              <a:extLst>
                <a:ext uri="{FF2B5EF4-FFF2-40B4-BE49-F238E27FC236}">
                  <a16:creationId xmlns:a16="http://schemas.microsoft.com/office/drawing/2014/main" id="{49ECBFAD-457C-B5AE-AB94-6EEFDAEC2E00}"/>
                </a:ext>
              </a:extLst>
            </p:cNvPr>
            <p:cNvSpPr/>
            <p:nvPr/>
          </p:nvSpPr>
          <p:spPr>
            <a:xfrm flipV="1">
              <a:off x="6918113" y="2819310"/>
              <a:ext cx="2578211" cy="1257588"/>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9" name="Line">
              <a:extLst>
                <a:ext uri="{FF2B5EF4-FFF2-40B4-BE49-F238E27FC236}">
                  <a16:creationId xmlns:a16="http://schemas.microsoft.com/office/drawing/2014/main" id="{3C4C1160-9204-B1EE-9623-7119D8E21AC1}"/>
                </a:ext>
              </a:extLst>
            </p:cNvPr>
            <p:cNvSpPr/>
            <p:nvPr/>
          </p:nvSpPr>
          <p:spPr>
            <a:xfrm flipH="1">
              <a:off x="1368746" y="4732287"/>
              <a:ext cx="2438961" cy="10973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1" name="Line">
              <a:extLst>
                <a:ext uri="{FF2B5EF4-FFF2-40B4-BE49-F238E27FC236}">
                  <a16:creationId xmlns:a16="http://schemas.microsoft.com/office/drawing/2014/main" id="{7F7F5D32-4BED-B92B-7BAD-2B8EB5A0B279}"/>
                </a:ext>
              </a:extLst>
            </p:cNvPr>
            <p:cNvSpPr/>
            <p:nvPr/>
          </p:nvSpPr>
          <p:spPr>
            <a:xfrm flipH="1">
              <a:off x="4198118" y="4718687"/>
              <a:ext cx="684514" cy="12379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3" name="Line">
              <a:extLst>
                <a:ext uri="{FF2B5EF4-FFF2-40B4-BE49-F238E27FC236}">
                  <a16:creationId xmlns:a16="http://schemas.microsoft.com/office/drawing/2014/main" id="{1907EC98-2F31-6B4F-6A2B-0B6511E12524}"/>
                </a:ext>
              </a:extLst>
            </p:cNvPr>
            <p:cNvSpPr/>
            <p:nvPr/>
          </p:nvSpPr>
          <p:spPr>
            <a:xfrm>
              <a:off x="5682942" y="4725783"/>
              <a:ext cx="1562482" cy="1223730"/>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5" name="Line">
              <a:extLst>
                <a:ext uri="{FF2B5EF4-FFF2-40B4-BE49-F238E27FC236}">
                  <a16:creationId xmlns:a16="http://schemas.microsoft.com/office/drawing/2014/main" id="{2D86E64A-D885-AEB1-2023-6C72622B8DB8}"/>
                </a:ext>
              </a:extLst>
            </p:cNvPr>
            <p:cNvSpPr/>
            <p:nvPr/>
          </p:nvSpPr>
          <p:spPr>
            <a:xfrm>
              <a:off x="6851342" y="4723247"/>
              <a:ext cx="2926217" cy="1228803"/>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grpSp>
    </p:spTree>
    <p:extLst>
      <p:ext uri="{BB962C8B-B14F-4D97-AF65-F5344CB8AC3E}">
        <p14:creationId xmlns:p14="http://schemas.microsoft.com/office/powerpoint/2010/main" val="1877818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CD9AF6-2474-4412-2548-FBA5C6EB0543}"/>
              </a:ext>
            </a:extLst>
          </p:cNvPr>
          <p:cNvSpPr>
            <a:spLocks noGrp="1"/>
          </p:cNvSpPr>
          <p:nvPr>
            <p:ph type="title"/>
          </p:nvPr>
        </p:nvSpPr>
        <p:spPr/>
        <p:txBody>
          <a:bodyPr/>
          <a:lstStyle/>
          <a:p>
            <a:r>
              <a:rPr lang="ko-KR" altLang="en-US" dirty="0"/>
              <a:t>어떤 모양이 보이나요</a:t>
            </a:r>
            <a:r>
              <a:rPr lang="en-US" altLang="ko-KR" dirty="0"/>
              <a:t>?</a:t>
            </a:r>
            <a:endParaRPr lang="ko-KR" altLang="en-US" dirty="0"/>
          </a:p>
        </p:txBody>
      </p:sp>
      <p:grpSp>
        <p:nvGrpSpPr>
          <p:cNvPr id="46" name="그룹 45">
            <a:extLst>
              <a:ext uri="{FF2B5EF4-FFF2-40B4-BE49-F238E27FC236}">
                <a16:creationId xmlns:a16="http://schemas.microsoft.com/office/drawing/2014/main" id="{CA2F08A7-550D-5B41-8826-1842762DE2F0}"/>
              </a:ext>
            </a:extLst>
          </p:cNvPr>
          <p:cNvGrpSpPr/>
          <p:nvPr/>
        </p:nvGrpSpPr>
        <p:grpSpPr>
          <a:xfrm>
            <a:off x="938233" y="2037057"/>
            <a:ext cx="10363986" cy="4110350"/>
            <a:chOff x="182583" y="2288983"/>
            <a:chExt cx="10363986" cy="4110350"/>
          </a:xfrm>
        </p:grpSpPr>
        <p:sp>
          <p:nvSpPr>
            <p:cNvPr id="5" name="IP (Internet Protocol)">
              <a:extLst>
                <a:ext uri="{FF2B5EF4-FFF2-40B4-BE49-F238E27FC236}">
                  <a16:creationId xmlns:a16="http://schemas.microsoft.com/office/drawing/2014/main" id="{22130F5D-533C-6736-A55B-C63145261C86}"/>
                </a:ext>
              </a:extLst>
            </p:cNvPr>
            <p:cNvSpPr txBox="1"/>
            <p:nvPr/>
          </p:nvSpPr>
          <p:spPr>
            <a:xfrm>
              <a:off x="3725032" y="4119976"/>
              <a:ext cx="3239026" cy="461665"/>
            </a:xfrm>
            <a:prstGeom prst="rect">
              <a:avLst/>
            </a:prstGeom>
            <a:ln w="127000">
              <a:solidFill>
                <a:srgbClr val="FF260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IP (Internet Protocol)</a:t>
              </a:r>
            </a:p>
          </p:txBody>
        </p:sp>
        <p:sp>
          <p:nvSpPr>
            <p:cNvPr id="7" name="Ethernet (IEEE 802.3)">
              <a:extLst>
                <a:ext uri="{FF2B5EF4-FFF2-40B4-BE49-F238E27FC236}">
                  <a16:creationId xmlns:a16="http://schemas.microsoft.com/office/drawing/2014/main" id="{CFAB7A02-E27E-F59B-C500-4074021029F0}"/>
                </a:ext>
              </a:extLst>
            </p:cNvPr>
            <p:cNvSpPr txBox="1"/>
            <p:nvPr/>
          </p:nvSpPr>
          <p:spPr>
            <a:xfrm>
              <a:off x="182583" y="5981279"/>
              <a:ext cx="2801406"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Ethernet (IEEE 802.3)</a:t>
              </a:r>
            </a:p>
          </p:txBody>
        </p:sp>
        <p:sp>
          <p:nvSpPr>
            <p:cNvPr id="9" name="Wi-Fi (IEEE 802.11)">
              <a:extLst>
                <a:ext uri="{FF2B5EF4-FFF2-40B4-BE49-F238E27FC236}">
                  <a16:creationId xmlns:a16="http://schemas.microsoft.com/office/drawing/2014/main" id="{4DA751B5-D040-5DAF-28BD-7097F620848B}"/>
                </a:ext>
              </a:extLst>
            </p:cNvPr>
            <p:cNvSpPr txBox="1"/>
            <p:nvPr/>
          </p:nvSpPr>
          <p:spPr>
            <a:xfrm>
              <a:off x="3190152" y="5981279"/>
              <a:ext cx="2609046"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Wi-Fi (IEEE 802.11)</a:t>
              </a:r>
            </a:p>
          </p:txBody>
        </p:sp>
        <p:sp>
          <p:nvSpPr>
            <p:cNvPr id="11" name="Token-ring (IEEE 802.5)">
              <a:extLst>
                <a:ext uri="{FF2B5EF4-FFF2-40B4-BE49-F238E27FC236}">
                  <a16:creationId xmlns:a16="http://schemas.microsoft.com/office/drawing/2014/main" id="{43077C8B-8356-D2B3-FED1-F58A2CB6B212}"/>
                </a:ext>
              </a:extLst>
            </p:cNvPr>
            <p:cNvSpPr txBox="1"/>
            <p:nvPr/>
          </p:nvSpPr>
          <p:spPr>
            <a:xfrm>
              <a:off x="5920012" y="5981279"/>
              <a:ext cx="3165288"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Token-ring (IEEE 802.5)</a:t>
              </a:r>
            </a:p>
          </p:txBody>
        </p:sp>
        <p:sp>
          <p:nvSpPr>
            <p:cNvPr id="13" name="기타 등등">
              <a:extLst>
                <a:ext uri="{FF2B5EF4-FFF2-40B4-BE49-F238E27FC236}">
                  <a16:creationId xmlns:a16="http://schemas.microsoft.com/office/drawing/2014/main" id="{8FDD03F7-9DED-7124-A725-D89A4C3CC3F9}"/>
                </a:ext>
              </a:extLst>
            </p:cNvPr>
            <p:cNvSpPr txBox="1"/>
            <p:nvPr/>
          </p:nvSpPr>
          <p:spPr>
            <a:xfrm>
              <a:off x="9120540" y="5937668"/>
              <a:ext cx="1426029" cy="461665"/>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기타 등등</a:t>
              </a:r>
            </a:p>
          </p:txBody>
        </p:sp>
        <p:sp>
          <p:nvSpPr>
            <p:cNvPr id="15" name="WWW">
              <a:extLst>
                <a:ext uri="{FF2B5EF4-FFF2-40B4-BE49-F238E27FC236}">
                  <a16:creationId xmlns:a16="http://schemas.microsoft.com/office/drawing/2014/main" id="{EC2FDE5F-87BC-3859-166F-F8B620051A64}"/>
                </a:ext>
              </a:extLst>
            </p:cNvPr>
            <p:cNvSpPr txBox="1"/>
            <p:nvPr/>
          </p:nvSpPr>
          <p:spPr>
            <a:xfrm>
              <a:off x="447831" y="2298868"/>
              <a:ext cx="81849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WWW</a:t>
              </a:r>
            </a:p>
          </p:txBody>
        </p:sp>
        <p:sp>
          <p:nvSpPr>
            <p:cNvPr id="17" name="파일 전송">
              <a:extLst>
                <a:ext uri="{FF2B5EF4-FFF2-40B4-BE49-F238E27FC236}">
                  <a16:creationId xmlns:a16="http://schemas.microsoft.com/office/drawing/2014/main" id="{4D85D398-F5DB-1579-FBA9-AD9E50DEF5F5}"/>
                </a:ext>
              </a:extLst>
            </p:cNvPr>
            <p:cNvSpPr txBox="1"/>
            <p:nvPr/>
          </p:nvSpPr>
          <p:spPr>
            <a:xfrm>
              <a:off x="1641631" y="2298868"/>
              <a:ext cx="120321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파일 전송</a:t>
              </a:r>
            </a:p>
          </p:txBody>
        </p:sp>
        <p:sp>
          <p:nvSpPr>
            <p:cNvPr id="19" name="DHT( 비트 토렌트)">
              <a:extLst>
                <a:ext uri="{FF2B5EF4-FFF2-40B4-BE49-F238E27FC236}">
                  <a16:creationId xmlns:a16="http://schemas.microsoft.com/office/drawing/2014/main" id="{1834E593-FEF9-7B37-3727-76AFB2C1869C}"/>
                </a:ext>
              </a:extLst>
            </p:cNvPr>
            <p:cNvSpPr txBox="1"/>
            <p:nvPr/>
          </p:nvSpPr>
          <p:spPr>
            <a:xfrm>
              <a:off x="5075639" y="2298868"/>
              <a:ext cx="2315697"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DHT( 비트 토렌트)</a:t>
              </a:r>
            </a:p>
          </p:txBody>
        </p:sp>
        <p:sp>
          <p:nvSpPr>
            <p:cNvPr id="21" name="터미널 서비스">
              <a:extLst>
                <a:ext uri="{FF2B5EF4-FFF2-40B4-BE49-F238E27FC236}">
                  <a16:creationId xmlns:a16="http://schemas.microsoft.com/office/drawing/2014/main" id="{C064C927-DE0D-EB79-BD27-16AB159ED881}"/>
                </a:ext>
              </a:extLst>
            </p:cNvPr>
            <p:cNvSpPr txBox="1"/>
            <p:nvPr/>
          </p:nvSpPr>
          <p:spPr>
            <a:xfrm>
              <a:off x="3141531" y="2288983"/>
              <a:ext cx="171617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터미널 서비스</a:t>
              </a:r>
            </a:p>
          </p:txBody>
        </p:sp>
        <p:sp>
          <p:nvSpPr>
            <p:cNvPr id="23" name="블록체인">
              <a:extLst>
                <a:ext uri="{FF2B5EF4-FFF2-40B4-BE49-F238E27FC236}">
                  <a16:creationId xmlns:a16="http://schemas.microsoft.com/office/drawing/2014/main" id="{F539CE50-101D-0DDA-EB10-217547E76D75}"/>
                </a:ext>
              </a:extLst>
            </p:cNvPr>
            <p:cNvSpPr txBox="1"/>
            <p:nvPr/>
          </p:nvSpPr>
          <p:spPr>
            <a:xfrm>
              <a:off x="7522519" y="2298868"/>
              <a:ext cx="111825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블록체인</a:t>
              </a:r>
            </a:p>
          </p:txBody>
        </p:sp>
        <p:sp>
          <p:nvSpPr>
            <p:cNvPr id="25" name="기타 등등">
              <a:extLst>
                <a:ext uri="{FF2B5EF4-FFF2-40B4-BE49-F238E27FC236}">
                  <a16:creationId xmlns:a16="http://schemas.microsoft.com/office/drawing/2014/main" id="{54355272-A00A-9163-8FC9-35013BEF47C6}"/>
                </a:ext>
              </a:extLst>
            </p:cNvPr>
            <p:cNvSpPr txBox="1"/>
            <p:nvPr/>
          </p:nvSpPr>
          <p:spPr>
            <a:xfrm>
              <a:off x="8940685" y="2302403"/>
              <a:ext cx="120321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기타 등등</a:t>
              </a:r>
            </a:p>
          </p:txBody>
        </p:sp>
        <p:sp>
          <p:nvSpPr>
            <p:cNvPr id="27" name="Line">
              <a:extLst>
                <a:ext uri="{FF2B5EF4-FFF2-40B4-BE49-F238E27FC236}">
                  <a16:creationId xmlns:a16="http://schemas.microsoft.com/office/drawing/2014/main" id="{4279DBD8-D1D9-0929-5D00-6A551EC284D3}"/>
                </a:ext>
              </a:extLst>
            </p:cNvPr>
            <p:cNvSpPr/>
            <p:nvPr/>
          </p:nvSpPr>
          <p:spPr>
            <a:xfrm flipH="1" flipV="1">
              <a:off x="1054124" y="2854249"/>
              <a:ext cx="2614287"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29" name="Line">
              <a:extLst>
                <a:ext uri="{FF2B5EF4-FFF2-40B4-BE49-F238E27FC236}">
                  <a16:creationId xmlns:a16="http://schemas.microsoft.com/office/drawing/2014/main" id="{2C3A4155-364E-0DB4-44F6-C160BF26BE53}"/>
                </a:ext>
              </a:extLst>
            </p:cNvPr>
            <p:cNvSpPr/>
            <p:nvPr/>
          </p:nvSpPr>
          <p:spPr>
            <a:xfrm flipH="1" flipV="1">
              <a:off x="2324124" y="2854248"/>
              <a:ext cx="1942626" cy="1187712"/>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1" name="Line">
              <a:extLst>
                <a:ext uri="{FF2B5EF4-FFF2-40B4-BE49-F238E27FC236}">
                  <a16:creationId xmlns:a16="http://schemas.microsoft.com/office/drawing/2014/main" id="{6B0BBAD2-45EC-C088-D74F-D5B20AAD91B4}"/>
                </a:ext>
              </a:extLst>
            </p:cNvPr>
            <p:cNvSpPr/>
            <p:nvPr/>
          </p:nvSpPr>
          <p:spPr>
            <a:xfrm flipH="1" flipV="1">
              <a:off x="3848124" y="2854249"/>
              <a:ext cx="95731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3" name="Line">
              <a:extLst>
                <a:ext uri="{FF2B5EF4-FFF2-40B4-BE49-F238E27FC236}">
                  <a16:creationId xmlns:a16="http://schemas.microsoft.com/office/drawing/2014/main" id="{CB44BD1F-2EA9-E72C-E146-D441373131C3}"/>
                </a:ext>
              </a:extLst>
            </p:cNvPr>
            <p:cNvSpPr/>
            <p:nvPr/>
          </p:nvSpPr>
          <p:spPr>
            <a:xfrm flipV="1">
              <a:off x="5685265" y="2854249"/>
              <a:ext cx="36367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5" name="Line">
              <a:extLst>
                <a:ext uri="{FF2B5EF4-FFF2-40B4-BE49-F238E27FC236}">
                  <a16:creationId xmlns:a16="http://schemas.microsoft.com/office/drawing/2014/main" id="{FBFA6A3B-6900-42D2-958A-2A5165DE35B1}"/>
                </a:ext>
              </a:extLst>
            </p:cNvPr>
            <p:cNvSpPr/>
            <p:nvPr/>
          </p:nvSpPr>
          <p:spPr>
            <a:xfrm flipV="1">
              <a:off x="6377106" y="2819310"/>
              <a:ext cx="1717028" cy="1257589"/>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7" name="Line">
              <a:extLst>
                <a:ext uri="{FF2B5EF4-FFF2-40B4-BE49-F238E27FC236}">
                  <a16:creationId xmlns:a16="http://schemas.microsoft.com/office/drawing/2014/main" id="{49ECBFAD-457C-B5AE-AB94-6EEFDAEC2E00}"/>
                </a:ext>
              </a:extLst>
            </p:cNvPr>
            <p:cNvSpPr/>
            <p:nvPr/>
          </p:nvSpPr>
          <p:spPr>
            <a:xfrm flipV="1">
              <a:off x="6918113" y="2819310"/>
              <a:ext cx="2578211" cy="1257588"/>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9" name="Line">
              <a:extLst>
                <a:ext uri="{FF2B5EF4-FFF2-40B4-BE49-F238E27FC236}">
                  <a16:creationId xmlns:a16="http://schemas.microsoft.com/office/drawing/2014/main" id="{3C4C1160-9204-B1EE-9623-7119D8E21AC1}"/>
                </a:ext>
              </a:extLst>
            </p:cNvPr>
            <p:cNvSpPr/>
            <p:nvPr/>
          </p:nvSpPr>
          <p:spPr>
            <a:xfrm flipH="1">
              <a:off x="1368746" y="4732287"/>
              <a:ext cx="2438961" cy="10973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1" name="Line">
              <a:extLst>
                <a:ext uri="{FF2B5EF4-FFF2-40B4-BE49-F238E27FC236}">
                  <a16:creationId xmlns:a16="http://schemas.microsoft.com/office/drawing/2014/main" id="{7F7F5D32-4BED-B92B-7BAD-2B8EB5A0B279}"/>
                </a:ext>
              </a:extLst>
            </p:cNvPr>
            <p:cNvSpPr/>
            <p:nvPr/>
          </p:nvSpPr>
          <p:spPr>
            <a:xfrm flipH="1">
              <a:off x="4198118" y="4718687"/>
              <a:ext cx="684514" cy="12379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3" name="Line">
              <a:extLst>
                <a:ext uri="{FF2B5EF4-FFF2-40B4-BE49-F238E27FC236}">
                  <a16:creationId xmlns:a16="http://schemas.microsoft.com/office/drawing/2014/main" id="{1907EC98-2F31-6B4F-6A2B-0B6511E12524}"/>
                </a:ext>
              </a:extLst>
            </p:cNvPr>
            <p:cNvSpPr/>
            <p:nvPr/>
          </p:nvSpPr>
          <p:spPr>
            <a:xfrm>
              <a:off x="5682942" y="4725783"/>
              <a:ext cx="1562482" cy="1223730"/>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5" name="Line">
              <a:extLst>
                <a:ext uri="{FF2B5EF4-FFF2-40B4-BE49-F238E27FC236}">
                  <a16:creationId xmlns:a16="http://schemas.microsoft.com/office/drawing/2014/main" id="{2D86E64A-D885-AEB1-2023-6C72622B8DB8}"/>
                </a:ext>
              </a:extLst>
            </p:cNvPr>
            <p:cNvSpPr/>
            <p:nvPr/>
          </p:nvSpPr>
          <p:spPr>
            <a:xfrm>
              <a:off x="6851342" y="4723247"/>
              <a:ext cx="2926217" cy="1228803"/>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grpSp>
    </p:spTree>
    <p:extLst>
      <p:ext uri="{BB962C8B-B14F-4D97-AF65-F5344CB8AC3E}">
        <p14:creationId xmlns:p14="http://schemas.microsoft.com/office/powerpoint/2010/main" val="330386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CD9AF6-2474-4412-2548-FBA5C6EB0543}"/>
              </a:ext>
            </a:extLst>
          </p:cNvPr>
          <p:cNvSpPr>
            <a:spLocks noGrp="1"/>
          </p:cNvSpPr>
          <p:nvPr>
            <p:ph type="title"/>
          </p:nvPr>
        </p:nvSpPr>
        <p:spPr/>
        <p:txBody>
          <a:bodyPr/>
          <a:lstStyle/>
          <a:p>
            <a:r>
              <a:rPr lang="ko-KR" altLang="en-US" dirty="0"/>
              <a:t>이러면 좀 더 잘 보이나요</a:t>
            </a:r>
            <a:r>
              <a:rPr lang="en-US" altLang="ko-KR" dirty="0"/>
              <a:t>?</a:t>
            </a:r>
            <a:endParaRPr lang="ko-KR" altLang="en-US" dirty="0"/>
          </a:p>
        </p:txBody>
      </p:sp>
      <p:grpSp>
        <p:nvGrpSpPr>
          <p:cNvPr id="46" name="그룹 45">
            <a:extLst>
              <a:ext uri="{FF2B5EF4-FFF2-40B4-BE49-F238E27FC236}">
                <a16:creationId xmlns:a16="http://schemas.microsoft.com/office/drawing/2014/main" id="{CA2F08A7-550D-5B41-8826-1842762DE2F0}"/>
              </a:ext>
            </a:extLst>
          </p:cNvPr>
          <p:cNvGrpSpPr/>
          <p:nvPr/>
        </p:nvGrpSpPr>
        <p:grpSpPr>
          <a:xfrm>
            <a:off x="3909526" y="2037057"/>
            <a:ext cx="5355892" cy="4110350"/>
            <a:chOff x="182583" y="2288983"/>
            <a:chExt cx="14027664" cy="4110350"/>
          </a:xfrm>
        </p:grpSpPr>
        <p:sp>
          <p:nvSpPr>
            <p:cNvPr id="5" name="IP (Internet Protocol)">
              <a:extLst>
                <a:ext uri="{FF2B5EF4-FFF2-40B4-BE49-F238E27FC236}">
                  <a16:creationId xmlns:a16="http://schemas.microsoft.com/office/drawing/2014/main" id="{22130F5D-533C-6736-A55B-C63145261C86}"/>
                </a:ext>
              </a:extLst>
            </p:cNvPr>
            <p:cNvSpPr txBox="1"/>
            <p:nvPr/>
          </p:nvSpPr>
          <p:spPr>
            <a:xfrm>
              <a:off x="4792974" y="4119976"/>
              <a:ext cx="1035331" cy="461665"/>
            </a:xfrm>
            <a:prstGeom prst="rect">
              <a:avLst/>
            </a:prstGeom>
            <a:ln w="127000">
              <a:solidFill>
                <a:srgbClr val="FF260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lang="en-US" dirty="0">
                  <a:latin typeface="바탕" panose="02030600000101010101" pitchFamily="18" charset="-127"/>
                </a:rPr>
                <a:t>IP</a:t>
              </a:r>
              <a:endParaRPr dirty="0">
                <a:latin typeface="바탕" panose="02030600000101010101" pitchFamily="18" charset="-127"/>
              </a:endParaRPr>
            </a:p>
          </p:txBody>
        </p:sp>
        <p:sp>
          <p:nvSpPr>
            <p:cNvPr id="7" name="Ethernet (IEEE 802.3)">
              <a:extLst>
                <a:ext uri="{FF2B5EF4-FFF2-40B4-BE49-F238E27FC236}">
                  <a16:creationId xmlns:a16="http://schemas.microsoft.com/office/drawing/2014/main" id="{CFAB7A02-E27E-F59B-C500-4074021029F0}"/>
                </a:ext>
              </a:extLst>
            </p:cNvPr>
            <p:cNvSpPr txBox="1"/>
            <p:nvPr/>
          </p:nvSpPr>
          <p:spPr>
            <a:xfrm>
              <a:off x="182583" y="5981279"/>
              <a:ext cx="7337187"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Ethernet (IEEE 802.3)</a:t>
              </a:r>
            </a:p>
          </p:txBody>
        </p:sp>
        <p:sp>
          <p:nvSpPr>
            <p:cNvPr id="9" name="Wi-Fi (IEEE 802.11)">
              <a:extLst>
                <a:ext uri="{FF2B5EF4-FFF2-40B4-BE49-F238E27FC236}">
                  <a16:creationId xmlns:a16="http://schemas.microsoft.com/office/drawing/2014/main" id="{4DA751B5-D040-5DAF-28BD-7097F620848B}"/>
                </a:ext>
              </a:extLst>
            </p:cNvPr>
            <p:cNvSpPr txBox="1"/>
            <p:nvPr/>
          </p:nvSpPr>
          <p:spPr>
            <a:xfrm>
              <a:off x="3190153" y="5981279"/>
              <a:ext cx="6833375"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Wi-Fi (IEEE 802.11)</a:t>
              </a:r>
            </a:p>
          </p:txBody>
        </p:sp>
        <p:sp>
          <p:nvSpPr>
            <p:cNvPr id="11" name="Token-ring (IEEE 802.5)">
              <a:extLst>
                <a:ext uri="{FF2B5EF4-FFF2-40B4-BE49-F238E27FC236}">
                  <a16:creationId xmlns:a16="http://schemas.microsoft.com/office/drawing/2014/main" id="{43077C8B-8356-D2B3-FED1-F58A2CB6B212}"/>
                </a:ext>
              </a:extLst>
            </p:cNvPr>
            <p:cNvSpPr txBox="1"/>
            <p:nvPr/>
          </p:nvSpPr>
          <p:spPr>
            <a:xfrm>
              <a:off x="5920013" y="5981279"/>
              <a:ext cx="8290234"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Token-ring (IEEE 802.5)</a:t>
              </a:r>
            </a:p>
          </p:txBody>
        </p:sp>
        <p:sp>
          <p:nvSpPr>
            <p:cNvPr id="13" name="기타 등등">
              <a:extLst>
                <a:ext uri="{FF2B5EF4-FFF2-40B4-BE49-F238E27FC236}">
                  <a16:creationId xmlns:a16="http://schemas.microsoft.com/office/drawing/2014/main" id="{8FDD03F7-9DED-7124-A725-D89A4C3CC3F9}"/>
                </a:ext>
              </a:extLst>
            </p:cNvPr>
            <p:cNvSpPr txBox="1"/>
            <p:nvPr/>
          </p:nvSpPr>
          <p:spPr>
            <a:xfrm>
              <a:off x="9120541" y="5937668"/>
              <a:ext cx="3734925" cy="461665"/>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기타 등등</a:t>
              </a:r>
            </a:p>
          </p:txBody>
        </p:sp>
        <p:sp>
          <p:nvSpPr>
            <p:cNvPr id="15" name="WWW">
              <a:extLst>
                <a:ext uri="{FF2B5EF4-FFF2-40B4-BE49-F238E27FC236}">
                  <a16:creationId xmlns:a16="http://schemas.microsoft.com/office/drawing/2014/main" id="{EC2FDE5F-87BC-3859-166F-F8B620051A64}"/>
                </a:ext>
              </a:extLst>
            </p:cNvPr>
            <p:cNvSpPr txBox="1"/>
            <p:nvPr/>
          </p:nvSpPr>
          <p:spPr>
            <a:xfrm>
              <a:off x="447831" y="2298868"/>
              <a:ext cx="2143720"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WWW</a:t>
              </a:r>
            </a:p>
          </p:txBody>
        </p:sp>
        <p:sp>
          <p:nvSpPr>
            <p:cNvPr id="17" name="파일 전송">
              <a:extLst>
                <a:ext uri="{FF2B5EF4-FFF2-40B4-BE49-F238E27FC236}">
                  <a16:creationId xmlns:a16="http://schemas.microsoft.com/office/drawing/2014/main" id="{4D85D398-F5DB-1579-FBA9-AD9E50DEF5F5}"/>
                </a:ext>
              </a:extLst>
            </p:cNvPr>
            <p:cNvSpPr txBox="1"/>
            <p:nvPr/>
          </p:nvSpPr>
          <p:spPr>
            <a:xfrm>
              <a:off x="1641631" y="2298868"/>
              <a:ext cx="315134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파일 전송</a:t>
              </a:r>
            </a:p>
          </p:txBody>
        </p:sp>
        <p:sp>
          <p:nvSpPr>
            <p:cNvPr id="19" name="DHT( 비트 토렌트)">
              <a:extLst>
                <a:ext uri="{FF2B5EF4-FFF2-40B4-BE49-F238E27FC236}">
                  <a16:creationId xmlns:a16="http://schemas.microsoft.com/office/drawing/2014/main" id="{1834E593-FEF9-7B37-3727-76AFB2C1869C}"/>
                </a:ext>
              </a:extLst>
            </p:cNvPr>
            <p:cNvSpPr txBox="1"/>
            <p:nvPr/>
          </p:nvSpPr>
          <p:spPr>
            <a:xfrm>
              <a:off x="5075639" y="2298868"/>
              <a:ext cx="606506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DHT( 비트 토렌트)</a:t>
              </a:r>
            </a:p>
          </p:txBody>
        </p:sp>
        <p:sp>
          <p:nvSpPr>
            <p:cNvPr id="21" name="터미널 서비스">
              <a:extLst>
                <a:ext uri="{FF2B5EF4-FFF2-40B4-BE49-F238E27FC236}">
                  <a16:creationId xmlns:a16="http://schemas.microsoft.com/office/drawing/2014/main" id="{C064C927-DE0D-EB79-BD27-16AB159ED881}"/>
                </a:ext>
              </a:extLst>
            </p:cNvPr>
            <p:cNvSpPr txBox="1"/>
            <p:nvPr/>
          </p:nvSpPr>
          <p:spPr>
            <a:xfrm>
              <a:off x="3141532" y="2288983"/>
              <a:ext cx="4494844"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터미널 서비스</a:t>
              </a:r>
            </a:p>
          </p:txBody>
        </p:sp>
        <p:sp>
          <p:nvSpPr>
            <p:cNvPr id="23" name="블록체인">
              <a:extLst>
                <a:ext uri="{FF2B5EF4-FFF2-40B4-BE49-F238E27FC236}">
                  <a16:creationId xmlns:a16="http://schemas.microsoft.com/office/drawing/2014/main" id="{F539CE50-101D-0DDA-EB10-217547E76D75}"/>
                </a:ext>
              </a:extLst>
            </p:cNvPr>
            <p:cNvSpPr txBox="1"/>
            <p:nvPr/>
          </p:nvSpPr>
          <p:spPr>
            <a:xfrm>
              <a:off x="7522520" y="2298868"/>
              <a:ext cx="2928826"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블록체인</a:t>
              </a:r>
            </a:p>
          </p:txBody>
        </p:sp>
        <p:sp>
          <p:nvSpPr>
            <p:cNvPr id="25" name="기타 등등">
              <a:extLst>
                <a:ext uri="{FF2B5EF4-FFF2-40B4-BE49-F238E27FC236}">
                  <a16:creationId xmlns:a16="http://schemas.microsoft.com/office/drawing/2014/main" id="{54355272-A00A-9163-8FC9-35013BEF47C6}"/>
                </a:ext>
              </a:extLst>
            </p:cNvPr>
            <p:cNvSpPr txBox="1"/>
            <p:nvPr/>
          </p:nvSpPr>
          <p:spPr>
            <a:xfrm>
              <a:off x="8940684" y="2302403"/>
              <a:ext cx="315134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기타 등등</a:t>
              </a:r>
            </a:p>
          </p:txBody>
        </p:sp>
        <p:sp>
          <p:nvSpPr>
            <p:cNvPr id="27" name="Line">
              <a:extLst>
                <a:ext uri="{FF2B5EF4-FFF2-40B4-BE49-F238E27FC236}">
                  <a16:creationId xmlns:a16="http://schemas.microsoft.com/office/drawing/2014/main" id="{4279DBD8-D1D9-0929-5D00-6A551EC284D3}"/>
                </a:ext>
              </a:extLst>
            </p:cNvPr>
            <p:cNvSpPr/>
            <p:nvPr/>
          </p:nvSpPr>
          <p:spPr>
            <a:xfrm flipH="1" flipV="1">
              <a:off x="1054124" y="2854249"/>
              <a:ext cx="2614287"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29" name="Line">
              <a:extLst>
                <a:ext uri="{FF2B5EF4-FFF2-40B4-BE49-F238E27FC236}">
                  <a16:creationId xmlns:a16="http://schemas.microsoft.com/office/drawing/2014/main" id="{2C3A4155-364E-0DB4-44F6-C160BF26BE53}"/>
                </a:ext>
              </a:extLst>
            </p:cNvPr>
            <p:cNvSpPr/>
            <p:nvPr/>
          </p:nvSpPr>
          <p:spPr>
            <a:xfrm flipH="1" flipV="1">
              <a:off x="2324124" y="2854248"/>
              <a:ext cx="1942626" cy="1187712"/>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1" name="Line">
              <a:extLst>
                <a:ext uri="{FF2B5EF4-FFF2-40B4-BE49-F238E27FC236}">
                  <a16:creationId xmlns:a16="http://schemas.microsoft.com/office/drawing/2014/main" id="{6B0BBAD2-45EC-C088-D74F-D5B20AAD91B4}"/>
                </a:ext>
              </a:extLst>
            </p:cNvPr>
            <p:cNvSpPr/>
            <p:nvPr/>
          </p:nvSpPr>
          <p:spPr>
            <a:xfrm flipH="1" flipV="1">
              <a:off x="3848124" y="2854249"/>
              <a:ext cx="95731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3" name="Line">
              <a:extLst>
                <a:ext uri="{FF2B5EF4-FFF2-40B4-BE49-F238E27FC236}">
                  <a16:creationId xmlns:a16="http://schemas.microsoft.com/office/drawing/2014/main" id="{CB44BD1F-2EA9-E72C-E146-D441373131C3}"/>
                </a:ext>
              </a:extLst>
            </p:cNvPr>
            <p:cNvSpPr/>
            <p:nvPr/>
          </p:nvSpPr>
          <p:spPr>
            <a:xfrm flipV="1">
              <a:off x="5685265" y="2854249"/>
              <a:ext cx="36367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5" name="Line">
              <a:extLst>
                <a:ext uri="{FF2B5EF4-FFF2-40B4-BE49-F238E27FC236}">
                  <a16:creationId xmlns:a16="http://schemas.microsoft.com/office/drawing/2014/main" id="{FBFA6A3B-6900-42D2-958A-2A5165DE35B1}"/>
                </a:ext>
              </a:extLst>
            </p:cNvPr>
            <p:cNvSpPr/>
            <p:nvPr/>
          </p:nvSpPr>
          <p:spPr>
            <a:xfrm flipV="1">
              <a:off x="6377106" y="2819310"/>
              <a:ext cx="1717028" cy="1257589"/>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7" name="Line">
              <a:extLst>
                <a:ext uri="{FF2B5EF4-FFF2-40B4-BE49-F238E27FC236}">
                  <a16:creationId xmlns:a16="http://schemas.microsoft.com/office/drawing/2014/main" id="{49ECBFAD-457C-B5AE-AB94-6EEFDAEC2E00}"/>
                </a:ext>
              </a:extLst>
            </p:cNvPr>
            <p:cNvSpPr/>
            <p:nvPr/>
          </p:nvSpPr>
          <p:spPr>
            <a:xfrm flipV="1">
              <a:off x="6918113" y="2819310"/>
              <a:ext cx="2578211" cy="1257588"/>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9" name="Line">
              <a:extLst>
                <a:ext uri="{FF2B5EF4-FFF2-40B4-BE49-F238E27FC236}">
                  <a16:creationId xmlns:a16="http://schemas.microsoft.com/office/drawing/2014/main" id="{3C4C1160-9204-B1EE-9623-7119D8E21AC1}"/>
                </a:ext>
              </a:extLst>
            </p:cNvPr>
            <p:cNvSpPr/>
            <p:nvPr/>
          </p:nvSpPr>
          <p:spPr>
            <a:xfrm flipH="1">
              <a:off x="1368746" y="4732287"/>
              <a:ext cx="2438961" cy="10973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1" name="Line">
              <a:extLst>
                <a:ext uri="{FF2B5EF4-FFF2-40B4-BE49-F238E27FC236}">
                  <a16:creationId xmlns:a16="http://schemas.microsoft.com/office/drawing/2014/main" id="{7F7F5D32-4BED-B92B-7BAD-2B8EB5A0B279}"/>
                </a:ext>
              </a:extLst>
            </p:cNvPr>
            <p:cNvSpPr/>
            <p:nvPr/>
          </p:nvSpPr>
          <p:spPr>
            <a:xfrm flipH="1">
              <a:off x="4198118" y="4718687"/>
              <a:ext cx="684514" cy="12379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3" name="Line">
              <a:extLst>
                <a:ext uri="{FF2B5EF4-FFF2-40B4-BE49-F238E27FC236}">
                  <a16:creationId xmlns:a16="http://schemas.microsoft.com/office/drawing/2014/main" id="{1907EC98-2F31-6B4F-6A2B-0B6511E12524}"/>
                </a:ext>
              </a:extLst>
            </p:cNvPr>
            <p:cNvSpPr/>
            <p:nvPr/>
          </p:nvSpPr>
          <p:spPr>
            <a:xfrm>
              <a:off x="5682942" y="4725783"/>
              <a:ext cx="1562482" cy="1223730"/>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5" name="Line">
              <a:extLst>
                <a:ext uri="{FF2B5EF4-FFF2-40B4-BE49-F238E27FC236}">
                  <a16:creationId xmlns:a16="http://schemas.microsoft.com/office/drawing/2014/main" id="{2D86E64A-D885-AEB1-2023-6C72622B8DB8}"/>
                </a:ext>
              </a:extLst>
            </p:cNvPr>
            <p:cNvSpPr/>
            <p:nvPr/>
          </p:nvSpPr>
          <p:spPr>
            <a:xfrm>
              <a:off x="6851342" y="4723247"/>
              <a:ext cx="2926217" cy="1228803"/>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grpSp>
    </p:spTree>
    <p:extLst>
      <p:ext uri="{BB962C8B-B14F-4D97-AF65-F5344CB8AC3E}">
        <p14:creationId xmlns:p14="http://schemas.microsoft.com/office/powerpoint/2010/main" val="3520074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CD9AF6-2474-4412-2548-FBA5C6EB0543}"/>
              </a:ext>
            </a:extLst>
          </p:cNvPr>
          <p:cNvSpPr>
            <a:spLocks noGrp="1"/>
          </p:cNvSpPr>
          <p:nvPr>
            <p:ph type="title"/>
          </p:nvPr>
        </p:nvSpPr>
        <p:spPr/>
        <p:txBody>
          <a:bodyPr/>
          <a:lstStyle/>
          <a:p>
            <a:r>
              <a:rPr lang="ko-KR" altLang="en-US" dirty="0"/>
              <a:t>이러면 좀 더 잘 보이나요</a:t>
            </a:r>
            <a:r>
              <a:rPr lang="en-US" altLang="ko-KR" dirty="0"/>
              <a:t>?</a:t>
            </a:r>
            <a:endParaRPr lang="ko-KR" altLang="en-US" dirty="0"/>
          </a:p>
        </p:txBody>
      </p:sp>
      <p:grpSp>
        <p:nvGrpSpPr>
          <p:cNvPr id="46" name="그룹 45">
            <a:extLst>
              <a:ext uri="{FF2B5EF4-FFF2-40B4-BE49-F238E27FC236}">
                <a16:creationId xmlns:a16="http://schemas.microsoft.com/office/drawing/2014/main" id="{CA2F08A7-550D-5B41-8826-1842762DE2F0}"/>
              </a:ext>
            </a:extLst>
          </p:cNvPr>
          <p:cNvGrpSpPr/>
          <p:nvPr/>
        </p:nvGrpSpPr>
        <p:grpSpPr>
          <a:xfrm>
            <a:off x="3909526" y="2037057"/>
            <a:ext cx="5355892" cy="4110350"/>
            <a:chOff x="182583" y="2288983"/>
            <a:chExt cx="14027664" cy="4110350"/>
          </a:xfrm>
        </p:grpSpPr>
        <p:sp>
          <p:nvSpPr>
            <p:cNvPr id="7" name="Ethernet (IEEE 802.3)">
              <a:extLst>
                <a:ext uri="{FF2B5EF4-FFF2-40B4-BE49-F238E27FC236}">
                  <a16:creationId xmlns:a16="http://schemas.microsoft.com/office/drawing/2014/main" id="{CFAB7A02-E27E-F59B-C500-4074021029F0}"/>
                </a:ext>
              </a:extLst>
            </p:cNvPr>
            <p:cNvSpPr txBox="1"/>
            <p:nvPr/>
          </p:nvSpPr>
          <p:spPr>
            <a:xfrm>
              <a:off x="182583" y="5981279"/>
              <a:ext cx="7337187"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Ethernet (IEEE 802.3)</a:t>
              </a:r>
            </a:p>
          </p:txBody>
        </p:sp>
        <p:sp>
          <p:nvSpPr>
            <p:cNvPr id="9" name="Wi-Fi (IEEE 802.11)">
              <a:extLst>
                <a:ext uri="{FF2B5EF4-FFF2-40B4-BE49-F238E27FC236}">
                  <a16:creationId xmlns:a16="http://schemas.microsoft.com/office/drawing/2014/main" id="{4DA751B5-D040-5DAF-28BD-7097F620848B}"/>
                </a:ext>
              </a:extLst>
            </p:cNvPr>
            <p:cNvSpPr txBox="1"/>
            <p:nvPr/>
          </p:nvSpPr>
          <p:spPr>
            <a:xfrm>
              <a:off x="3190153" y="5981279"/>
              <a:ext cx="6833375"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Wi-Fi (IEEE 802.11)</a:t>
              </a:r>
            </a:p>
          </p:txBody>
        </p:sp>
        <p:sp>
          <p:nvSpPr>
            <p:cNvPr id="11" name="Token-ring (IEEE 802.5)">
              <a:extLst>
                <a:ext uri="{FF2B5EF4-FFF2-40B4-BE49-F238E27FC236}">
                  <a16:creationId xmlns:a16="http://schemas.microsoft.com/office/drawing/2014/main" id="{43077C8B-8356-D2B3-FED1-F58A2CB6B212}"/>
                </a:ext>
              </a:extLst>
            </p:cNvPr>
            <p:cNvSpPr txBox="1"/>
            <p:nvPr/>
          </p:nvSpPr>
          <p:spPr>
            <a:xfrm>
              <a:off x="5920013" y="5981279"/>
              <a:ext cx="8290234"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Token-ring (IEEE 802.5)</a:t>
              </a:r>
            </a:p>
          </p:txBody>
        </p:sp>
        <p:sp>
          <p:nvSpPr>
            <p:cNvPr id="13" name="기타 등등">
              <a:extLst>
                <a:ext uri="{FF2B5EF4-FFF2-40B4-BE49-F238E27FC236}">
                  <a16:creationId xmlns:a16="http://schemas.microsoft.com/office/drawing/2014/main" id="{8FDD03F7-9DED-7124-A725-D89A4C3CC3F9}"/>
                </a:ext>
              </a:extLst>
            </p:cNvPr>
            <p:cNvSpPr txBox="1"/>
            <p:nvPr/>
          </p:nvSpPr>
          <p:spPr>
            <a:xfrm>
              <a:off x="9120541" y="5937668"/>
              <a:ext cx="3734925" cy="461665"/>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기타 등등</a:t>
              </a:r>
            </a:p>
          </p:txBody>
        </p:sp>
        <p:sp>
          <p:nvSpPr>
            <p:cNvPr id="15" name="WWW">
              <a:extLst>
                <a:ext uri="{FF2B5EF4-FFF2-40B4-BE49-F238E27FC236}">
                  <a16:creationId xmlns:a16="http://schemas.microsoft.com/office/drawing/2014/main" id="{EC2FDE5F-87BC-3859-166F-F8B620051A64}"/>
                </a:ext>
              </a:extLst>
            </p:cNvPr>
            <p:cNvSpPr txBox="1"/>
            <p:nvPr/>
          </p:nvSpPr>
          <p:spPr>
            <a:xfrm>
              <a:off x="447831" y="2298868"/>
              <a:ext cx="2143720"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WWW</a:t>
              </a:r>
            </a:p>
          </p:txBody>
        </p:sp>
        <p:sp>
          <p:nvSpPr>
            <p:cNvPr id="17" name="파일 전송">
              <a:extLst>
                <a:ext uri="{FF2B5EF4-FFF2-40B4-BE49-F238E27FC236}">
                  <a16:creationId xmlns:a16="http://schemas.microsoft.com/office/drawing/2014/main" id="{4D85D398-F5DB-1579-FBA9-AD9E50DEF5F5}"/>
                </a:ext>
              </a:extLst>
            </p:cNvPr>
            <p:cNvSpPr txBox="1"/>
            <p:nvPr/>
          </p:nvSpPr>
          <p:spPr>
            <a:xfrm>
              <a:off x="1641631" y="2298868"/>
              <a:ext cx="315134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파일 전송</a:t>
              </a:r>
            </a:p>
          </p:txBody>
        </p:sp>
        <p:sp>
          <p:nvSpPr>
            <p:cNvPr id="19" name="DHT( 비트 토렌트)">
              <a:extLst>
                <a:ext uri="{FF2B5EF4-FFF2-40B4-BE49-F238E27FC236}">
                  <a16:creationId xmlns:a16="http://schemas.microsoft.com/office/drawing/2014/main" id="{1834E593-FEF9-7B37-3727-76AFB2C1869C}"/>
                </a:ext>
              </a:extLst>
            </p:cNvPr>
            <p:cNvSpPr txBox="1"/>
            <p:nvPr/>
          </p:nvSpPr>
          <p:spPr>
            <a:xfrm>
              <a:off x="5075639" y="2298868"/>
              <a:ext cx="606506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DHT( 비트 토렌트)</a:t>
              </a:r>
            </a:p>
          </p:txBody>
        </p:sp>
        <p:sp>
          <p:nvSpPr>
            <p:cNvPr id="21" name="터미널 서비스">
              <a:extLst>
                <a:ext uri="{FF2B5EF4-FFF2-40B4-BE49-F238E27FC236}">
                  <a16:creationId xmlns:a16="http://schemas.microsoft.com/office/drawing/2014/main" id="{C064C927-DE0D-EB79-BD27-16AB159ED881}"/>
                </a:ext>
              </a:extLst>
            </p:cNvPr>
            <p:cNvSpPr txBox="1"/>
            <p:nvPr/>
          </p:nvSpPr>
          <p:spPr>
            <a:xfrm>
              <a:off x="3141532" y="2288983"/>
              <a:ext cx="4494844"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터미널 서비스</a:t>
              </a:r>
            </a:p>
          </p:txBody>
        </p:sp>
        <p:sp>
          <p:nvSpPr>
            <p:cNvPr id="23" name="블록체인">
              <a:extLst>
                <a:ext uri="{FF2B5EF4-FFF2-40B4-BE49-F238E27FC236}">
                  <a16:creationId xmlns:a16="http://schemas.microsoft.com/office/drawing/2014/main" id="{F539CE50-101D-0DDA-EB10-217547E76D75}"/>
                </a:ext>
              </a:extLst>
            </p:cNvPr>
            <p:cNvSpPr txBox="1"/>
            <p:nvPr/>
          </p:nvSpPr>
          <p:spPr>
            <a:xfrm>
              <a:off x="7522520" y="2298868"/>
              <a:ext cx="2928826"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블록체인</a:t>
              </a:r>
            </a:p>
          </p:txBody>
        </p:sp>
        <p:sp>
          <p:nvSpPr>
            <p:cNvPr id="25" name="기타 등등">
              <a:extLst>
                <a:ext uri="{FF2B5EF4-FFF2-40B4-BE49-F238E27FC236}">
                  <a16:creationId xmlns:a16="http://schemas.microsoft.com/office/drawing/2014/main" id="{54355272-A00A-9163-8FC9-35013BEF47C6}"/>
                </a:ext>
              </a:extLst>
            </p:cNvPr>
            <p:cNvSpPr txBox="1"/>
            <p:nvPr/>
          </p:nvSpPr>
          <p:spPr>
            <a:xfrm>
              <a:off x="8940684" y="2302403"/>
              <a:ext cx="315134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기타 등등</a:t>
              </a:r>
            </a:p>
          </p:txBody>
        </p:sp>
        <p:sp>
          <p:nvSpPr>
            <p:cNvPr id="27" name="Line">
              <a:extLst>
                <a:ext uri="{FF2B5EF4-FFF2-40B4-BE49-F238E27FC236}">
                  <a16:creationId xmlns:a16="http://schemas.microsoft.com/office/drawing/2014/main" id="{4279DBD8-D1D9-0929-5D00-6A551EC284D3}"/>
                </a:ext>
              </a:extLst>
            </p:cNvPr>
            <p:cNvSpPr/>
            <p:nvPr/>
          </p:nvSpPr>
          <p:spPr>
            <a:xfrm flipH="1" flipV="1">
              <a:off x="1054124" y="2854249"/>
              <a:ext cx="2614287"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29" name="Line">
              <a:extLst>
                <a:ext uri="{FF2B5EF4-FFF2-40B4-BE49-F238E27FC236}">
                  <a16:creationId xmlns:a16="http://schemas.microsoft.com/office/drawing/2014/main" id="{2C3A4155-364E-0DB4-44F6-C160BF26BE53}"/>
                </a:ext>
              </a:extLst>
            </p:cNvPr>
            <p:cNvSpPr/>
            <p:nvPr/>
          </p:nvSpPr>
          <p:spPr>
            <a:xfrm flipH="1" flipV="1">
              <a:off x="2324124" y="2854248"/>
              <a:ext cx="1942626" cy="1187712"/>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1" name="Line">
              <a:extLst>
                <a:ext uri="{FF2B5EF4-FFF2-40B4-BE49-F238E27FC236}">
                  <a16:creationId xmlns:a16="http://schemas.microsoft.com/office/drawing/2014/main" id="{6B0BBAD2-45EC-C088-D74F-D5B20AAD91B4}"/>
                </a:ext>
              </a:extLst>
            </p:cNvPr>
            <p:cNvSpPr/>
            <p:nvPr/>
          </p:nvSpPr>
          <p:spPr>
            <a:xfrm flipH="1" flipV="1">
              <a:off x="3848124" y="2854249"/>
              <a:ext cx="95731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3" name="Line">
              <a:extLst>
                <a:ext uri="{FF2B5EF4-FFF2-40B4-BE49-F238E27FC236}">
                  <a16:creationId xmlns:a16="http://schemas.microsoft.com/office/drawing/2014/main" id="{CB44BD1F-2EA9-E72C-E146-D441373131C3}"/>
                </a:ext>
              </a:extLst>
            </p:cNvPr>
            <p:cNvSpPr/>
            <p:nvPr/>
          </p:nvSpPr>
          <p:spPr>
            <a:xfrm flipV="1">
              <a:off x="5685265" y="2854249"/>
              <a:ext cx="36367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5" name="Line">
              <a:extLst>
                <a:ext uri="{FF2B5EF4-FFF2-40B4-BE49-F238E27FC236}">
                  <a16:creationId xmlns:a16="http://schemas.microsoft.com/office/drawing/2014/main" id="{FBFA6A3B-6900-42D2-958A-2A5165DE35B1}"/>
                </a:ext>
              </a:extLst>
            </p:cNvPr>
            <p:cNvSpPr/>
            <p:nvPr/>
          </p:nvSpPr>
          <p:spPr>
            <a:xfrm flipV="1">
              <a:off x="6377106" y="2819310"/>
              <a:ext cx="1717028" cy="1257589"/>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7" name="Line">
              <a:extLst>
                <a:ext uri="{FF2B5EF4-FFF2-40B4-BE49-F238E27FC236}">
                  <a16:creationId xmlns:a16="http://schemas.microsoft.com/office/drawing/2014/main" id="{49ECBFAD-457C-B5AE-AB94-6EEFDAEC2E00}"/>
                </a:ext>
              </a:extLst>
            </p:cNvPr>
            <p:cNvSpPr/>
            <p:nvPr/>
          </p:nvSpPr>
          <p:spPr>
            <a:xfrm flipV="1">
              <a:off x="6918113" y="2819310"/>
              <a:ext cx="2578211" cy="1257588"/>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9" name="Line">
              <a:extLst>
                <a:ext uri="{FF2B5EF4-FFF2-40B4-BE49-F238E27FC236}">
                  <a16:creationId xmlns:a16="http://schemas.microsoft.com/office/drawing/2014/main" id="{3C4C1160-9204-B1EE-9623-7119D8E21AC1}"/>
                </a:ext>
              </a:extLst>
            </p:cNvPr>
            <p:cNvSpPr/>
            <p:nvPr/>
          </p:nvSpPr>
          <p:spPr>
            <a:xfrm flipH="1">
              <a:off x="1368746" y="4732287"/>
              <a:ext cx="2438961" cy="10973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1" name="Line">
              <a:extLst>
                <a:ext uri="{FF2B5EF4-FFF2-40B4-BE49-F238E27FC236}">
                  <a16:creationId xmlns:a16="http://schemas.microsoft.com/office/drawing/2014/main" id="{7F7F5D32-4BED-B92B-7BAD-2B8EB5A0B279}"/>
                </a:ext>
              </a:extLst>
            </p:cNvPr>
            <p:cNvSpPr/>
            <p:nvPr/>
          </p:nvSpPr>
          <p:spPr>
            <a:xfrm flipH="1">
              <a:off x="4198118" y="4718687"/>
              <a:ext cx="684514" cy="12379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3" name="Line">
              <a:extLst>
                <a:ext uri="{FF2B5EF4-FFF2-40B4-BE49-F238E27FC236}">
                  <a16:creationId xmlns:a16="http://schemas.microsoft.com/office/drawing/2014/main" id="{1907EC98-2F31-6B4F-6A2B-0B6511E12524}"/>
                </a:ext>
              </a:extLst>
            </p:cNvPr>
            <p:cNvSpPr/>
            <p:nvPr/>
          </p:nvSpPr>
          <p:spPr>
            <a:xfrm>
              <a:off x="5682942" y="4725783"/>
              <a:ext cx="1562482" cy="1223730"/>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5" name="Line">
              <a:extLst>
                <a:ext uri="{FF2B5EF4-FFF2-40B4-BE49-F238E27FC236}">
                  <a16:creationId xmlns:a16="http://schemas.microsoft.com/office/drawing/2014/main" id="{2D86E64A-D885-AEB1-2023-6C72622B8DB8}"/>
                </a:ext>
              </a:extLst>
            </p:cNvPr>
            <p:cNvSpPr/>
            <p:nvPr/>
          </p:nvSpPr>
          <p:spPr>
            <a:xfrm>
              <a:off x="6851342" y="4723247"/>
              <a:ext cx="2926217" cy="1228803"/>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grpSp>
      <p:sp>
        <p:nvSpPr>
          <p:cNvPr id="4" name="IP (Internet Protocol)">
            <a:extLst>
              <a:ext uri="{FF2B5EF4-FFF2-40B4-BE49-F238E27FC236}">
                <a16:creationId xmlns:a16="http://schemas.microsoft.com/office/drawing/2014/main" id="{829AE6AF-2E74-F614-5591-D71E4F6541FE}"/>
              </a:ext>
            </a:extLst>
          </p:cNvPr>
          <p:cNvSpPr txBox="1"/>
          <p:nvPr/>
        </p:nvSpPr>
        <p:spPr>
          <a:xfrm>
            <a:off x="5669816" y="3868050"/>
            <a:ext cx="395299" cy="461665"/>
          </a:xfrm>
          <a:prstGeom prst="rect">
            <a:avLst/>
          </a:prstGeom>
          <a:ln w="127000">
            <a:solidFill>
              <a:srgbClr val="FF260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lang="en-US" dirty="0">
                <a:latin typeface="바탕" panose="02030600000101010101" pitchFamily="18" charset="-127"/>
              </a:rPr>
              <a:t>IP</a:t>
            </a:r>
            <a:endParaRPr dirty="0">
              <a:latin typeface="바탕" panose="02030600000101010101" pitchFamily="18" charset="-127"/>
            </a:endParaRPr>
          </a:p>
        </p:txBody>
      </p:sp>
      <p:pic>
        <p:nvPicPr>
          <p:cNvPr id="3" name="Image" descr="Image">
            <a:extLst>
              <a:ext uri="{FF2B5EF4-FFF2-40B4-BE49-F238E27FC236}">
                <a16:creationId xmlns:a16="http://schemas.microsoft.com/office/drawing/2014/main" id="{489F0759-1AA5-30CA-CD21-19C6FA3AB91B}"/>
              </a:ext>
            </a:extLst>
          </p:cNvPr>
          <p:cNvPicPr>
            <a:picLocks noChangeAspect="1"/>
          </p:cNvPicPr>
          <p:nvPr/>
        </p:nvPicPr>
        <p:blipFill>
          <a:blip r:embed="rId2"/>
          <a:srcRect l="22540" t="15449" r="22540" b="15449"/>
          <a:stretch>
            <a:fillRect/>
          </a:stretch>
        </p:blipFill>
        <p:spPr>
          <a:xfrm>
            <a:off x="3783672" y="1702670"/>
            <a:ext cx="4149924" cy="5221586"/>
          </a:xfrm>
          <a:prstGeom prst="rect">
            <a:avLst/>
          </a:prstGeom>
          <a:ln w="12700">
            <a:miter lim="400000"/>
          </a:ln>
        </p:spPr>
      </p:pic>
    </p:spTree>
    <p:extLst>
      <p:ext uri="{BB962C8B-B14F-4D97-AF65-F5344CB8AC3E}">
        <p14:creationId xmlns:p14="http://schemas.microsoft.com/office/powerpoint/2010/main" val="3806497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CD9AF6-2474-4412-2548-FBA5C6EB0543}"/>
              </a:ext>
            </a:extLst>
          </p:cNvPr>
          <p:cNvSpPr>
            <a:spLocks noGrp="1"/>
          </p:cNvSpPr>
          <p:nvPr>
            <p:ph type="title"/>
          </p:nvPr>
        </p:nvSpPr>
        <p:spPr/>
        <p:txBody>
          <a:bodyPr/>
          <a:lstStyle/>
          <a:p>
            <a:r>
              <a:rPr lang="en-US" altLang="ko-KR" dirty="0"/>
              <a:t>Hour glass </a:t>
            </a:r>
            <a:r>
              <a:rPr lang="ko-KR" altLang="en-US" dirty="0"/>
              <a:t>모델</a:t>
            </a:r>
            <a:r>
              <a:rPr lang="en-US" altLang="ko-KR" dirty="0"/>
              <a:t>. IP </a:t>
            </a:r>
            <a:r>
              <a:rPr lang="ko-KR" altLang="en-US" dirty="0"/>
              <a:t>는 그 중 허리</a:t>
            </a:r>
          </a:p>
        </p:txBody>
      </p:sp>
      <p:grpSp>
        <p:nvGrpSpPr>
          <p:cNvPr id="46" name="그룹 45">
            <a:extLst>
              <a:ext uri="{FF2B5EF4-FFF2-40B4-BE49-F238E27FC236}">
                <a16:creationId xmlns:a16="http://schemas.microsoft.com/office/drawing/2014/main" id="{CA2F08A7-550D-5B41-8826-1842762DE2F0}"/>
              </a:ext>
            </a:extLst>
          </p:cNvPr>
          <p:cNvGrpSpPr/>
          <p:nvPr/>
        </p:nvGrpSpPr>
        <p:grpSpPr>
          <a:xfrm>
            <a:off x="1866122" y="2037057"/>
            <a:ext cx="5355892" cy="4110350"/>
            <a:chOff x="182583" y="2288983"/>
            <a:chExt cx="14027664" cy="4110350"/>
          </a:xfrm>
        </p:grpSpPr>
        <p:sp>
          <p:nvSpPr>
            <p:cNvPr id="5" name="IP (Internet Protocol)">
              <a:extLst>
                <a:ext uri="{FF2B5EF4-FFF2-40B4-BE49-F238E27FC236}">
                  <a16:creationId xmlns:a16="http://schemas.microsoft.com/office/drawing/2014/main" id="{22130F5D-533C-6736-A55B-C63145261C86}"/>
                </a:ext>
              </a:extLst>
            </p:cNvPr>
            <p:cNvSpPr txBox="1"/>
            <p:nvPr/>
          </p:nvSpPr>
          <p:spPr>
            <a:xfrm>
              <a:off x="4792974" y="4119976"/>
              <a:ext cx="1035331" cy="461665"/>
            </a:xfrm>
            <a:prstGeom prst="rect">
              <a:avLst/>
            </a:prstGeom>
            <a:ln w="127000">
              <a:solidFill>
                <a:srgbClr val="FF260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IP</a:t>
              </a:r>
            </a:p>
          </p:txBody>
        </p:sp>
        <p:sp>
          <p:nvSpPr>
            <p:cNvPr id="7" name="Ethernet (IEEE 802.3)">
              <a:extLst>
                <a:ext uri="{FF2B5EF4-FFF2-40B4-BE49-F238E27FC236}">
                  <a16:creationId xmlns:a16="http://schemas.microsoft.com/office/drawing/2014/main" id="{CFAB7A02-E27E-F59B-C500-4074021029F0}"/>
                </a:ext>
              </a:extLst>
            </p:cNvPr>
            <p:cNvSpPr txBox="1"/>
            <p:nvPr/>
          </p:nvSpPr>
          <p:spPr>
            <a:xfrm>
              <a:off x="182583" y="5981279"/>
              <a:ext cx="7337187"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Ethernet (IEEE 802.3)</a:t>
              </a:r>
            </a:p>
          </p:txBody>
        </p:sp>
        <p:sp>
          <p:nvSpPr>
            <p:cNvPr id="9" name="Wi-Fi (IEEE 802.11)">
              <a:extLst>
                <a:ext uri="{FF2B5EF4-FFF2-40B4-BE49-F238E27FC236}">
                  <a16:creationId xmlns:a16="http://schemas.microsoft.com/office/drawing/2014/main" id="{4DA751B5-D040-5DAF-28BD-7097F620848B}"/>
                </a:ext>
              </a:extLst>
            </p:cNvPr>
            <p:cNvSpPr txBox="1"/>
            <p:nvPr/>
          </p:nvSpPr>
          <p:spPr>
            <a:xfrm>
              <a:off x="3190153" y="5981279"/>
              <a:ext cx="6833375"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Wi-Fi (IEEE 802.11)</a:t>
              </a:r>
            </a:p>
          </p:txBody>
        </p:sp>
        <p:sp>
          <p:nvSpPr>
            <p:cNvPr id="11" name="Token-ring (IEEE 802.5)">
              <a:extLst>
                <a:ext uri="{FF2B5EF4-FFF2-40B4-BE49-F238E27FC236}">
                  <a16:creationId xmlns:a16="http://schemas.microsoft.com/office/drawing/2014/main" id="{43077C8B-8356-D2B3-FED1-F58A2CB6B212}"/>
                </a:ext>
              </a:extLst>
            </p:cNvPr>
            <p:cNvSpPr txBox="1"/>
            <p:nvPr/>
          </p:nvSpPr>
          <p:spPr>
            <a:xfrm>
              <a:off x="5920013" y="5981279"/>
              <a:ext cx="8290234"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Token-ring (IEEE 802.5)</a:t>
              </a:r>
            </a:p>
          </p:txBody>
        </p:sp>
        <p:sp>
          <p:nvSpPr>
            <p:cNvPr id="13" name="기타 등등">
              <a:extLst>
                <a:ext uri="{FF2B5EF4-FFF2-40B4-BE49-F238E27FC236}">
                  <a16:creationId xmlns:a16="http://schemas.microsoft.com/office/drawing/2014/main" id="{8FDD03F7-9DED-7124-A725-D89A4C3CC3F9}"/>
                </a:ext>
              </a:extLst>
            </p:cNvPr>
            <p:cNvSpPr txBox="1"/>
            <p:nvPr/>
          </p:nvSpPr>
          <p:spPr>
            <a:xfrm>
              <a:off x="9120541" y="5937668"/>
              <a:ext cx="3734925" cy="461665"/>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기타 등등</a:t>
              </a:r>
            </a:p>
          </p:txBody>
        </p:sp>
        <p:sp>
          <p:nvSpPr>
            <p:cNvPr id="15" name="WWW">
              <a:extLst>
                <a:ext uri="{FF2B5EF4-FFF2-40B4-BE49-F238E27FC236}">
                  <a16:creationId xmlns:a16="http://schemas.microsoft.com/office/drawing/2014/main" id="{EC2FDE5F-87BC-3859-166F-F8B620051A64}"/>
                </a:ext>
              </a:extLst>
            </p:cNvPr>
            <p:cNvSpPr txBox="1"/>
            <p:nvPr/>
          </p:nvSpPr>
          <p:spPr>
            <a:xfrm>
              <a:off x="447831" y="2298868"/>
              <a:ext cx="2143720"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WWW</a:t>
              </a:r>
            </a:p>
          </p:txBody>
        </p:sp>
        <p:sp>
          <p:nvSpPr>
            <p:cNvPr id="17" name="파일 전송">
              <a:extLst>
                <a:ext uri="{FF2B5EF4-FFF2-40B4-BE49-F238E27FC236}">
                  <a16:creationId xmlns:a16="http://schemas.microsoft.com/office/drawing/2014/main" id="{4D85D398-F5DB-1579-FBA9-AD9E50DEF5F5}"/>
                </a:ext>
              </a:extLst>
            </p:cNvPr>
            <p:cNvSpPr txBox="1"/>
            <p:nvPr/>
          </p:nvSpPr>
          <p:spPr>
            <a:xfrm>
              <a:off x="1641631" y="2298868"/>
              <a:ext cx="315134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파일 전송</a:t>
              </a:r>
            </a:p>
          </p:txBody>
        </p:sp>
        <p:sp>
          <p:nvSpPr>
            <p:cNvPr id="19" name="DHT( 비트 토렌트)">
              <a:extLst>
                <a:ext uri="{FF2B5EF4-FFF2-40B4-BE49-F238E27FC236}">
                  <a16:creationId xmlns:a16="http://schemas.microsoft.com/office/drawing/2014/main" id="{1834E593-FEF9-7B37-3727-76AFB2C1869C}"/>
                </a:ext>
              </a:extLst>
            </p:cNvPr>
            <p:cNvSpPr txBox="1"/>
            <p:nvPr/>
          </p:nvSpPr>
          <p:spPr>
            <a:xfrm>
              <a:off x="5075639" y="2298868"/>
              <a:ext cx="606506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DHT( 비트 토렌트)</a:t>
              </a:r>
            </a:p>
          </p:txBody>
        </p:sp>
        <p:sp>
          <p:nvSpPr>
            <p:cNvPr id="21" name="터미널 서비스">
              <a:extLst>
                <a:ext uri="{FF2B5EF4-FFF2-40B4-BE49-F238E27FC236}">
                  <a16:creationId xmlns:a16="http://schemas.microsoft.com/office/drawing/2014/main" id="{C064C927-DE0D-EB79-BD27-16AB159ED881}"/>
                </a:ext>
              </a:extLst>
            </p:cNvPr>
            <p:cNvSpPr txBox="1"/>
            <p:nvPr/>
          </p:nvSpPr>
          <p:spPr>
            <a:xfrm>
              <a:off x="3141532" y="2288983"/>
              <a:ext cx="4494844"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터미널 서비스</a:t>
              </a:r>
            </a:p>
          </p:txBody>
        </p:sp>
        <p:sp>
          <p:nvSpPr>
            <p:cNvPr id="23" name="블록체인">
              <a:extLst>
                <a:ext uri="{FF2B5EF4-FFF2-40B4-BE49-F238E27FC236}">
                  <a16:creationId xmlns:a16="http://schemas.microsoft.com/office/drawing/2014/main" id="{F539CE50-101D-0DDA-EB10-217547E76D75}"/>
                </a:ext>
              </a:extLst>
            </p:cNvPr>
            <p:cNvSpPr txBox="1"/>
            <p:nvPr/>
          </p:nvSpPr>
          <p:spPr>
            <a:xfrm>
              <a:off x="7522520" y="2298868"/>
              <a:ext cx="2928826"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블록체인</a:t>
              </a:r>
            </a:p>
          </p:txBody>
        </p:sp>
        <p:sp>
          <p:nvSpPr>
            <p:cNvPr id="25" name="기타 등등">
              <a:extLst>
                <a:ext uri="{FF2B5EF4-FFF2-40B4-BE49-F238E27FC236}">
                  <a16:creationId xmlns:a16="http://schemas.microsoft.com/office/drawing/2014/main" id="{54355272-A00A-9163-8FC9-35013BEF47C6}"/>
                </a:ext>
              </a:extLst>
            </p:cNvPr>
            <p:cNvSpPr txBox="1"/>
            <p:nvPr/>
          </p:nvSpPr>
          <p:spPr>
            <a:xfrm>
              <a:off x="8940684" y="2302403"/>
              <a:ext cx="315134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기타 등등</a:t>
              </a:r>
            </a:p>
          </p:txBody>
        </p:sp>
        <p:sp>
          <p:nvSpPr>
            <p:cNvPr id="27" name="Line">
              <a:extLst>
                <a:ext uri="{FF2B5EF4-FFF2-40B4-BE49-F238E27FC236}">
                  <a16:creationId xmlns:a16="http://schemas.microsoft.com/office/drawing/2014/main" id="{4279DBD8-D1D9-0929-5D00-6A551EC284D3}"/>
                </a:ext>
              </a:extLst>
            </p:cNvPr>
            <p:cNvSpPr/>
            <p:nvPr/>
          </p:nvSpPr>
          <p:spPr>
            <a:xfrm flipH="1" flipV="1">
              <a:off x="1054124" y="2854249"/>
              <a:ext cx="2614287"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29" name="Line">
              <a:extLst>
                <a:ext uri="{FF2B5EF4-FFF2-40B4-BE49-F238E27FC236}">
                  <a16:creationId xmlns:a16="http://schemas.microsoft.com/office/drawing/2014/main" id="{2C3A4155-364E-0DB4-44F6-C160BF26BE53}"/>
                </a:ext>
              </a:extLst>
            </p:cNvPr>
            <p:cNvSpPr/>
            <p:nvPr/>
          </p:nvSpPr>
          <p:spPr>
            <a:xfrm flipH="1" flipV="1">
              <a:off x="2324124" y="2854248"/>
              <a:ext cx="1942626" cy="1187712"/>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1" name="Line">
              <a:extLst>
                <a:ext uri="{FF2B5EF4-FFF2-40B4-BE49-F238E27FC236}">
                  <a16:creationId xmlns:a16="http://schemas.microsoft.com/office/drawing/2014/main" id="{6B0BBAD2-45EC-C088-D74F-D5B20AAD91B4}"/>
                </a:ext>
              </a:extLst>
            </p:cNvPr>
            <p:cNvSpPr/>
            <p:nvPr/>
          </p:nvSpPr>
          <p:spPr>
            <a:xfrm flipH="1" flipV="1">
              <a:off x="3848124" y="2854249"/>
              <a:ext cx="95731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3" name="Line">
              <a:extLst>
                <a:ext uri="{FF2B5EF4-FFF2-40B4-BE49-F238E27FC236}">
                  <a16:creationId xmlns:a16="http://schemas.microsoft.com/office/drawing/2014/main" id="{CB44BD1F-2EA9-E72C-E146-D441373131C3}"/>
                </a:ext>
              </a:extLst>
            </p:cNvPr>
            <p:cNvSpPr/>
            <p:nvPr/>
          </p:nvSpPr>
          <p:spPr>
            <a:xfrm flipV="1">
              <a:off x="5685265" y="2854249"/>
              <a:ext cx="36367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5" name="Line">
              <a:extLst>
                <a:ext uri="{FF2B5EF4-FFF2-40B4-BE49-F238E27FC236}">
                  <a16:creationId xmlns:a16="http://schemas.microsoft.com/office/drawing/2014/main" id="{FBFA6A3B-6900-42D2-958A-2A5165DE35B1}"/>
                </a:ext>
              </a:extLst>
            </p:cNvPr>
            <p:cNvSpPr/>
            <p:nvPr/>
          </p:nvSpPr>
          <p:spPr>
            <a:xfrm flipV="1">
              <a:off x="6377106" y="2819310"/>
              <a:ext cx="1717028" cy="1257589"/>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7" name="Line">
              <a:extLst>
                <a:ext uri="{FF2B5EF4-FFF2-40B4-BE49-F238E27FC236}">
                  <a16:creationId xmlns:a16="http://schemas.microsoft.com/office/drawing/2014/main" id="{49ECBFAD-457C-B5AE-AB94-6EEFDAEC2E00}"/>
                </a:ext>
              </a:extLst>
            </p:cNvPr>
            <p:cNvSpPr/>
            <p:nvPr/>
          </p:nvSpPr>
          <p:spPr>
            <a:xfrm flipV="1">
              <a:off x="6918113" y="2819310"/>
              <a:ext cx="2578211" cy="1257588"/>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9" name="Line">
              <a:extLst>
                <a:ext uri="{FF2B5EF4-FFF2-40B4-BE49-F238E27FC236}">
                  <a16:creationId xmlns:a16="http://schemas.microsoft.com/office/drawing/2014/main" id="{3C4C1160-9204-B1EE-9623-7119D8E21AC1}"/>
                </a:ext>
              </a:extLst>
            </p:cNvPr>
            <p:cNvSpPr/>
            <p:nvPr/>
          </p:nvSpPr>
          <p:spPr>
            <a:xfrm flipH="1">
              <a:off x="1368746" y="4732287"/>
              <a:ext cx="2438961" cy="10973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1" name="Line">
              <a:extLst>
                <a:ext uri="{FF2B5EF4-FFF2-40B4-BE49-F238E27FC236}">
                  <a16:creationId xmlns:a16="http://schemas.microsoft.com/office/drawing/2014/main" id="{7F7F5D32-4BED-B92B-7BAD-2B8EB5A0B279}"/>
                </a:ext>
              </a:extLst>
            </p:cNvPr>
            <p:cNvSpPr/>
            <p:nvPr/>
          </p:nvSpPr>
          <p:spPr>
            <a:xfrm flipH="1">
              <a:off x="4198118" y="4718687"/>
              <a:ext cx="684514" cy="12379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3" name="Line">
              <a:extLst>
                <a:ext uri="{FF2B5EF4-FFF2-40B4-BE49-F238E27FC236}">
                  <a16:creationId xmlns:a16="http://schemas.microsoft.com/office/drawing/2014/main" id="{1907EC98-2F31-6B4F-6A2B-0B6511E12524}"/>
                </a:ext>
              </a:extLst>
            </p:cNvPr>
            <p:cNvSpPr/>
            <p:nvPr/>
          </p:nvSpPr>
          <p:spPr>
            <a:xfrm>
              <a:off x="5682942" y="4725783"/>
              <a:ext cx="1562482" cy="1223730"/>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5" name="Line">
              <a:extLst>
                <a:ext uri="{FF2B5EF4-FFF2-40B4-BE49-F238E27FC236}">
                  <a16:creationId xmlns:a16="http://schemas.microsoft.com/office/drawing/2014/main" id="{2D86E64A-D885-AEB1-2023-6C72622B8DB8}"/>
                </a:ext>
              </a:extLst>
            </p:cNvPr>
            <p:cNvSpPr/>
            <p:nvPr/>
          </p:nvSpPr>
          <p:spPr>
            <a:xfrm>
              <a:off x="6851342" y="4723247"/>
              <a:ext cx="2926217" cy="1228803"/>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grpSp>
      <p:pic>
        <p:nvPicPr>
          <p:cNvPr id="3" name="Image" descr="Image">
            <a:extLst>
              <a:ext uri="{FF2B5EF4-FFF2-40B4-BE49-F238E27FC236}">
                <a16:creationId xmlns:a16="http://schemas.microsoft.com/office/drawing/2014/main" id="{489F0759-1AA5-30CA-CD21-19C6FA3AB91B}"/>
              </a:ext>
            </a:extLst>
          </p:cNvPr>
          <p:cNvPicPr>
            <a:picLocks noChangeAspect="1"/>
          </p:cNvPicPr>
          <p:nvPr/>
        </p:nvPicPr>
        <p:blipFill>
          <a:blip r:embed="rId2"/>
          <a:srcRect l="22540" t="15449" r="22540" b="15449"/>
          <a:stretch>
            <a:fillRect/>
          </a:stretch>
        </p:blipFill>
        <p:spPr>
          <a:xfrm>
            <a:off x="6768266" y="1702670"/>
            <a:ext cx="4149924" cy="5221586"/>
          </a:xfrm>
          <a:prstGeom prst="rect">
            <a:avLst/>
          </a:prstGeom>
          <a:ln w="12700">
            <a:miter lim="400000"/>
          </a:ln>
        </p:spPr>
      </p:pic>
      <p:pic>
        <p:nvPicPr>
          <p:cNvPr id="6" name="Oval Oval" descr="Oval Oval">
            <a:extLst>
              <a:ext uri="{FF2B5EF4-FFF2-40B4-BE49-F238E27FC236}">
                <a16:creationId xmlns:a16="http://schemas.microsoft.com/office/drawing/2014/main" id="{FE4FEC49-41BC-F965-7AEA-60982BBEE220}"/>
              </a:ext>
            </a:extLst>
          </p:cNvPr>
          <p:cNvPicPr>
            <a:picLocks/>
          </p:cNvPicPr>
          <p:nvPr/>
        </p:nvPicPr>
        <p:blipFill>
          <a:blip r:embed="rId3"/>
          <a:stretch>
            <a:fillRect/>
          </a:stretch>
        </p:blipFill>
        <p:spPr>
          <a:xfrm>
            <a:off x="7783233" y="3781718"/>
            <a:ext cx="2010371" cy="1025327"/>
          </a:xfrm>
          <a:prstGeom prst="rect">
            <a:avLst/>
          </a:prstGeom>
        </p:spPr>
      </p:pic>
    </p:spTree>
    <p:extLst>
      <p:ext uri="{BB962C8B-B14F-4D97-AF65-F5344CB8AC3E}">
        <p14:creationId xmlns:p14="http://schemas.microsoft.com/office/powerpoint/2010/main" val="2321406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CD9AF6-2474-4412-2548-FBA5C6EB0543}"/>
              </a:ext>
            </a:extLst>
          </p:cNvPr>
          <p:cNvSpPr>
            <a:spLocks noGrp="1"/>
          </p:cNvSpPr>
          <p:nvPr>
            <p:ph type="title"/>
          </p:nvPr>
        </p:nvSpPr>
        <p:spPr/>
        <p:txBody>
          <a:bodyPr/>
          <a:lstStyle/>
          <a:p>
            <a:r>
              <a:rPr lang="en-US" altLang="ko-KR" dirty="0"/>
              <a:t>Hour glass </a:t>
            </a:r>
            <a:r>
              <a:rPr lang="ko-KR" altLang="en-US" dirty="0"/>
              <a:t>모델의 허리라는 의미는</a:t>
            </a:r>
            <a:r>
              <a:rPr lang="en-US" altLang="ko-KR" dirty="0"/>
              <a:t>?</a:t>
            </a:r>
            <a:endParaRPr lang="ko-KR" altLang="en-US" dirty="0"/>
          </a:p>
        </p:txBody>
      </p:sp>
      <p:grpSp>
        <p:nvGrpSpPr>
          <p:cNvPr id="46" name="그룹 45">
            <a:extLst>
              <a:ext uri="{FF2B5EF4-FFF2-40B4-BE49-F238E27FC236}">
                <a16:creationId xmlns:a16="http://schemas.microsoft.com/office/drawing/2014/main" id="{CA2F08A7-550D-5B41-8826-1842762DE2F0}"/>
              </a:ext>
            </a:extLst>
          </p:cNvPr>
          <p:cNvGrpSpPr/>
          <p:nvPr/>
        </p:nvGrpSpPr>
        <p:grpSpPr>
          <a:xfrm>
            <a:off x="1866122" y="2037057"/>
            <a:ext cx="5355892" cy="4110350"/>
            <a:chOff x="182583" y="2288983"/>
            <a:chExt cx="14027663" cy="4110350"/>
          </a:xfrm>
        </p:grpSpPr>
        <p:sp>
          <p:nvSpPr>
            <p:cNvPr id="7" name="Ethernet (IEEE 802.3)">
              <a:extLst>
                <a:ext uri="{FF2B5EF4-FFF2-40B4-BE49-F238E27FC236}">
                  <a16:creationId xmlns:a16="http://schemas.microsoft.com/office/drawing/2014/main" id="{CFAB7A02-E27E-F59B-C500-4074021029F0}"/>
                </a:ext>
              </a:extLst>
            </p:cNvPr>
            <p:cNvSpPr txBox="1"/>
            <p:nvPr/>
          </p:nvSpPr>
          <p:spPr>
            <a:xfrm>
              <a:off x="182583" y="5981279"/>
              <a:ext cx="7337187"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Ethernet (IEEE 802.3)</a:t>
              </a:r>
            </a:p>
          </p:txBody>
        </p:sp>
        <p:sp>
          <p:nvSpPr>
            <p:cNvPr id="9" name="Wi-Fi (IEEE 802.11)">
              <a:extLst>
                <a:ext uri="{FF2B5EF4-FFF2-40B4-BE49-F238E27FC236}">
                  <a16:creationId xmlns:a16="http://schemas.microsoft.com/office/drawing/2014/main" id="{4DA751B5-D040-5DAF-28BD-7097F620848B}"/>
                </a:ext>
              </a:extLst>
            </p:cNvPr>
            <p:cNvSpPr txBox="1"/>
            <p:nvPr/>
          </p:nvSpPr>
          <p:spPr>
            <a:xfrm>
              <a:off x="3190153" y="5981279"/>
              <a:ext cx="6833375"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Wi-Fi (IEEE 802.11)</a:t>
              </a:r>
            </a:p>
          </p:txBody>
        </p:sp>
        <p:sp>
          <p:nvSpPr>
            <p:cNvPr id="11" name="Token-ring (IEEE 802.5)">
              <a:extLst>
                <a:ext uri="{FF2B5EF4-FFF2-40B4-BE49-F238E27FC236}">
                  <a16:creationId xmlns:a16="http://schemas.microsoft.com/office/drawing/2014/main" id="{43077C8B-8356-D2B3-FED1-F58A2CB6B212}"/>
                </a:ext>
              </a:extLst>
            </p:cNvPr>
            <p:cNvSpPr txBox="1"/>
            <p:nvPr/>
          </p:nvSpPr>
          <p:spPr>
            <a:xfrm>
              <a:off x="5920013" y="5981279"/>
              <a:ext cx="8290233" cy="400110"/>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Token-ring (IEEE 802.5)</a:t>
              </a:r>
            </a:p>
          </p:txBody>
        </p:sp>
        <p:sp>
          <p:nvSpPr>
            <p:cNvPr id="13" name="기타 등등">
              <a:extLst>
                <a:ext uri="{FF2B5EF4-FFF2-40B4-BE49-F238E27FC236}">
                  <a16:creationId xmlns:a16="http://schemas.microsoft.com/office/drawing/2014/main" id="{8FDD03F7-9DED-7124-A725-D89A4C3CC3F9}"/>
                </a:ext>
              </a:extLst>
            </p:cNvPr>
            <p:cNvSpPr txBox="1"/>
            <p:nvPr/>
          </p:nvSpPr>
          <p:spPr>
            <a:xfrm>
              <a:off x="9120540" y="5937668"/>
              <a:ext cx="3734925" cy="461665"/>
            </a:xfrm>
            <a:prstGeom prst="rect">
              <a:avLst/>
            </a:prstGeom>
            <a:ln w="1270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기타 등등</a:t>
              </a:r>
            </a:p>
          </p:txBody>
        </p:sp>
        <p:sp>
          <p:nvSpPr>
            <p:cNvPr id="15" name="WWW">
              <a:extLst>
                <a:ext uri="{FF2B5EF4-FFF2-40B4-BE49-F238E27FC236}">
                  <a16:creationId xmlns:a16="http://schemas.microsoft.com/office/drawing/2014/main" id="{EC2FDE5F-87BC-3859-166F-F8B620051A64}"/>
                </a:ext>
              </a:extLst>
            </p:cNvPr>
            <p:cNvSpPr txBox="1"/>
            <p:nvPr/>
          </p:nvSpPr>
          <p:spPr>
            <a:xfrm>
              <a:off x="447831" y="2298868"/>
              <a:ext cx="2143719"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WWW</a:t>
              </a:r>
            </a:p>
          </p:txBody>
        </p:sp>
        <p:sp>
          <p:nvSpPr>
            <p:cNvPr id="17" name="파일 전송">
              <a:extLst>
                <a:ext uri="{FF2B5EF4-FFF2-40B4-BE49-F238E27FC236}">
                  <a16:creationId xmlns:a16="http://schemas.microsoft.com/office/drawing/2014/main" id="{4D85D398-F5DB-1579-FBA9-AD9E50DEF5F5}"/>
                </a:ext>
              </a:extLst>
            </p:cNvPr>
            <p:cNvSpPr txBox="1"/>
            <p:nvPr/>
          </p:nvSpPr>
          <p:spPr>
            <a:xfrm>
              <a:off x="1641631" y="2298868"/>
              <a:ext cx="315134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파일 전송</a:t>
              </a:r>
            </a:p>
          </p:txBody>
        </p:sp>
        <p:sp>
          <p:nvSpPr>
            <p:cNvPr id="19" name="DHT( 비트 토렌트)">
              <a:extLst>
                <a:ext uri="{FF2B5EF4-FFF2-40B4-BE49-F238E27FC236}">
                  <a16:creationId xmlns:a16="http://schemas.microsoft.com/office/drawing/2014/main" id="{1834E593-FEF9-7B37-3727-76AFB2C1869C}"/>
                </a:ext>
              </a:extLst>
            </p:cNvPr>
            <p:cNvSpPr txBox="1"/>
            <p:nvPr/>
          </p:nvSpPr>
          <p:spPr>
            <a:xfrm>
              <a:off x="5075638" y="2298868"/>
              <a:ext cx="6065062"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DHT( 비트 토렌트)</a:t>
              </a:r>
            </a:p>
          </p:txBody>
        </p:sp>
        <p:sp>
          <p:nvSpPr>
            <p:cNvPr id="21" name="터미널 서비스">
              <a:extLst>
                <a:ext uri="{FF2B5EF4-FFF2-40B4-BE49-F238E27FC236}">
                  <a16:creationId xmlns:a16="http://schemas.microsoft.com/office/drawing/2014/main" id="{C064C927-DE0D-EB79-BD27-16AB159ED881}"/>
                </a:ext>
              </a:extLst>
            </p:cNvPr>
            <p:cNvSpPr txBox="1"/>
            <p:nvPr/>
          </p:nvSpPr>
          <p:spPr>
            <a:xfrm>
              <a:off x="3141531" y="2288983"/>
              <a:ext cx="4494844"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터미널 서비스</a:t>
              </a:r>
            </a:p>
          </p:txBody>
        </p:sp>
        <p:sp>
          <p:nvSpPr>
            <p:cNvPr id="23" name="블록체인">
              <a:extLst>
                <a:ext uri="{FF2B5EF4-FFF2-40B4-BE49-F238E27FC236}">
                  <a16:creationId xmlns:a16="http://schemas.microsoft.com/office/drawing/2014/main" id="{F539CE50-101D-0DDA-EB10-217547E76D75}"/>
                </a:ext>
              </a:extLst>
            </p:cNvPr>
            <p:cNvSpPr txBox="1"/>
            <p:nvPr/>
          </p:nvSpPr>
          <p:spPr>
            <a:xfrm>
              <a:off x="7522520" y="2298868"/>
              <a:ext cx="2928826"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블록체인</a:t>
              </a:r>
            </a:p>
          </p:txBody>
        </p:sp>
        <p:sp>
          <p:nvSpPr>
            <p:cNvPr id="25" name="기타 등등">
              <a:extLst>
                <a:ext uri="{FF2B5EF4-FFF2-40B4-BE49-F238E27FC236}">
                  <a16:creationId xmlns:a16="http://schemas.microsoft.com/office/drawing/2014/main" id="{54355272-A00A-9163-8FC9-35013BEF47C6}"/>
                </a:ext>
              </a:extLst>
            </p:cNvPr>
            <p:cNvSpPr txBox="1"/>
            <p:nvPr/>
          </p:nvSpPr>
          <p:spPr>
            <a:xfrm>
              <a:off x="8940686" y="2302403"/>
              <a:ext cx="3151343" cy="400110"/>
            </a:xfrm>
            <a:prstGeom prst="rect">
              <a:avLst/>
            </a:prstGeom>
            <a:ln w="127000">
              <a:solidFill>
                <a:schemeClr val="accent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vl1pPr>
            </a:lstStyle>
            <a:p>
              <a:r>
                <a:rPr dirty="0">
                  <a:latin typeface="바탕" panose="02030600000101010101" pitchFamily="18" charset="-127"/>
                </a:rPr>
                <a:t>기타 등등</a:t>
              </a:r>
            </a:p>
          </p:txBody>
        </p:sp>
        <p:sp>
          <p:nvSpPr>
            <p:cNvPr id="27" name="Line">
              <a:extLst>
                <a:ext uri="{FF2B5EF4-FFF2-40B4-BE49-F238E27FC236}">
                  <a16:creationId xmlns:a16="http://schemas.microsoft.com/office/drawing/2014/main" id="{4279DBD8-D1D9-0929-5D00-6A551EC284D3}"/>
                </a:ext>
              </a:extLst>
            </p:cNvPr>
            <p:cNvSpPr/>
            <p:nvPr/>
          </p:nvSpPr>
          <p:spPr>
            <a:xfrm flipH="1" flipV="1">
              <a:off x="1054124" y="2854249"/>
              <a:ext cx="2614287"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29" name="Line">
              <a:extLst>
                <a:ext uri="{FF2B5EF4-FFF2-40B4-BE49-F238E27FC236}">
                  <a16:creationId xmlns:a16="http://schemas.microsoft.com/office/drawing/2014/main" id="{2C3A4155-364E-0DB4-44F6-C160BF26BE53}"/>
                </a:ext>
              </a:extLst>
            </p:cNvPr>
            <p:cNvSpPr/>
            <p:nvPr/>
          </p:nvSpPr>
          <p:spPr>
            <a:xfrm flipH="1" flipV="1">
              <a:off x="2324124" y="2854248"/>
              <a:ext cx="1942626" cy="1187712"/>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1" name="Line">
              <a:extLst>
                <a:ext uri="{FF2B5EF4-FFF2-40B4-BE49-F238E27FC236}">
                  <a16:creationId xmlns:a16="http://schemas.microsoft.com/office/drawing/2014/main" id="{6B0BBAD2-45EC-C088-D74F-D5B20AAD91B4}"/>
                </a:ext>
              </a:extLst>
            </p:cNvPr>
            <p:cNvSpPr/>
            <p:nvPr/>
          </p:nvSpPr>
          <p:spPr>
            <a:xfrm flipH="1" flipV="1">
              <a:off x="3848124" y="2854249"/>
              <a:ext cx="95731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3" name="Line">
              <a:extLst>
                <a:ext uri="{FF2B5EF4-FFF2-40B4-BE49-F238E27FC236}">
                  <a16:creationId xmlns:a16="http://schemas.microsoft.com/office/drawing/2014/main" id="{CB44BD1F-2EA9-E72C-E146-D441373131C3}"/>
                </a:ext>
              </a:extLst>
            </p:cNvPr>
            <p:cNvSpPr/>
            <p:nvPr/>
          </p:nvSpPr>
          <p:spPr>
            <a:xfrm flipV="1">
              <a:off x="5685265" y="2854249"/>
              <a:ext cx="363673" cy="1187711"/>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5" name="Line">
              <a:extLst>
                <a:ext uri="{FF2B5EF4-FFF2-40B4-BE49-F238E27FC236}">
                  <a16:creationId xmlns:a16="http://schemas.microsoft.com/office/drawing/2014/main" id="{FBFA6A3B-6900-42D2-958A-2A5165DE35B1}"/>
                </a:ext>
              </a:extLst>
            </p:cNvPr>
            <p:cNvSpPr/>
            <p:nvPr/>
          </p:nvSpPr>
          <p:spPr>
            <a:xfrm flipV="1">
              <a:off x="6377106" y="2819310"/>
              <a:ext cx="1717028" cy="1257589"/>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7" name="Line">
              <a:extLst>
                <a:ext uri="{FF2B5EF4-FFF2-40B4-BE49-F238E27FC236}">
                  <a16:creationId xmlns:a16="http://schemas.microsoft.com/office/drawing/2014/main" id="{49ECBFAD-457C-B5AE-AB94-6EEFDAEC2E00}"/>
                </a:ext>
              </a:extLst>
            </p:cNvPr>
            <p:cNvSpPr/>
            <p:nvPr/>
          </p:nvSpPr>
          <p:spPr>
            <a:xfrm flipV="1">
              <a:off x="6918113" y="2819310"/>
              <a:ext cx="2578211" cy="1257588"/>
            </a:xfrm>
            <a:prstGeom prst="line">
              <a:avLst/>
            </a:prstGeom>
            <a:ln w="63500">
              <a:solidFill>
                <a:schemeClr val="accent6"/>
              </a:solidFill>
              <a:miter/>
            </a:ln>
          </p:spPr>
          <p:txBody>
            <a:bodyPr lIns="45719" rIns="45719"/>
            <a:lstStyle/>
            <a:p>
              <a:endParaRPr dirty="0">
                <a:latin typeface="바탕" panose="02030600000101010101" pitchFamily="18" charset="-127"/>
              </a:endParaRPr>
            </a:p>
          </p:txBody>
        </p:sp>
        <p:sp>
          <p:nvSpPr>
            <p:cNvPr id="39" name="Line">
              <a:extLst>
                <a:ext uri="{FF2B5EF4-FFF2-40B4-BE49-F238E27FC236}">
                  <a16:creationId xmlns:a16="http://schemas.microsoft.com/office/drawing/2014/main" id="{3C4C1160-9204-B1EE-9623-7119D8E21AC1}"/>
                </a:ext>
              </a:extLst>
            </p:cNvPr>
            <p:cNvSpPr/>
            <p:nvPr/>
          </p:nvSpPr>
          <p:spPr>
            <a:xfrm flipH="1">
              <a:off x="1368746" y="4732287"/>
              <a:ext cx="2438961" cy="10973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1" name="Line">
              <a:extLst>
                <a:ext uri="{FF2B5EF4-FFF2-40B4-BE49-F238E27FC236}">
                  <a16:creationId xmlns:a16="http://schemas.microsoft.com/office/drawing/2014/main" id="{7F7F5D32-4BED-B92B-7BAD-2B8EB5A0B279}"/>
                </a:ext>
              </a:extLst>
            </p:cNvPr>
            <p:cNvSpPr/>
            <p:nvPr/>
          </p:nvSpPr>
          <p:spPr>
            <a:xfrm flipH="1">
              <a:off x="4198118" y="4718687"/>
              <a:ext cx="684514" cy="1237922"/>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3" name="Line">
              <a:extLst>
                <a:ext uri="{FF2B5EF4-FFF2-40B4-BE49-F238E27FC236}">
                  <a16:creationId xmlns:a16="http://schemas.microsoft.com/office/drawing/2014/main" id="{1907EC98-2F31-6B4F-6A2B-0B6511E12524}"/>
                </a:ext>
              </a:extLst>
            </p:cNvPr>
            <p:cNvSpPr/>
            <p:nvPr/>
          </p:nvSpPr>
          <p:spPr>
            <a:xfrm>
              <a:off x="5682942" y="4725783"/>
              <a:ext cx="1562482" cy="1223730"/>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sp>
          <p:nvSpPr>
            <p:cNvPr id="45" name="Line">
              <a:extLst>
                <a:ext uri="{FF2B5EF4-FFF2-40B4-BE49-F238E27FC236}">
                  <a16:creationId xmlns:a16="http://schemas.microsoft.com/office/drawing/2014/main" id="{2D86E64A-D885-AEB1-2023-6C72622B8DB8}"/>
                </a:ext>
              </a:extLst>
            </p:cNvPr>
            <p:cNvSpPr/>
            <p:nvPr/>
          </p:nvSpPr>
          <p:spPr>
            <a:xfrm>
              <a:off x="6851342" y="4723247"/>
              <a:ext cx="2926217" cy="1228803"/>
            </a:xfrm>
            <a:prstGeom prst="line">
              <a:avLst/>
            </a:prstGeom>
            <a:ln w="63500">
              <a:solidFill>
                <a:schemeClr val="accent5"/>
              </a:solidFill>
              <a:miter/>
            </a:ln>
          </p:spPr>
          <p:txBody>
            <a:bodyPr lIns="45719" rIns="45719"/>
            <a:lstStyle/>
            <a:p>
              <a:endParaRPr dirty="0">
                <a:latin typeface="바탕" panose="02030600000101010101" pitchFamily="18" charset="-127"/>
              </a:endParaRPr>
            </a:p>
          </p:txBody>
        </p:sp>
      </p:grpSp>
      <p:sp>
        <p:nvSpPr>
          <p:cNvPr id="8" name="1. 어떤 물리적 연결 기술이든 IP 만 구현하면…">
            <a:extLst>
              <a:ext uri="{FF2B5EF4-FFF2-40B4-BE49-F238E27FC236}">
                <a16:creationId xmlns:a16="http://schemas.microsoft.com/office/drawing/2014/main" id="{34AC4F84-7BD5-4DFF-75C7-609DB69CA36C}"/>
              </a:ext>
            </a:extLst>
          </p:cNvPr>
          <p:cNvSpPr txBox="1"/>
          <p:nvPr/>
        </p:nvSpPr>
        <p:spPr>
          <a:xfrm>
            <a:off x="6769807" y="2192141"/>
            <a:ext cx="5267263" cy="3385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nSpc>
                <a:spcPct val="130000"/>
              </a:lnSpc>
              <a:defRPr sz="2200"/>
            </a:pPr>
            <a:r>
              <a:rPr sz="2400" dirty="0">
                <a:latin typeface="바탕" panose="02030600000101010101" pitchFamily="18" charset="-127"/>
                <a:ea typeface="바탕" panose="02030600000101010101" pitchFamily="18" charset="-127"/>
              </a:rPr>
              <a:t>1. 어떤 물리적 연결 기술이든 IP 만 구현하면</a:t>
            </a:r>
            <a:r>
              <a:rPr lang="en-US" sz="2400" dirty="0">
                <a:latin typeface="바탕" panose="02030600000101010101" pitchFamily="18" charset="-127"/>
                <a:ea typeface="바탕" panose="02030600000101010101" pitchFamily="18" charset="-127"/>
              </a:rPr>
              <a:t> </a:t>
            </a:r>
            <a:r>
              <a:rPr sz="2400" dirty="0">
                <a:latin typeface="바탕" panose="02030600000101010101" pitchFamily="18" charset="-127"/>
                <a:ea typeface="바탕" panose="02030600000101010101" pitchFamily="18" charset="-127"/>
              </a:rPr>
              <a:t>다양한 서비스(소프트웨어)를 돌릴 수 있다.</a:t>
            </a:r>
          </a:p>
          <a:p>
            <a:pPr>
              <a:lnSpc>
                <a:spcPct val="130000"/>
              </a:lnSpc>
              <a:defRPr sz="2200"/>
            </a:pPr>
            <a:endParaRPr sz="2400" dirty="0">
              <a:latin typeface="바탕" panose="02030600000101010101" pitchFamily="18" charset="-127"/>
              <a:ea typeface="바탕" panose="02030600000101010101" pitchFamily="18" charset="-127"/>
            </a:endParaRPr>
          </a:p>
          <a:p>
            <a:pPr>
              <a:lnSpc>
                <a:spcPct val="130000"/>
              </a:lnSpc>
              <a:defRPr sz="2200"/>
            </a:pPr>
            <a:r>
              <a:rPr sz="2400" dirty="0">
                <a:latin typeface="바탕" panose="02030600000101010101" pitchFamily="18" charset="-127"/>
                <a:ea typeface="바탕" panose="02030600000101010101" pitchFamily="18" charset="-127"/>
              </a:rPr>
              <a:t>2. 어떤 서비스(소프트웨어)든 IP 로만 구현하면</a:t>
            </a:r>
            <a:r>
              <a:rPr lang="en-US" sz="2400" dirty="0">
                <a:latin typeface="바탕" panose="02030600000101010101" pitchFamily="18" charset="-127"/>
                <a:ea typeface="바탕" panose="02030600000101010101" pitchFamily="18" charset="-127"/>
              </a:rPr>
              <a:t> </a:t>
            </a:r>
            <a:r>
              <a:rPr sz="2400" dirty="0">
                <a:latin typeface="바탕" panose="02030600000101010101" pitchFamily="18" charset="-127"/>
                <a:ea typeface="바탕" panose="02030600000101010101" pitchFamily="18" charset="-127"/>
              </a:rPr>
              <a:t>다양한 물리적 연결 기술로 된 네트워크에서 동작한다.</a:t>
            </a:r>
          </a:p>
        </p:txBody>
      </p:sp>
      <p:sp>
        <p:nvSpPr>
          <p:cNvPr id="3" name="IP (Internet Protocol)">
            <a:extLst>
              <a:ext uri="{FF2B5EF4-FFF2-40B4-BE49-F238E27FC236}">
                <a16:creationId xmlns:a16="http://schemas.microsoft.com/office/drawing/2014/main" id="{D6D1CDD0-FCA4-28F6-FCF8-DB354900FD87}"/>
              </a:ext>
            </a:extLst>
          </p:cNvPr>
          <p:cNvSpPr txBox="1"/>
          <p:nvPr/>
        </p:nvSpPr>
        <p:spPr>
          <a:xfrm>
            <a:off x="3626412" y="3868050"/>
            <a:ext cx="395299" cy="461665"/>
          </a:xfrm>
          <a:prstGeom prst="rect">
            <a:avLst/>
          </a:prstGeom>
          <a:ln w="127000">
            <a:solidFill>
              <a:srgbClr val="FF260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rPr>
              <a:t>IP</a:t>
            </a:r>
          </a:p>
        </p:txBody>
      </p:sp>
    </p:spTree>
    <p:extLst>
      <p:ext uri="{BB962C8B-B14F-4D97-AF65-F5344CB8AC3E}">
        <p14:creationId xmlns:p14="http://schemas.microsoft.com/office/powerpoint/2010/main" val="2038334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1C716E-4D7E-C916-52FB-BB0321029DC5}"/>
              </a:ext>
            </a:extLst>
          </p:cNvPr>
          <p:cNvSpPr>
            <a:spLocks noGrp="1"/>
          </p:cNvSpPr>
          <p:nvPr>
            <p:ph type="title"/>
          </p:nvPr>
        </p:nvSpPr>
        <p:spPr/>
        <p:txBody>
          <a:bodyPr/>
          <a:lstStyle/>
          <a:p>
            <a:r>
              <a:rPr lang="ko-KR" altLang="en-US" dirty="0"/>
              <a:t>컴퓨터공학에서의 계층화 </a:t>
            </a:r>
            <a:r>
              <a:rPr lang="en-US" altLang="ko-KR" dirty="0"/>
              <a:t>(Layering)</a:t>
            </a:r>
            <a:endParaRPr lang="ko-KR" altLang="en-US" dirty="0"/>
          </a:p>
        </p:txBody>
      </p:sp>
      <p:grpSp>
        <p:nvGrpSpPr>
          <p:cNvPr id="11" name="그룹 10">
            <a:extLst>
              <a:ext uri="{FF2B5EF4-FFF2-40B4-BE49-F238E27FC236}">
                <a16:creationId xmlns:a16="http://schemas.microsoft.com/office/drawing/2014/main" id="{DEE5E33D-6374-6BA6-C555-146F84983402}"/>
              </a:ext>
            </a:extLst>
          </p:cNvPr>
          <p:cNvGrpSpPr/>
          <p:nvPr/>
        </p:nvGrpSpPr>
        <p:grpSpPr>
          <a:xfrm>
            <a:off x="654203" y="2495619"/>
            <a:ext cx="3857814" cy="1385754"/>
            <a:chOff x="654203" y="2495619"/>
            <a:chExt cx="3857814" cy="1385754"/>
          </a:xfrm>
        </p:grpSpPr>
        <p:pic>
          <p:nvPicPr>
            <p:cNvPr id="6" name="모든게 들어가 있는… 모든게 들어가 있는거대한 하나의 덩어리" descr="모든게 들어가 있는… 모든게 들어가 있는거대한 하나의 덩어리">
              <a:extLst>
                <a:ext uri="{FF2B5EF4-FFF2-40B4-BE49-F238E27FC236}">
                  <a16:creationId xmlns:a16="http://schemas.microsoft.com/office/drawing/2014/main" id="{1C4F1B93-2817-CF28-30D0-A951560B4C0E}"/>
                </a:ext>
              </a:extLst>
            </p:cNvPr>
            <p:cNvPicPr>
              <a:picLocks/>
            </p:cNvPicPr>
            <p:nvPr/>
          </p:nvPicPr>
          <p:blipFill>
            <a:blip r:embed="rId2"/>
            <a:stretch>
              <a:fillRect/>
            </a:stretch>
          </p:blipFill>
          <p:spPr>
            <a:xfrm>
              <a:off x="654203" y="2495619"/>
              <a:ext cx="3857814" cy="1385754"/>
            </a:xfrm>
            <a:prstGeom prst="rect">
              <a:avLst/>
            </a:prstGeom>
            <a:effectLst/>
          </p:spPr>
        </p:pic>
        <p:sp>
          <p:nvSpPr>
            <p:cNvPr id="5" name="모든게 들어가 있는…">
              <a:extLst>
                <a:ext uri="{FF2B5EF4-FFF2-40B4-BE49-F238E27FC236}">
                  <a16:creationId xmlns:a16="http://schemas.microsoft.com/office/drawing/2014/main" id="{6379AA39-E3B6-5965-664B-1F55234F2AB5}"/>
                </a:ext>
              </a:extLst>
            </p:cNvPr>
            <p:cNvSpPr txBox="1"/>
            <p:nvPr/>
          </p:nvSpPr>
          <p:spPr>
            <a:xfrm>
              <a:off x="697434" y="2533719"/>
              <a:ext cx="3771353" cy="1309554"/>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defTabSz="457200">
                <a:lnSpc>
                  <a:spcPct val="150000"/>
                </a:lnSpc>
                <a:defRPr sz="2800">
                  <a:latin typeface="Helvetica Neue"/>
                  <a:ea typeface="Helvetica Neue"/>
                  <a:cs typeface="Helvetica Neue"/>
                  <a:sym typeface="Helvetica Neue"/>
                </a:defRPr>
              </a:pPr>
              <a:r>
                <a:rPr dirty="0">
                  <a:latin typeface="바탕" panose="02030600000101010101" pitchFamily="18" charset="-127"/>
                  <a:ea typeface="바탕" panose="02030600000101010101" pitchFamily="18" charset="-127"/>
                  <a:cs typeface="Arial" panose="020B0604020202020204" pitchFamily="34" charset="0"/>
                </a:rPr>
                <a:t>모든게 들어가 있는</a:t>
              </a:r>
            </a:p>
            <a:p>
              <a:pPr defTabSz="457200">
                <a:lnSpc>
                  <a:spcPct val="150000"/>
                </a:lnSpc>
                <a:defRPr sz="2800">
                  <a:latin typeface="Helvetica Neue"/>
                  <a:ea typeface="Helvetica Neue"/>
                  <a:cs typeface="Helvetica Neue"/>
                  <a:sym typeface="Helvetica Neue"/>
                </a:defRPr>
              </a:pPr>
              <a:r>
                <a:rPr dirty="0">
                  <a:latin typeface="바탕" panose="02030600000101010101" pitchFamily="18" charset="-127"/>
                  <a:ea typeface="바탕" panose="02030600000101010101" pitchFamily="18" charset="-127"/>
                  <a:cs typeface="Arial" panose="020B0604020202020204" pitchFamily="34" charset="0"/>
                </a:rPr>
                <a:t>거대한 하나의 덩어리</a:t>
              </a:r>
            </a:p>
          </p:txBody>
        </p:sp>
      </p:grpSp>
      <p:grpSp>
        <p:nvGrpSpPr>
          <p:cNvPr id="7" name="저수준 기능과…">
            <a:extLst>
              <a:ext uri="{FF2B5EF4-FFF2-40B4-BE49-F238E27FC236}">
                <a16:creationId xmlns:a16="http://schemas.microsoft.com/office/drawing/2014/main" id="{D6DBA0C2-B667-1A3D-69AF-06D1CD4F0751}"/>
              </a:ext>
            </a:extLst>
          </p:cNvPr>
          <p:cNvGrpSpPr/>
          <p:nvPr/>
        </p:nvGrpSpPr>
        <p:grpSpPr>
          <a:xfrm>
            <a:off x="7679983" y="2151055"/>
            <a:ext cx="4173349" cy="2074881"/>
            <a:chOff x="0" y="0"/>
            <a:chExt cx="3819711" cy="2074879"/>
          </a:xfrm>
        </p:grpSpPr>
        <p:pic>
          <p:nvPicPr>
            <p:cNvPr id="9" name="저수준 기능과… 저수준 기능과이를 사용해  만들어지는고차원의 기능으로 구분" descr="저수준 기능과… 저수준 기능과이를 사용해  만들어지는고차원의 기능으로 구분">
              <a:extLst>
                <a:ext uri="{FF2B5EF4-FFF2-40B4-BE49-F238E27FC236}">
                  <a16:creationId xmlns:a16="http://schemas.microsoft.com/office/drawing/2014/main" id="{F528C11D-83CF-93BA-1A96-DA4979DC037B}"/>
                </a:ext>
              </a:extLst>
            </p:cNvPr>
            <p:cNvPicPr>
              <a:picLocks/>
            </p:cNvPicPr>
            <p:nvPr/>
          </p:nvPicPr>
          <p:blipFill>
            <a:blip r:embed="rId3"/>
            <a:stretch>
              <a:fillRect/>
            </a:stretch>
          </p:blipFill>
          <p:spPr>
            <a:xfrm>
              <a:off x="0" y="0"/>
              <a:ext cx="3819712" cy="2074880"/>
            </a:xfrm>
            <a:prstGeom prst="rect">
              <a:avLst/>
            </a:prstGeom>
            <a:effectLst/>
          </p:spPr>
        </p:pic>
        <p:sp>
          <p:nvSpPr>
            <p:cNvPr id="8" name="저수준 기능과…">
              <a:extLst>
                <a:ext uri="{FF2B5EF4-FFF2-40B4-BE49-F238E27FC236}">
                  <a16:creationId xmlns:a16="http://schemas.microsoft.com/office/drawing/2014/main" id="{B095CB86-552D-CAEE-751E-D69E7E3B33E9}"/>
                </a:ext>
              </a:extLst>
            </p:cNvPr>
            <p:cNvSpPr txBox="1"/>
            <p:nvPr/>
          </p:nvSpPr>
          <p:spPr>
            <a:xfrm>
              <a:off x="38100" y="38100"/>
              <a:ext cx="3743512" cy="199868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defTabSz="457200">
                <a:lnSpc>
                  <a:spcPct val="150000"/>
                </a:lnSpc>
                <a:defRPr sz="2800">
                  <a:latin typeface="Helvetica Neue"/>
                  <a:ea typeface="Helvetica Neue"/>
                  <a:cs typeface="Helvetica Neue"/>
                  <a:sym typeface="Helvetica Neue"/>
                </a:defRPr>
              </a:pPr>
              <a:r>
                <a:rPr dirty="0">
                  <a:latin typeface="바탕" panose="02030600000101010101" pitchFamily="18" charset="-127"/>
                  <a:ea typeface="바탕" panose="02030600000101010101" pitchFamily="18" charset="-127"/>
                  <a:cs typeface="Arial" panose="020B0604020202020204" pitchFamily="34" charset="0"/>
                </a:rPr>
                <a:t>저수준 기능과</a:t>
              </a:r>
            </a:p>
            <a:p>
              <a:pPr defTabSz="457200">
                <a:lnSpc>
                  <a:spcPct val="150000"/>
                </a:lnSpc>
                <a:defRPr sz="2800">
                  <a:latin typeface="Helvetica Neue"/>
                  <a:ea typeface="Helvetica Neue"/>
                  <a:cs typeface="Helvetica Neue"/>
                  <a:sym typeface="Helvetica Neue"/>
                </a:defRPr>
              </a:pPr>
              <a:r>
                <a:rPr dirty="0">
                  <a:latin typeface="바탕" panose="02030600000101010101" pitchFamily="18" charset="-127"/>
                  <a:ea typeface="바탕" panose="02030600000101010101" pitchFamily="18" charset="-127"/>
                  <a:cs typeface="Arial" panose="020B0604020202020204" pitchFamily="34" charset="0"/>
                </a:rPr>
                <a:t>이를 사용해  만들어지는</a:t>
              </a:r>
            </a:p>
            <a:p>
              <a:pPr defTabSz="457200">
                <a:lnSpc>
                  <a:spcPct val="150000"/>
                </a:lnSpc>
                <a:defRPr sz="2800">
                  <a:latin typeface="Helvetica Neue"/>
                  <a:ea typeface="Helvetica Neue"/>
                  <a:cs typeface="Helvetica Neue"/>
                  <a:sym typeface="Helvetica Neue"/>
                </a:defRPr>
              </a:pPr>
              <a:r>
                <a:rPr dirty="0">
                  <a:latin typeface="바탕" panose="02030600000101010101" pitchFamily="18" charset="-127"/>
                  <a:ea typeface="바탕" panose="02030600000101010101" pitchFamily="18" charset="-127"/>
                  <a:cs typeface="Arial" panose="020B0604020202020204" pitchFamily="34" charset="0"/>
                </a:rPr>
                <a:t>고차원의 기능으로 구분</a:t>
              </a:r>
            </a:p>
          </p:txBody>
        </p:sp>
      </p:grpSp>
      <p:pic>
        <p:nvPicPr>
          <p:cNvPr id="10" name="Image" descr="Image">
            <a:extLst>
              <a:ext uri="{FF2B5EF4-FFF2-40B4-BE49-F238E27FC236}">
                <a16:creationId xmlns:a16="http://schemas.microsoft.com/office/drawing/2014/main" id="{B755AB82-F374-601A-0098-E12EAAE22C22}"/>
              </a:ext>
            </a:extLst>
          </p:cNvPr>
          <p:cNvPicPr>
            <a:picLocks noChangeAspect="1"/>
          </p:cNvPicPr>
          <p:nvPr/>
        </p:nvPicPr>
        <p:blipFill>
          <a:blip r:embed="rId4"/>
          <a:stretch>
            <a:fillRect/>
          </a:stretch>
        </p:blipFill>
        <p:spPr>
          <a:xfrm>
            <a:off x="5058560" y="2151055"/>
            <a:ext cx="2074880" cy="2074881"/>
          </a:xfrm>
          <a:prstGeom prst="rect">
            <a:avLst/>
          </a:prstGeom>
          <a:ln w="12700">
            <a:miter lim="400000"/>
          </a:ln>
        </p:spPr>
      </p:pic>
    </p:spTree>
    <p:extLst>
      <p:ext uri="{BB962C8B-B14F-4D97-AF65-F5344CB8AC3E}">
        <p14:creationId xmlns:p14="http://schemas.microsoft.com/office/powerpoint/2010/main" val="2250007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1C716E-4D7E-C916-52FB-BB0321029DC5}"/>
              </a:ext>
            </a:extLst>
          </p:cNvPr>
          <p:cNvSpPr>
            <a:spLocks noGrp="1"/>
          </p:cNvSpPr>
          <p:nvPr>
            <p:ph type="title"/>
          </p:nvPr>
        </p:nvSpPr>
        <p:spPr/>
        <p:txBody>
          <a:bodyPr/>
          <a:lstStyle/>
          <a:p>
            <a:r>
              <a:rPr lang="ko-KR" altLang="en-US" dirty="0"/>
              <a:t>컴퓨터공학에서의 계층화 </a:t>
            </a:r>
            <a:r>
              <a:rPr lang="en-US" altLang="ko-KR" dirty="0"/>
              <a:t>(Layering)</a:t>
            </a:r>
            <a:endParaRPr lang="ko-KR" altLang="en-US" dirty="0"/>
          </a:p>
        </p:txBody>
      </p:sp>
      <p:pic>
        <p:nvPicPr>
          <p:cNvPr id="10" name="Image" descr="Image">
            <a:extLst>
              <a:ext uri="{FF2B5EF4-FFF2-40B4-BE49-F238E27FC236}">
                <a16:creationId xmlns:a16="http://schemas.microsoft.com/office/drawing/2014/main" id="{B755AB82-F374-601A-0098-E12EAAE22C22}"/>
              </a:ext>
            </a:extLst>
          </p:cNvPr>
          <p:cNvPicPr>
            <a:picLocks noChangeAspect="1"/>
          </p:cNvPicPr>
          <p:nvPr/>
        </p:nvPicPr>
        <p:blipFill>
          <a:blip r:embed="rId2"/>
          <a:stretch>
            <a:fillRect/>
          </a:stretch>
        </p:blipFill>
        <p:spPr>
          <a:xfrm>
            <a:off x="5058560" y="2151055"/>
            <a:ext cx="2074880" cy="2074881"/>
          </a:xfrm>
          <a:prstGeom prst="rect">
            <a:avLst/>
          </a:prstGeom>
          <a:ln w="12700">
            <a:miter lim="400000"/>
          </a:ln>
        </p:spPr>
      </p:pic>
      <p:pic>
        <p:nvPicPr>
          <p:cNvPr id="11" name="Image" descr="Image">
            <a:extLst>
              <a:ext uri="{FF2B5EF4-FFF2-40B4-BE49-F238E27FC236}">
                <a16:creationId xmlns:a16="http://schemas.microsoft.com/office/drawing/2014/main" id="{27F1605E-2B68-F228-D38F-1207BE34FEB5}"/>
              </a:ext>
            </a:extLst>
          </p:cNvPr>
          <p:cNvPicPr>
            <a:picLocks noChangeAspect="1"/>
          </p:cNvPicPr>
          <p:nvPr/>
        </p:nvPicPr>
        <p:blipFill>
          <a:blip r:embed="rId3"/>
          <a:stretch>
            <a:fillRect/>
          </a:stretch>
        </p:blipFill>
        <p:spPr>
          <a:xfrm>
            <a:off x="431291" y="1889165"/>
            <a:ext cx="4108959" cy="3081720"/>
          </a:xfrm>
          <a:prstGeom prst="rect">
            <a:avLst/>
          </a:prstGeom>
          <a:ln w="12700">
            <a:miter lim="400000"/>
          </a:ln>
        </p:spPr>
      </p:pic>
      <p:pic>
        <p:nvPicPr>
          <p:cNvPr id="13" name="Image" descr="Image">
            <a:extLst>
              <a:ext uri="{FF2B5EF4-FFF2-40B4-BE49-F238E27FC236}">
                <a16:creationId xmlns:a16="http://schemas.microsoft.com/office/drawing/2014/main" id="{5A89C1D6-5E46-3881-0766-7185585CBC4B}"/>
              </a:ext>
            </a:extLst>
          </p:cNvPr>
          <p:cNvPicPr>
            <a:picLocks noChangeAspect="1"/>
          </p:cNvPicPr>
          <p:nvPr/>
        </p:nvPicPr>
        <p:blipFill>
          <a:blip r:embed="rId4"/>
          <a:srcRect l="7748" r="9099"/>
          <a:stretch>
            <a:fillRect/>
          </a:stretch>
        </p:blipFill>
        <p:spPr>
          <a:xfrm>
            <a:off x="7651750" y="2133831"/>
            <a:ext cx="3872543" cy="2592484"/>
          </a:xfrm>
          <a:prstGeom prst="rect">
            <a:avLst/>
          </a:prstGeom>
          <a:ln w="12700">
            <a:miter lim="400000"/>
          </a:ln>
        </p:spPr>
      </p:pic>
    </p:spTree>
    <p:extLst>
      <p:ext uri="{BB962C8B-B14F-4D97-AF65-F5344CB8AC3E}">
        <p14:creationId xmlns:p14="http://schemas.microsoft.com/office/powerpoint/2010/main" val="70075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27B579-5E9F-46D9-8743-AFABF66A651A}"/>
              </a:ext>
            </a:extLst>
          </p:cNvPr>
          <p:cNvSpPr>
            <a:spLocks noGrp="1"/>
          </p:cNvSpPr>
          <p:nvPr>
            <p:ph type="title"/>
          </p:nvPr>
        </p:nvSpPr>
        <p:spPr/>
        <p:txBody>
          <a:bodyPr/>
          <a:lstStyle/>
          <a:p>
            <a:r>
              <a:rPr lang="ko-KR" altLang="en-US" dirty="0"/>
              <a:t>쉬어 가는 코너</a:t>
            </a:r>
          </a:p>
        </p:txBody>
      </p:sp>
      <p:sp>
        <p:nvSpPr>
          <p:cNvPr id="4" name="슬라이드 번호 개체 틀 3">
            <a:extLst>
              <a:ext uri="{FF2B5EF4-FFF2-40B4-BE49-F238E27FC236}">
                <a16:creationId xmlns:a16="http://schemas.microsoft.com/office/drawing/2014/main" id="{16DD2C61-6985-E964-6943-8C4A7BC18444}"/>
              </a:ext>
            </a:extLst>
          </p:cNvPr>
          <p:cNvSpPr>
            <a:spLocks noGrp="1"/>
          </p:cNvSpPr>
          <p:nvPr>
            <p:ph type="sldNum" sz="quarter" idx="12"/>
          </p:nvPr>
        </p:nvSpPr>
        <p:spPr/>
        <p:txBody>
          <a:bodyPr/>
          <a:lstStyle/>
          <a:p>
            <a:fld id="{57C0E42C-E4C1-4C81-B641-FE5671A5B7F1}" type="slidenum">
              <a:rPr lang="ko-KR" altLang="en-US" smtClean="0"/>
              <a:t>3</a:t>
            </a:fld>
            <a:endParaRPr lang="ko-KR" altLang="en-US"/>
          </a:p>
        </p:txBody>
      </p:sp>
      <p:sp>
        <p:nvSpPr>
          <p:cNvPr id="5" name="Q) 얘 이름은?">
            <a:extLst>
              <a:ext uri="{FF2B5EF4-FFF2-40B4-BE49-F238E27FC236}">
                <a16:creationId xmlns:a16="http://schemas.microsoft.com/office/drawing/2014/main" id="{9775E19C-58DB-5992-815D-357C6CE602EE}"/>
              </a:ext>
            </a:extLst>
          </p:cNvPr>
          <p:cNvSpPr txBox="1"/>
          <p:nvPr/>
        </p:nvSpPr>
        <p:spPr>
          <a:xfrm>
            <a:off x="958061" y="1225429"/>
            <a:ext cx="10275877" cy="6581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ct val="150000"/>
              </a:lnSpc>
              <a:defRPr sz="2800">
                <a:latin typeface="Helvetica Neue"/>
                <a:ea typeface="Helvetica Neue"/>
                <a:cs typeface="Helvetica Neue"/>
                <a:sym typeface="Helvetica Neue"/>
              </a:defRPr>
            </a:lvl1pPr>
          </a:lstStyle>
          <a:p>
            <a:r>
              <a:rPr dirty="0">
                <a:latin typeface="바탕" panose="02030600000101010101" pitchFamily="18" charset="-127"/>
                <a:ea typeface="바탕" panose="02030600000101010101" pitchFamily="18" charset="-127"/>
                <a:cs typeface="Arial" panose="020B0604020202020204" pitchFamily="34" charset="0"/>
              </a:rPr>
              <a:t>Q</a:t>
            </a:r>
            <a:r>
              <a:rPr lang="en-US" dirty="0">
                <a:latin typeface="바탕" panose="02030600000101010101" pitchFamily="18" charset="-127"/>
                <a:ea typeface="바탕" panose="02030600000101010101" pitchFamily="18" charset="-127"/>
                <a:cs typeface="Arial" panose="020B0604020202020204" pitchFamily="34" charset="0"/>
              </a:rPr>
              <a:t>.</a:t>
            </a:r>
            <a:r>
              <a:rPr dirty="0">
                <a:latin typeface="바탕" panose="02030600000101010101" pitchFamily="18" charset="-127"/>
                <a:ea typeface="바탕" panose="02030600000101010101" pitchFamily="18" charset="-127"/>
                <a:cs typeface="Arial" panose="020B0604020202020204" pitchFamily="34" charset="0"/>
              </a:rPr>
              <a:t>  </a:t>
            </a:r>
            <a:r>
              <a:rPr lang="ko-KR" altLang="en-US" dirty="0">
                <a:latin typeface="바탕" panose="02030600000101010101" pitchFamily="18" charset="-127"/>
                <a:ea typeface="바탕" panose="02030600000101010101" pitchFamily="18" charset="-127"/>
                <a:cs typeface="Arial" panose="020B0604020202020204" pitchFamily="34" charset="0"/>
              </a:rPr>
              <a:t>이것의 이름은</a:t>
            </a:r>
            <a:r>
              <a:rPr dirty="0">
                <a:latin typeface="바탕" panose="02030600000101010101" pitchFamily="18" charset="-127"/>
                <a:ea typeface="바탕" panose="02030600000101010101" pitchFamily="18" charset="-127"/>
                <a:cs typeface="Arial" panose="020B0604020202020204" pitchFamily="34" charset="0"/>
              </a:rPr>
              <a:t>?</a:t>
            </a:r>
          </a:p>
        </p:txBody>
      </p:sp>
      <p:sp>
        <p:nvSpPr>
          <p:cNvPr id="7" name="Q) 얘 이름은?">
            <a:extLst>
              <a:ext uri="{FF2B5EF4-FFF2-40B4-BE49-F238E27FC236}">
                <a16:creationId xmlns:a16="http://schemas.microsoft.com/office/drawing/2014/main" id="{441DD0A2-AF55-E293-FFC5-862BF7EDD3FD}"/>
              </a:ext>
            </a:extLst>
          </p:cNvPr>
          <p:cNvSpPr txBox="1"/>
          <p:nvPr/>
        </p:nvSpPr>
        <p:spPr>
          <a:xfrm>
            <a:off x="958061" y="1883623"/>
            <a:ext cx="10275877" cy="6581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ct val="150000"/>
              </a:lnSpc>
              <a:defRPr sz="2800">
                <a:latin typeface="Helvetica Neue"/>
                <a:ea typeface="Helvetica Neue"/>
                <a:cs typeface="Helvetica Neue"/>
                <a:sym typeface="Helvetica Neue"/>
              </a:defRPr>
            </a:lvl1pPr>
          </a:lstStyle>
          <a:p>
            <a:r>
              <a:rPr lang="en-US" altLang="ko-KR" b="1" dirty="0">
                <a:solidFill>
                  <a:srgbClr val="FF0000"/>
                </a:solidFill>
                <a:latin typeface="바탕" panose="02030600000101010101" pitchFamily="18" charset="-127"/>
                <a:ea typeface="바탕" panose="02030600000101010101" pitchFamily="18" charset="-127"/>
                <a:cs typeface="Arial" panose="020B0604020202020204" pitchFamily="34" charset="0"/>
              </a:rPr>
              <a:t>A.</a:t>
            </a:r>
            <a:r>
              <a:rPr b="1" dirty="0">
                <a:solidFill>
                  <a:srgbClr val="FF0000"/>
                </a:solidFill>
                <a:latin typeface="바탕" panose="02030600000101010101" pitchFamily="18" charset="-127"/>
                <a:ea typeface="바탕" panose="02030600000101010101" pitchFamily="18" charset="-127"/>
                <a:cs typeface="Arial" panose="020B0604020202020204" pitchFamily="34" charset="0"/>
              </a:rPr>
              <a:t>  </a:t>
            </a:r>
            <a:r>
              <a:rPr lang="en-US" b="1" dirty="0">
                <a:solidFill>
                  <a:srgbClr val="FF0000"/>
                </a:solidFill>
                <a:latin typeface="바탕" panose="02030600000101010101" pitchFamily="18" charset="-127"/>
                <a:ea typeface="바탕" panose="02030600000101010101" pitchFamily="18" charset="-127"/>
                <a:cs typeface="Arial" panose="020B0604020202020204" pitchFamily="34" charset="0"/>
              </a:rPr>
              <a:t>Leaf-let</a:t>
            </a:r>
            <a:endParaRPr b="1" dirty="0">
              <a:solidFill>
                <a:srgbClr val="FF0000"/>
              </a:solidFill>
              <a:latin typeface="바탕" panose="02030600000101010101" pitchFamily="18" charset="-127"/>
              <a:ea typeface="바탕" panose="02030600000101010101" pitchFamily="18" charset="-127"/>
              <a:cs typeface="Arial" panose="020B0604020202020204" pitchFamily="34" charset="0"/>
            </a:endParaRPr>
          </a:p>
        </p:txBody>
      </p:sp>
      <p:pic>
        <p:nvPicPr>
          <p:cNvPr id="3" name="Image" descr="Image">
            <a:extLst>
              <a:ext uri="{FF2B5EF4-FFF2-40B4-BE49-F238E27FC236}">
                <a16:creationId xmlns:a16="http://schemas.microsoft.com/office/drawing/2014/main" id="{CA0A9069-AF80-DB17-76D8-91DEB0E089A6}"/>
              </a:ext>
            </a:extLst>
          </p:cNvPr>
          <p:cNvPicPr>
            <a:picLocks noChangeAspect="1"/>
          </p:cNvPicPr>
          <p:nvPr/>
        </p:nvPicPr>
        <p:blipFill>
          <a:blip r:embed="rId2"/>
          <a:stretch>
            <a:fillRect/>
          </a:stretch>
        </p:blipFill>
        <p:spPr>
          <a:xfrm>
            <a:off x="4892226" y="1457626"/>
            <a:ext cx="4971440" cy="4971440"/>
          </a:xfrm>
          <a:prstGeom prst="rect">
            <a:avLst/>
          </a:prstGeom>
          <a:ln w="12700">
            <a:miter lim="400000"/>
          </a:ln>
        </p:spPr>
      </p:pic>
    </p:spTree>
    <p:extLst>
      <p:ext uri="{BB962C8B-B14F-4D97-AF65-F5344CB8AC3E}">
        <p14:creationId xmlns:p14="http://schemas.microsoft.com/office/powerpoint/2010/main" val="172782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2F7EAF-091E-6450-C8D8-7AFCC40F7D8A}"/>
              </a:ext>
            </a:extLst>
          </p:cNvPr>
          <p:cNvSpPr>
            <a:spLocks noGrp="1"/>
          </p:cNvSpPr>
          <p:nvPr>
            <p:ph type="title"/>
          </p:nvPr>
        </p:nvSpPr>
        <p:spPr/>
        <p:txBody>
          <a:bodyPr/>
          <a:lstStyle/>
          <a:p>
            <a:r>
              <a:rPr lang="ko-KR" altLang="en-US" dirty="0"/>
              <a:t>계층화</a:t>
            </a:r>
            <a:r>
              <a:rPr lang="en-US" altLang="ko-KR" dirty="0"/>
              <a:t>(Layering)</a:t>
            </a:r>
            <a:r>
              <a:rPr lang="ko-KR" altLang="en-US" dirty="0"/>
              <a:t>의 장점</a:t>
            </a:r>
          </a:p>
        </p:txBody>
      </p:sp>
      <p:sp>
        <p:nvSpPr>
          <p:cNvPr id="3" name="내용 개체 틀 2">
            <a:extLst>
              <a:ext uri="{FF2B5EF4-FFF2-40B4-BE49-F238E27FC236}">
                <a16:creationId xmlns:a16="http://schemas.microsoft.com/office/drawing/2014/main" id="{1E5DD500-270C-3A2C-4C89-7FEE1D97D53D}"/>
              </a:ext>
            </a:extLst>
          </p:cNvPr>
          <p:cNvSpPr>
            <a:spLocks noGrp="1"/>
          </p:cNvSpPr>
          <p:nvPr>
            <p:ph idx="1"/>
          </p:nvPr>
        </p:nvSpPr>
        <p:spPr/>
        <p:txBody>
          <a:bodyPr>
            <a:normAutofit fontScale="92500" lnSpcReduction="20000"/>
          </a:bodyPr>
          <a:lstStyle/>
          <a:p>
            <a:r>
              <a:rPr lang="ko-KR" altLang="en-US" dirty="0"/>
              <a:t>단순화</a:t>
            </a:r>
          </a:p>
          <a:p>
            <a:pPr lvl="1"/>
            <a:r>
              <a:rPr lang="ko-KR" altLang="en-US" dirty="0"/>
              <a:t>각 계층은 자기가 제공할 기능만 생각하면 된다</a:t>
            </a:r>
            <a:r>
              <a:rPr lang="en-US" altLang="ko-KR" dirty="0"/>
              <a:t>. (functionality)</a:t>
            </a:r>
          </a:p>
          <a:p>
            <a:pPr lvl="1"/>
            <a:r>
              <a:rPr lang="ko-KR" altLang="en-US" dirty="0"/>
              <a:t>각 계층은 자기 바로 아래 계층을 어떻게 쓰는지만 알면 된다</a:t>
            </a:r>
            <a:r>
              <a:rPr lang="en-US" altLang="ko-KR" dirty="0"/>
              <a:t>. (interface)</a:t>
            </a:r>
          </a:p>
          <a:p>
            <a:r>
              <a:rPr lang="ko-KR" altLang="en-US" dirty="0"/>
              <a:t>문제 해결의 편의성</a:t>
            </a:r>
          </a:p>
          <a:p>
            <a:pPr lvl="1"/>
            <a:r>
              <a:rPr lang="ko-KR" altLang="en-US" dirty="0"/>
              <a:t>문제가 있는 계층만 디버깅하면 된다</a:t>
            </a:r>
            <a:r>
              <a:rPr lang="en-US" altLang="ko-KR" dirty="0"/>
              <a:t>.</a:t>
            </a:r>
          </a:p>
          <a:p>
            <a:pPr lvl="1"/>
            <a:r>
              <a:rPr lang="ko-KR" altLang="en-US" dirty="0"/>
              <a:t>각 계층이 단순하기 때문에 문제를 해결하기도 쉽다</a:t>
            </a:r>
            <a:r>
              <a:rPr lang="en-US" altLang="ko-KR" dirty="0"/>
              <a:t>.</a:t>
            </a:r>
          </a:p>
          <a:p>
            <a:r>
              <a:rPr lang="ko-KR" altLang="en-US" dirty="0"/>
              <a:t>진화의 편의성</a:t>
            </a:r>
          </a:p>
          <a:p>
            <a:pPr lvl="1"/>
            <a:r>
              <a:rPr lang="ko-KR" altLang="en-US" dirty="0"/>
              <a:t>각 계층은 바로 위 계층에 알려준 “어떻게 쓰는지”만 유지하면 된다</a:t>
            </a:r>
            <a:r>
              <a:rPr lang="en-US" altLang="ko-KR" dirty="0"/>
              <a:t>.</a:t>
            </a:r>
          </a:p>
          <a:p>
            <a:pPr lvl="1"/>
            <a:r>
              <a:rPr lang="ko-KR" altLang="en-US" dirty="0"/>
              <a:t>그 안에서 자유롭게 기능을 개선</a:t>
            </a:r>
            <a:r>
              <a:rPr lang="en-US" altLang="ko-KR" dirty="0"/>
              <a:t>/</a:t>
            </a:r>
            <a:r>
              <a:rPr lang="ko-KR" altLang="en-US" dirty="0"/>
              <a:t>추가 할 수 있다</a:t>
            </a:r>
            <a:r>
              <a:rPr lang="en-US" altLang="ko-KR" dirty="0"/>
              <a:t>.  </a:t>
            </a:r>
          </a:p>
          <a:p>
            <a:pPr lvl="1"/>
            <a:r>
              <a:rPr lang="ko-KR" altLang="en-US" dirty="0"/>
              <a:t>컴퓨터 공학의 격언 “계층 추가하면 뭐든 쉽게 해결 가능”</a:t>
            </a:r>
          </a:p>
          <a:p>
            <a:endParaRPr lang="ko-KR" altLang="en-US" dirty="0"/>
          </a:p>
        </p:txBody>
      </p:sp>
    </p:spTree>
    <p:extLst>
      <p:ext uri="{BB962C8B-B14F-4D97-AF65-F5344CB8AC3E}">
        <p14:creationId xmlns:p14="http://schemas.microsoft.com/office/powerpoint/2010/main" val="31821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41D762-1868-4717-8C7B-06E7D6CF370C}"/>
              </a:ext>
            </a:extLst>
          </p:cNvPr>
          <p:cNvSpPr>
            <a:spLocks noGrp="1"/>
          </p:cNvSpPr>
          <p:nvPr>
            <p:ph type="title"/>
          </p:nvPr>
        </p:nvSpPr>
        <p:spPr/>
        <p:txBody>
          <a:bodyPr/>
          <a:lstStyle/>
          <a:p>
            <a:r>
              <a:rPr lang="ko-KR" altLang="en-US" dirty="0"/>
              <a:t>계층화</a:t>
            </a:r>
            <a:r>
              <a:rPr lang="en-US" altLang="ko-KR" dirty="0"/>
              <a:t>(Layering)</a:t>
            </a:r>
            <a:r>
              <a:rPr lang="ko-KR" altLang="en-US" dirty="0"/>
              <a:t>의 단점</a:t>
            </a:r>
          </a:p>
        </p:txBody>
      </p:sp>
      <p:sp>
        <p:nvSpPr>
          <p:cNvPr id="3" name="내용 개체 틀 2">
            <a:extLst>
              <a:ext uri="{FF2B5EF4-FFF2-40B4-BE49-F238E27FC236}">
                <a16:creationId xmlns:a16="http://schemas.microsoft.com/office/drawing/2014/main" id="{2ABD43C5-BAE3-E77C-D2BE-4EFB0BC1E80F}"/>
              </a:ext>
            </a:extLst>
          </p:cNvPr>
          <p:cNvSpPr>
            <a:spLocks noGrp="1"/>
          </p:cNvSpPr>
          <p:nvPr>
            <p:ph idx="1"/>
          </p:nvPr>
        </p:nvSpPr>
        <p:spPr>
          <a:xfrm>
            <a:off x="370937" y="1388532"/>
            <a:ext cx="11628406" cy="4967817"/>
          </a:xfrm>
        </p:spPr>
        <p:txBody>
          <a:bodyPr/>
          <a:lstStyle/>
          <a:p>
            <a:r>
              <a:rPr lang="ko-KR" altLang="en-US" dirty="0"/>
              <a:t>잠재적 비효율성</a:t>
            </a:r>
          </a:p>
          <a:p>
            <a:pPr lvl="1"/>
            <a:r>
              <a:rPr lang="ko-KR" altLang="en-US" dirty="0"/>
              <a:t>각 계층을 넘나드는 것이 비효율적일 수 있다</a:t>
            </a:r>
            <a:r>
              <a:rPr lang="en-US" altLang="ko-KR" dirty="0"/>
              <a:t>.</a:t>
            </a:r>
          </a:p>
          <a:p>
            <a:pPr lvl="1"/>
            <a:r>
              <a:rPr lang="ko-KR" altLang="en-US" dirty="0"/>
              <a:t>바로 아래 계층이 아니라 아래아래 계층처럼 계층을 건너뛰어야 될 때 괴롭다</a:t>
            </a:r>
            <a:r>
              <a:rPr lang="en-US" altLang="ko-KR" dirty="0"/>
              <a:t>.</a:t>
            </a:r>
          </a:p>
          <a:p>
            <a:pPr lvl="1"/>
            <a:r>
              <a:rPr lang="ko-KR" altLang="en-US" dirty="0"/>
              <a:t>어떤 계층을 건드리면 그 것을 사용하는 그 위의 모든 계층이 영향을 받는다</a:t>
            </a:r>
            <a:r>
              <a:rPr lang="en-US" altLang="ko-KR" dirty="0"/>
              <a:t>.</a:t>
            </a:r>
            <a:br>
              <a:rPr lang="en-US" altLang="ko-KR" dirty="0"/>
            </a:br>
            <a:r>
              <a:rPr lang="en-US" altLang="ko-KR" dirty="0"/>
              <a:t>                </a:t>
            </a:r>
            <a:br>
              <a:rPr lang="en-US" altLang="ko-KR" dirty="0"/>
            </a:br>
            <a:r>
              <a:rPr lang="en-US" altLang="ko-KR" dirty="0"/>
              <a:t> </a:t>
            </a:r>
            <a:endParaRPr lang="ko-KR" altLang="en-US" dirty="0"/>
          </a:p>
        </p:txBody>
      </p:sp>
    </p:spTree>
    <p:extLst>
      <p:ext uri="{BB962C8B-B14F-4D97-AF65-F5344CB8AC3E}">
        <p14:creationId xmlns:p14="http://schemas.microsoft.com/office/powerpoint/2010/main" val="3382443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057B78-B52B-F21D-A8C4-BDA6DDB355E3}"/>
              </a:ext>
            </a:extLst>
          </p:cNvPr>
          <p:cNvSpPr>
            <a:spLocks noGrp="1"/>
          </p:cNvSpPr>
          <p:nvPr>
            <p:ph type="title"/>
          </p:nvPr>
        </p:nvSpPr>
        <p:spPr/>
        <p:txBody>
          <a:bodyPr/>
          <a:lstStyle/>
          <a:p>
            <a:r>
              <a:rPr lang="ko-KR" altLang="en-US" dirty="0"/>
              <a:t>계층화</a:t>
            </a:r>
            <a:r>
              <a:rPr lang="en-US" altLang="ko-KR" dirty="0"/>
              <a:t>(Layering)</a:t>
            </a:r>
            <a:r>
              <a:rPr lang="ko-KR" altLang="en-US" dirty="0"/>
              <a:t>에서의 황금률</a:t>
            </a:r>
          </a:p>
        </p:txBody>
      </p:sp>
      <p:sp>
        <p:nvSpPr>
          <p:cNvPr id="3" name="내용 개체 틀 2">
            <a:extLst>
              <a:ext uri="{FF2B5EF4-FFF2-40B4-BE49-F238E27FC236}">
                <a16:creationId xmlns:a16="http://schemas.microsoft.com/office/drawing/2014/main" id="{C52D1FE7-8AD8-109F-135E-DD8CEBE1C8A0}"/>
              </a:ext>
            </a:extLst>
          </p:cNvPr>
          <p:cNvSpPr>
            <a:spLocks noGrp="1"/>
          </p:cNvSpPr>
          <p:nvPr>
            <p:ph idx="1"/>
          </p:nvPr>
        </p:nvSpPr>
        <p:spPr>
          <a:xfrm>
            <a:off x="838200" y="1388533"/>
            <a:ext cx="11015132" cy="2182804"/>
          </a:xfrm>
        </p:spPr>
        <p:txBody>
          <a:bodyPr anchor="ctr"/>
          <a:lstStyle/>
          <a:p>
            <a:pPr marL="0" indent="0" algn="ctr">
              <a:buNone/>
            </a:pPr>
            <a:r>
              <a:rPr lang="ko-KR" altLang="en-US" dirty="0"/>
              <a:t>하위 계층에 뭘 넣지 마라</a:t>
            </a:r>
            <a:r>
              <a:rPr lang="en-US" altLang="ko-KR" dirty="0"/>
              <a:t>.</a:t>
            </a:r>
          </a:p>
          <a:p>
            <a:pPr marL="0" indent="0" algn="ctr">
              <a:buNone/>
            </a:pPr>
            <a:r>
              <a:rPr lang="ko-KR" altLang="en-US" dirty="0"/>
              <a:t>그게 성능상 절대적으로 필요한 것이 아니라면</a:t>
            </a:r>
            <a:r>
              <a:rPr lang="en-US" altLang="ko-KR" dirty="0"/>
              <a:t>…</a:t>
            </a:r>
            <a:endParaRPr lang="ko-KR" altLang="en-US" dirty="0"/>
          </a:p>
        </p:txBody>
      </p:sp>
    </p:spTree>
    <p:extLst>
      <p:ext uri="{BB962C8B-B14F-4D97-AF65-F5344CB8AC3E}">
        <p14:creationId xmlns:p14="http://schemas.microsoft.com/office/powerpoint/2010/main" val="157206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1EC712-1D27-E67D-E29E-990319199720}"/>
              </a:ext>
            </a:extLst>
          </p:cNvPr>
          <p:cNvSpPr>
            <a:spLocks noGrp="1"/>
          </p:cNvSpPr>
          <p:nvPr>
            <p:ph type="title"/>
          </p:nvPr>
        </p:nvSpPr>
        <p:spPr/>
        <p:txBody>
          <a:bodyPr/>
          <a:lstStyle/>
          <a:p>
            <a:r>
              <a:rPr lang="en-US" altLang="ko-KR" dirty="0"/>
              <a:t>OSI 7 </a:t>
            </a:r>
            <a:r>
              <a:rPr lang="ko-KR" altLang="en-US" dirty="0"/>
              <a:t>계층 모형 </a:t>
            </a:r>
            <a:r>
              <a:rPr lang="en-US" altLang="ko-KR" dirty="0"/>
              <a:t>(OSI</a:t>
            </a:r>
            <a:r>
              <a:rPr lang="ko-KR" altLang="en-US" dirty="0"/>
              <a:t> </a:t>
            </a:r>
            <a:r>
              <a:rPr lang="en-US" altLang="ko-KR" dirty="0"/>
              <a:t>Reference</a:t>
            </a:r>
            <a:r>
              <a:rPr lang="ko-KR" altLang="en-US" dirty="0"/>
              <a:t> </a:t>
            </a:r>
            <a:r>
              <a:rPr lang="en-US" altLang="ko-KR" dirty="0"/>
              <a:t>Model)</a:t>
            </a:r>
            <a:endParaRPr lang="ko-KR" altLang="en-US" dirty="0"/>
          </a:p>
        </p:txBody>
      </p:sp>
      <p:sp>
        <p:nvSpPr>
          <p:cNvPr id="3" name="내용 개체 틀 2">
            <a:extLst>
              <a:ext uri="{FF2B5EF4-FFF2-40B4-BE49-F238E27FC236}">
                <a16:creationId xmlns:a16="http://schemas.microsoft.com/office/drawing/2014/main" id="{A471FC3D-741A-DED0-0087-50CFB9545AB0}"/>
              </a:ext>
            </a:extLst>
          </p:cNvPr>
          <p:cNvSpPr>
            <a:spLocks noGrp="1"/>
          </p:cNvSpPr>
          <p:nvPr>
            <p:ph idx="1"/>
          </p:nvPr>
        </p:nvSpPr>
        <p:spPr/>
        <p:txBody>
          <a:bodyPr/>
          <a:lstStyle/>
          <a:p>
            <a:r>
              <a:rPr lang="ko-KR" altLang="en-US" dirty="0"/>
              <a:t>영어 이름에서 기준 모델 </a:t>
            </a:r>
            <a:r>
              <a:rPr lang="en-US" altLang="ko-KR" dirty="0"/>
              <a:t>(reference model) </a:t>
            </a:r>
            <a:r>
              <a:rPr lang="ko-KR" altLang="en-US" dirty="0"/>
              <a:t>이라고 한 것에 주목</a:t>
            </a:r>
            <a:r>
              <a:rPr lang="en-US" altLang="ko-KR" dirty="0"/>
              <a:t>.</a:t>
            </a:r>
          </a:p>
          <a:p>
            <a:r>
              <a:rPr lang="ko-KR" altLang="en-US" dirty="0"/>
              <a:t>즉</a:t>
            </a:r>
            <a:r>
              <a:rPr lang="en-US" altLang="ko-KR" dirty="0"/>
              <a:t>, </a:t>
            </a:r>
            <a:r>
              <a:rPr lang="ko-KR" altLang="en-US" dirty="0"/>
              <a:t>실제 구현으로 존재하는 것이 아님</a:t>
            </a:r>
          </a:p>
          <a:p>
            <a:r>
              <a:rPr lang="ko-KR" altLang="en-US" dirty="0"/>
              <a:t>대신 우리가 계층 구조를 만들 때 기준이 됨을 의미</a:t>
            </a:r>
          </a:p>
          <a:p>
            <a:r>
              <a:rPr lang="ko-KR" altLang="en-US" dirty="0"/>
              <a:t>간혹 </a:t>
            </a:r>
            <a:r>
              <a:rPr lang="en-US" altLang="ko-KR" dirty="0"/>
              <a:t>OSI7 </a:t>
            </a:r>
            <a:r>
              <a:rPr lang="ko-KR" altLang="en-US" dirty="0"/>
              <a:t>계층 모델을</a:t>
            </a:r>
            <a:br>
              <a:rPr lang="ko-KR" altLang="en-US" dirty="0"/>
            </a:br>
            <a:r>
              <a:rPr lang="ko-KR" altLang="en-US" dirty="0"/>
              <a:t>“아무도 안 쓰는 무의미 한 것</a:t>
            </a:r>
            <a:r>
              <a:rPr lang="en-US" altLang="ko-KR" dirty="0"/>
              <a:t>" </a:t>
            </a:r>
            <a:r>
              <a:rPr lang="ko-KR" altLang="en-US" dirty="0"/>
              <a:t>으로 폄하하는</a:t>
            </a:r>
            <a:br>
              <a:rPr lang="ko-KR" altLang="en-US" dirty="0"/>
            </a:br>
            <a:r>
              <a:rPr lang="ko-KR" altLang="en-US" dirty="0"/>
              <a:t>사람들이 있는데</a:t>
            </a:r>
            <a:r>
              <a:rPr lang="en-US" altLang="ko-KR" dirty="0"/>
              <a:t>, </a:t>
            </a:r>
            <a:r>
              <a:rPr lang="ko-KR" altLang="en-US" dirty="0"/>
              <a:t>잘못 이해한 것임</a:t>
            </a:r>
            <a:r>
              <a:rPr lang="en-US" altLang="ko-KR" dirty="0"/>
              <a:t>.</a:t>
            </a:r>
          </a:p>
          <a:p>
            <a:endParaRPr lang="ko-KR" altLang="en-US" dirty="0"/>
          </a:p>
        </p:txBody>
      </p:sp>
      <p:pic>
        <p:nvPicPr>
          <p:cNvPr id="5" name="Image" descr="Image">
            <a:extLst>
              <a:ext uri="{FF2B5EF4-FFF2-40B4-BE49-F238E27FC236}">
                <a16:creationId xmlns:a16="http://schemas.microsoft.com/office/drawing/2014/main" id="{78F433B5-D8D6-790C-6557-02CC1C1F7BA4}"/>
              </a:ext>
            </a:extLst>
          </p:cNvPr>
          <p:cNvPicPr>
            <a:picLocks noChangeAspect="1"/>
          </p:cNvPicPr>
          <p:nvPr/>
        </p:nvPicPr>
        <p:blipFill>
          <a:blip r:embed="rId2"/>
          <a:srcRect r="35888"/>
          <a:stretch>
            <a:fillRect/>
          </a:stretch>
        </p:blipFill>
        <p:spPr>
          <a:xfrm>
            <a:off x="9277205" y="1953910"/>
            <a:ext cx="2757112" cy="4904090"/>
          </a:xfrm>
          <a:prstGeom prst="rect">
            <a:avLst/>
          </a:prstGeom>
          <a:ln w="12700">
            <a:miter lim="400000"/>
          </a:ln>
        </p:spPr>
      </p:pic>
    </p:spTree>
    <p:extLst>
      <p:ext uri="{BB962C8B-B14F-4D97-AF65-F5344CB8AC3E}">
        <p14:creationId xmlns:p14="http://schemas.microsoft.com/office/powerpoint/2010/main" val="37505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12D6C9-A433-EEE8-B033-77BB05B6B7B2}"/>
              </a:ext>
            </a:extLst>
          </p:cNvPr>
          <p:cNvSpPr>
            <a:spLocks noGrp="1"/>
          </p:cNvSpPr>
          <p:nvPr>
            <p:ph type="title"/>
          </p:nvPr>
        </p:nvSpPr>
        <p:spPr/>
        <p:txBody>
          <a:bodyPr/>
          <a:lstStyle/>
          <a:p>
            <a:r>
              <a:rPr lang="en-US" altLang="ko-KR" dirty="0"/>
              <a:t>TCP/IP</a:t>
            </a:r>
            <a:r>
              <a:rPr lang="ko-KR" altLang="en-US" dirty="0"/>
              <a:t> 에서의 </a:t>
            </a:r>
            <a:r>
              <a:rPr lang="en-US" altLang="ko-KR" dirty="0"/>
              <a:t>OSI Model </a:t>
            </a:r>
            <a:r>
              <a:rPr lang="ko-KR" altLang="en-US" dirty="0"/>
              <a:t>적용</a:t>
            </a:r>
          </a:p>
        </p:txBody>
      </p:sp>
      <p:pic>
        <p:nvPicPr>
          <p:cNvPr id="5" name="Image" descr="Image">
            <a:extLst>
              <a:ext uri="{FF2B5EF4-FFF2-40B4-BE49-F238E27FC236}">
                <a16:creationId xmlns:a16="http://schemas.microsoft.com/office/drawing/2014/main" id="{0DF481FE-BCA1-C872-5986-51F77D30F602}"/>
              </a:ext>
            </a:extLst>
          </p:cNvPr>
          <p:cNvPicPr>
            <a:picLocks noChangeAspect="1"/>
          </p:cNvPicPr>
          <p:nvPr/>
        </p:nvPicPr>
        <p:blipFill>
          <a:blip r:embed="rId2"/>
          <a:stretch>
            <a:fillRect/>
          </a:stretch>
        </p:blipFill>
        <p:spPr>
          <a:xfrm>
            <a:off x="1962150" y="1596286"/>
            <a:ext cx="8267700" cy="4724401"/>
          </a:xfrm>
          <a:prstGeom prst="rect">
            <a:avLst/>
          </a:prstGeom>
          <a:ln w="12700">
            <a:miter lim="400000"/>
          </a:ln>
        </p:spPr>
      </p:pic>
    </p:spTree>
    <p:extLst>
      <p:ext uri="{BB962C8B-B14F-4D97-AF65-F5344CB8AC3E}">
        <p14:creationId xmlns:p14="http://schemas.microsoft.com/office/powerpoint/2010/main" val="3779921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6F37A3-F8C0-FE51-A244-33AACEB35894}"/>
              </a:ext>
            </a:extLst>
          </p:cNvPr>
          <p:cNvSpPr>
            <a:spLocks noGrp="1"/>
          </p:cNvSpPr>
          <p:nvPr>
            <p:ph type="title"/>
          </p:nvPr>
        </p:nvSpPr>
        <p:spPr/>
        <p:txBody>
          <a:bodyPr/>
          <a:lstStyle/>
          <a:p>
            <a:r>
              <a:rPr lang="ko-KR" altLang="en-US" dirty="0"/>
              <a:t>계층</a:t>
            </a:r>
            <a:r>
              <a:rPr lang="en-US" altLang="ko-KR" dirty="0"/>
              <a:t> </a:t>
            </a:r>
            <a:r>
              <a:rPr lang="ko-KR" altLang="en-US" dirty="0"/>
              <a:t>구조에서 데이터 처리 </a:t>
            </a:r>
            <a:r>
              <a:rPr lang="en-US" altLang="ko-KR" dirty="0"/>
              <a:t>(</a:t>
            </a:r>
            <a:r>
              <a:rPr lang="ko-KR" altLang="en-US" dirty="0"/>
              <a:t>보내는</a:t>
            </a:r>
            <a:r>
              <a:rPr lang="en-US" altLang="ko-KR" dirty="0"/>
              <a:t> </a:t>
            </a:r>
            <a:r>
              <a:rPr lang="ko-KR" altLang="en-US" dirty="0"/>
              <a:t>쪽</a:t>
            </a:r>
            <a:r>
              <a:rPr lang="en-US" altLang="ko-KR" dirty="0"/>
              <a:t>)</a:t>
            </a:r>
            <a:endParaRPr lang="ko-KR" altLang="en-US" dirty="0"/>
          </a:p>
        </p:txBody>
      </p:sp>
      <p:grpSp>
        <p:nvGrpSpPr>
          <p:cNvPr id="8" name="그룹 7">
            <a:extLst>
              <a:ext uri="{FF2B5EF4-FFF2-40B4-BE49-F238E27FC236}">
                <a16:creationId xmlns:a16="http://schemas.microsoft.com/office/drawing/2014/main" id="{6CAC1663-E60A-C070-8151-EC7CDB882E3B}"/>
              </a:ext>
            </a:extLst>
          </p:cNvPr>
          <p:cNvGrpSpPr/>
          <p:nvPr/>
        </p:nvGrpSpPr>
        <p:grpSpPr>
          <a:xfrm>
            <a:off x="1172783" y="3838458"/>
            <a:ext cx="3819109" cy="3019542"/>
            <a:chOff x="1172783" y="3838458"/>
            <a:chExt cx="3819109" cy="3019542"/>
          </a:xfrm>
        </p:grpSpPr>
        <p:pic>
          <p:nvPicPr>
            <p:cNvPr id="5" name="Image" descr="Image">
              <a:extLst>
                <a:ext uri="{FF2B5EF4-FFF2-40B4-BE49-F238E27FC236}">
                  <a16:creationId xmlns:a16="http://schemas.microsoft.com/office/drawing/2014/main" id="{2E6F5170-C8B8-EBE2-E56A-958A52C3E618}"/>
                </a:ext>
              </a:extLst>
            </p:cNvPr>
            <p:cNvPicPr>
              <a:picLocks noChangeAspect="1"/>
            </p:cNvPicPr>
            <p:nvPr/>
          </p:nvPicPr>
          <p:blipFill>
            <a:blip r:embed="rId2"/>
            <a:stretch>
              <a:fillRect/>
            </a:stretch>
          </p:blipFill>
          <p:spPr>
            <a:xfrm>
              <a:off x="1172783" y="3838458"/>
              <a:ext cx="3819109" cy="3019542"/>
            </a:xfrm>
            <a:prstGeom prst="rect">
              <a:avLst/>
            </a:prstGeom>
            <a:ln w="12700">
              <a:miter lim="400000"/>
            </a:ln>
          </p:spPr>
        </p:pic>
        <p:sp>
          <p:nvSpPr>
            <p:cNvPr id="13" name="Ethernet">
              <a:extLst>
                <a:ext uri="{FF2B5EF4-FFF2-40B4-BE49-F238E27FC236}">
                  <a16:creationId xmlns:a16="http://schemas.microsoft.com/office/drawing/2014/main" id="{88B3FDC3-B008-33F9-846B-C2CBDB291E68}"/>
                </a:ext>
              </a:extLst>
            </p:cNvPr>
            <p:cNvSpPr txBox="1"/>
            <p:nvPr/>
          </p:nvSpPr>
          <p:spPr>
            <a:xfrm rot="20534749">
              <a:off x="3161974" y="5670626"/>
              <a:ext cx="1227963"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200"/>
              </a:lvl1pPr>
            </a:lstStyle>
            <a:p>
              <a:r>
                <a:rPr b="1" dirty="0">
                  <a:latin typeface="바탕" panose="02030600000101010101" pitchFamily="18" charset="-127"/>
                </a:rPr>
                <a:t>Ethernet</a:t>
              </a:r>
            </a:p>
          </p:txBody>
        </p:sp>
      </p:grpSp>
      <p:grpSp>
        <p:nvGrpSpPr>
          <p:cNvPr id="6" name="그룹 5">
            <a:extLst>
              <a:ext uri="{FF2B5EF4-FFF2-40B4-BE49-F238E27FC236}">
                <a16:creationId xmlns:a16="http://schemas.microsoft.com/office/drawing/2014/main" id="{EE4E3EA2-6493-9BD9-86E3-4CB9855A964A}"/>
              </a:ext>
            </a:extLst>
          </p:cNvPr>
          <p:cNvGrpSpPr/>
          <p:nvPr/>
        </p:nvGrpSpPr>
        <p:grpSpPr>
          <a:xfrm>
            <a:off x="1452240" y="2540129"/>
            <a:ext cx="3260195" cy="2577643"/>
            <a:chOff x="1452240" y="2540129"/>
            <a:chExt cx="3260195" cy="2577643"/>
          </a:xfrm>
        </p:grpSpPr>
        <p:pic>
          <p:nvPicPr>
            <p:cNvPr id="7" name="Image" descr="Image">
              <a:extLst>
                <a:ext uri="{FF2B5EF4-FFF2-40B4-BE49-F238E27FC236}">
                  <a16:creationId xmlns:a16="http://schemas.microsoft.com/office/drawing/2014/main" id="{F9F2F925-9818-7FBB-8F7D-88B67964BC9A}"/>
                </a:ext>
              </a:extLst>
            </p:cNvPr>
            <p:cNvPicPr>
              <a:picLocks noChangeAspect="1"/>
            </p:cNvPicPr>
            <p:nvPr/>
          </p:nvPicPr>
          <p:blipFill>
            <a:blip r:embed="rId2"/>
            <a:stretch>
              <a:fillRect/>
            </a:stretch>
          </p:blipFill>
          <p:spPr>
            <a:xfrm>
              <a:off x="1452240" y="2540129"/>
              <a:ext cx="3260195" cy="2577643"/>
            </a:xfrm>
            <a:prstGeom prst="rect">
              <a:avLst/>
            </a:prstGeom>
            <a:ln w="12700">
              <a:miter lim="400000"/>
            </a:ln>
          </p:spPr>
        </p:pic>
        <p:sp>
          <p:nvSpPr>
            <p:cNvPr id="15" name="IP">
              <a:extLst>
                <a:ext uri="{FF2B5EF4-FFF2-40B4-BE49-F238E27FC236}">
                  <a16:creationId xmlns:a16="http://schemas.microsoft.com/office/drawing/2014/main" id="{0784FEF0-8152-B076-7B83-1BD4394262D9}"/>
                </a:ext>
              </a:extLst>
            </p:cNvPr>
            <p:cNvSpPr txBox="1"/>
            <p:nvPr/>
          </p:nvSpPr>
          <p:spPr>
            <a:xfrm rot="20534749">
              <a:off x="3594337" y="4102997"/>
              <a:ext cx="363239"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200"/>
              </a:lvl1pPr>
            </a:lstStyle>
            <a:p>
              <a:r>
                <a:rPr b="1" dirty="0">
                  <a:latin typeface="바탕" panose="02030600000101010101" pitchFamily="18" charset="-127"/>
                </a:rPr>
                <a:t>IP</a:t>
              </a:r>
            </a:p>
          </p:txBody>
        </p:sp>
      </p:grpSp>
      <p:grpSp>
        <p:nvGrpSpPr>
          <p:cNvPr id="4" name="그룹 3">
            <a:extLst>
              <a:ext uri="{FF2B5EF4-FFF2-40B4-BE49-F238E27FC236}">
                <a16:creationId xmlns:a16="http://schemas.microsoft.com/office/drawing/2014/main" id="{B4B6226C-C606-9BED-D6FB-72379D309952}"/>
              </a:ext>
            </a:extLst>
          </p:cNvPr>
          <p:cNvGrpSpPr/>
          <p:nvPr/>
        </p:nvGrpSpPr>
        <p:grpSpPr>
          <a:xfrm>
            <a:off x="1742814" y="1574929"/>
            <a:ext cx="2679047" cy="2118163"/>
            <a:chOff x="1742814" y="1574929"/>
            <a:chExt cx="2679047" cy="2118163"/>
          </a:xfrm>
        </p:grpSpPr>
        <p:pic>
          <p:nvPicPr>
            <p:cNvPr id="9" name="Image" descr="Image">
              <a:extLst>
                <a:ext uri="{FF2B5EF4-FFF2-40B4-BE49-F238E27FC236}">
                  <a16:creationId xmlns:a16="http://schemas.microsoft.com/office/drawing/2014/main" id="{2ECC27E1-E375-09EE-DF30-1731B88B5AA8}"/>
                </a:ext>
              </a:extLst>
            </p:cNvPr>
            <p:cNvPicPr>
              <a:picLocks noChangeAspect="1"/>
            </p:cNvPicPr>
            <p:nvPr/>
          </p:nvPicPr>
          <p:blipFill>
            <a:blip r:embed="rId2"/>
            <a:stretch>
              <a:fillRect/>
            </a:stretch>
          </p:blipFill>
          <p:spPr>
            <a:xfrm>
              <a:off x="1742814" y="1574929"/>
              <a:ext cx="2679047" cy="2118163"/>
            </a:xfrm>
            <a:prstGeom prst="rect">
              <a:avLst/>
            </a:prstGeom>
            <a:ln w="12700">
              <a:miter lim="400000"/>
            </a:ln>
          </p:spPr>
        </p:pic>
        <p:sp>
          <p:nvSpPr>
            <p:cNvPr id="17" name="TCP">
              <a:extLst>
                <a:ext uri="{FF2B5EF4-FFF2-40B4-BE49-F238E27FC236}">
                  <a16:creationId xmlns:a16="http://schemas.microsoft.com/office/drawing/2014/main" id="{8D4BA7DC-3863-4C02-6C17-38D09B2E2B94}"/>
                </a:ext>
              </a:extLst>
            </p:cNvPr>
            <p:cNvSpPr txBox="1"/>
            <p:nvPr/>
          </p:nvSpPr>
          <p:spPr>
            <a:xfrm rot="20534749">
              <a:off x="3341136" y="2842699"/>
              <a:ext cx="677428"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200"/>
              </a:lvl1pPr>
            </a:lstStyle>
            <a:p>
              <a:r>
                <a:rPr b="1" dirty="0">
                  <a:latin typeface="바탕" panose="02030600000101010101" pitchFamily="18" charset="-127"/>
                </a:rPr>
                <a:t>TCP</a:t>
              </a:r>
            </a:p>
          </p:txBody>
        </p:sp>
      </p:grpSp>
      <p:grpSp>
        <p:nvGrpSpPr>
          <p:cNvPr id="3" name="그룹 2">
            <a:extLst>
              <a:ext uri="{FF2B5EF4-FFF2-40B4-BE49-F238E27FC236}">
                <a16:creationId xmlns:a16="http://schemas.microsoft.com/office/drawing/2014/main" id="{23F1C19E-B981-3DC9-5545-BD0E6C6019B2}"/>
              </a:ext>
            </a:extLst>
          </p:cNvPr>
          <p:cNvGrpSpPr/>
          <p:nvPr/>
        </p:nvGrpSpPr>
        <p:grpSpPr>
          <a:xfrm>
            <a:off x="2230454" y="1138934"/>
            <a:ext cx="1703767" cy="1347066"/>
            <a:chOff x="2230454" y="1138934"/>
            <a:chExt cx="1703767" cy="1347066"/>
          </a:xfrm>
        </p:grpSpPr>
        <p:pic>
          <p:nvPicPr>
            <p:cNvPr id="11" name="Image" descr="Image">
              <a:extLst>
                <a:ext uri="{FF2B5EF4-FFF2-40B4-BE49-F238E27FC236}">
                  <a16:creationId xmlns:a16="http://schemas.microsoft.com/office/drawing/2014/main" id="{C2005B4F-829D-7A24-EB86-88312D1E57A5}"/>
                </a:ext>
              </a:extLst>
            </p:cNvPr>
            <p:cNvPicPr>
              <a:picLocks noChangeAspect="1"/>
            </p:cNvPicPr>
            <p:nvPr/>
          </p:nvPicPr>
          <p:blipFill>
            <a:blip r:embed="rId2"/>
            <a:stretch>
              <a:fillRect/>
            </a:stretch>
          </p:blipFill>
          <p:spPr>
            <a:xfrm>
              <a:off x="2230454" y="1138934"/>
              <a:ext cx="1703767" cy="1347066"/>
            </a:xfrm>
            <a:prstGeom prst="rect">
              <a:avLst/>
            </a:prstGeom>
            <a:ln w="12700">
              <a:miter lim="400000"/>
            </a:ln>
          </p:spPr>
        </p:pic>
        <p:sp>
          <p:nvSpPr>
            <p:cNvPr id="19" name="APP">
              <a:extLst>
                <a:ext uri="{FF2B5EF4-FFF2-40B4-BE49-F238E27FC236}">
                  <a16:creationId xmlns:a16="http://schemas.microsoft.com/office/drawing/2014/main" id="{3A4C643D-440A-741A-387B-D4EAC3833039}"/>
                </a:ext>
              </a:extLst>
            </p:cNvPr>
            <p:cNvSpPr txBox="1"/>
            <p:nvPr/>
          </p:nvSpPr>
          <p:spPr>
            <a:xfrm rot="20534749">
              <a:off x="3117997" y="1916782"/>
              <a:ext cx="658191"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200"/>
              </a:lvl1pPr>
            </a:lstStyle>
            <a:p>
              <a:r>
                <a:rPr b="1" dirty="0">
                  <a:latin typeface="바탕" panose="02030600000101010101" pitchFamily="18" charset="-127"/>
                </a:rPr>
                <a:t>APP</a:t>
              </a:r>
            </a:p>
          </p:txBody>
        </p:sp>
      </p:grpSp>
    </p:spTree>
    <p:extLst>
      <p:ext uri="{BB962C8B-B14F-4D97-AF65-F5344CB8AC3E}">
        <p14:creationId xmlns:p14="http://schemas.microsoft.com/office/powerpoint/2010/main" val="299889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6F37A3-F8C0-FE51-A244-33AACEB35894}"/>
              </a:ext>
            </a:extLst>
          </p:cNvPr>
          <p:cNvSpPr>
            <a:spLocks noGrp="1"/>
          </p:cNvSpPr>
          <p:nvPr>
            <p:ph type="title"/>
          </p:nvPr>
        </p:nvSpPr>
        <p:spPr/>
        <p:txBody>
          <a:bodyPr/>
          <a:lstStyle/>
          <a:p>
            <a:r>
              <a:rPr lang="ko-KR" altLang="en-US" dirty="0"/>
              <a:t>계층</a:t>
            </a:r>
            <a:r>
              <a:rPr lang="en-US" altLang="ko-KR" dirty="0"/>
              <a:t> </a:t>
            </a:r>
            <a:r>
              <a:rPr lang="ko-KR" altLang="en-US" dirty="0"/>
              <a:t>구조에서 데이터 처리 </a:t>
            </a:r>
            <a:r>
              <a:rPr lang="en-US" altLang="ko-KR" dirty="0"/>
              <a:t>(</a:t>
            </a:r>
            <a:r>
              <a:rPr lang="ko-KR" altLang="en-US" dirty="0"/>
              <a:t>받는 쪽</a:t>
            </a:r>
            <a:r>
              <a:rPr lang="en-US" altLang="ko-KR" dirty="0"/>
              <a:t>)</a:t>
            </a:r>
            <a:endParaRPr lang="ko-KR" altLang="en-US" dirty="0"/>
          </a:p>
        </p:txBody>
      </p:sp>
      <p:grpSp>
        <p:nvGrpSpPr>
          <p:cNvPr id="8" name="그룹 7">
            <a:extLst>
              <a:ext uri="{FF2B5EF4-FFF2-40B4-BE49-F238E27FC236}">
                <a16:creationId xmlns:a16="http://schemas.microsoft.com/office/drawing/2014/main" id="{6CAC1663-E60A-C070-8151-EC7CDB882E3B}"/>
              </a:ext>
            </a:extLst>
          </p:cNvPr>
          <p:cNvGrpSpPr/>
          <p:nvPr/>
        </p:nvGrpSpPr>
        <p:grpSpPr>
          <a:xfrm>
            <a:off x="6640521" y="3838458"/>
            <a:ext cx="3819109" cy="3019542"/>
            <a:chOff x="1172783" y="3838458"/>
            <a:chExt cx="3819109" cy="3019542"/>
          </a:xfrm>
        </p:grpSpPr>
        <p:pic>
          <p:nvPicPr>
            <p:cNvPr id="5" name="Image" descr="Image">
              <a:extLst>
                <a:ext uri="{FF2B5EF4-FFF2-40B4-BE49-F238E27FC236}">
                  <a16:creationId xmlns:a16="http://schemas.microsoft.com/office/drawing/2014/main" id="{2E6F5170-C8B8-EBE2-E56A-958A52C3E618}"/>
                </a:ext>
              </a:extLst>
            </p:cNvPr>
            <p:cNvPicPr>
              <a:picLocks noChangeAspect="1"/>
            </p:cNvPicPr>
            <p:nvPr/>
          </p:nvPicPr>
          <p:blipFill>
            <a:blip r:embed="rId2"/>
            <a:stretch>
              <a:fillRect/>
            </a:stretch>
          </p:blipFill>
          <p:spPr>
            <a:xfrm>
              <a:off x="1172783" y="3838458"/>
              <a:ext cx="3819109" cy="3019542"/>
            </a:xfrm>
            <a:prstGeom prst="rect">
              <a:avLst/>
            </a:prstGeom>
            <a:ln w="12700">
              <a:miter lim="400000"/>
            </a:ln>
          </p:spPr>
        </p:pic>
        <p:sp>
          <p:nvSpPr>
            <p:cNvPr id="13" name="Ethernet">
              <a:extLst>
                <a:ext uri="{FF2B5EF4-FFF2-40B4-BE49-F238E27FC236}">
                  <a16:creationId xmlns:a16="http://schemas.microsoft.com/office/drawing/2014/main" id="{88B3FDC3-B008-33F9-846B-C2CBDB291E68}"/>
                </a:ext>
              </a:extLst>
            </p:cNvPr>
            <p:cNvSpPr txBox="1"/>
            <p:nvPr/>
          </p:nvSpPr>
          <p:spPr>
            <a:xfrm rot="20534749">
              <a:off x="3161974" y="5670626"/>
              <a:ext cx="1227963"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200"/>
              </a:lvl1pPr>
            </a:lstStyle>
            <a:p>
              <a:r>
                <a:rPr b="1" dirty="0">
                  <a:latin typeface="바탕" panose="02030600000101010101" pitchFamily="18" charset="-127"/>
                </a:rPr>
                <a:t>Ethernet</a:t>
              </a:r>
            </a:p>
          </p:txBody>
        </p:sp>
      </p:grpSp>
      <p:grpSp>
        <p:nvGrpSpPr>
          <p:cNvPr id="6" name="그룹 5">
            <a:extLst>
              <a:ext uri="{FF2B5EF4-FFF2-40B4-BE49-F238E27FC236}">
                <a16:creationId xmlns:a16="http://schemas.microsoft.com/office/drawing/2014/main" id="{EE4E3EA2-6493-9BD9-86E3-4CB9855A964A}"/>
              </a:ext>
            </a:extLst>
          </p:cNvPr>
          <p:cNvGrpSpPr/>
          <p:nvPr/>
        </p:nvGrpSpPr>
        <p:grpSpPr>
          <a:xfrm>
            <a:off x="6919978" y="2540129"/>
            <a:ext cx="3260195" cy="2577643"/>
            <a:chOff x="1452240" y="2540129"/>
            <a:chExt cx="3260195" cy="2577643"/>
          </a:xfrm>
        </p:grpSpPr>
        <p:pic>
          <p:nvPicPr>
            <p:cNvPr id="7" name="Image" descr="Image">
              <a:extLst>
                <a:ext uri="{FF2B5EF4-FFF2-40B4-BE49-F238E27FC236}">
                  <a16:creationId xmlns:a16="http://schemas.microsoft.com/office/drawing/2014/main" id="{F9F2F925-9818-7FBB-8F7D-88B67964BC9A}"/>
                </a:ext>
              </a:extLst>
            </p:cNvPr>
            <p:cNvPicPr>
              <a:picLocks noChangeAspect="1"/>
            </p:cNvPicPr>
            <p:nvPr/>
          </p:nvPicPr>
          <p:blipFill>
            <a:blip r:embed="rId2"/>
            <a:stretch>
              <a:fillRect/>
            </a:stretch>
          </p:blipFill>
          <p:spPr>
            <a:xfrm>
              <a:off x="1452240" y="2540129"/>
              <a:ext cx="3260195" cy="2577643"/>
            </a:xfrm>
            <a:prstGeom prst="rect">
              <a:avLst/>
            </a:prstGeom>
            <a:ln w="12700">
              <a:miter lim="400000"/>
            </a:ln>
          </p:spPr>
        </p:pic>
        <p:sp>
          <p:nvSpPr>
            <p:cNvPr id="15" name="IP">
              <a:extLst>
                <a:ext uri="{FF2B5EF4-FFF2-40B4-BE49-F238E27FC236}">
                  <a16:creationId xmlns:a16="http://schemas.microsoft.com/office/drawing/2014/main" id="{0784FEF0-8152-B076-7B83-1BD4394262D9}"/>
                </a:ext>
              </a:extLst>
            </p:cNvPr>
            <p:cNvSpPr txBox="1"/>
            <p:nvPr/>
          </p:nvSpPr>
          <p:spPr>
            <a:xfrm rot="20534749">
              <a:off x="3594337" y="4102997"/>
              <a:ext cx="363239"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200"/>
              </a:lvl1pPr>
            </a:lstStyle>
            <a:p>
              <a:r>
                <a:rPr b="1" dirty="0">
                  <a:latin typeface="바탕" panose="02030600000101010101" pitchFamily="18" charset="-127"/>
                </a:rPr>
                <a:t>IP</a:t>
              </a:r>
            </a:p>
          </p:txBody>
        </p:sp>
      </p:grpSp>
      <p:grpSp>
        <p:nvGrpSpPr>
          <p:cNvPr id="4" name="그룹 3">
            <a:extLst>
              <a:ext uri="{FF2B5EF4-FFF2-40B4-BE49-F238E27FC236}">
                <a16:creationId xmlns:a16="http://schemas.microsoft.com/office/drawing/2014/main" id="{B4B6226C-C606-9BED-D6FB-72379D309952}"/>
              </a:ext>
            </a:extLst>
          </p:cNvPr>
          <p:cNvGrpSpPr/>
          <p:nvPr/>
        </p:nvGrpSpPr>
        <p:grpSpPr>
          <a:xfrm>
            <a:off x="7210552" y="1574929"/>
            <a:ext cx="2679047" cy="2118163"/>
            <a:chOff x="1742814" y="1574929"/>
            <a:chExt cx="2679047" cy="2118163"/>
          </a:xfrm>
        </p:grpSpPr>
        <p:pic>
          <p:nvPicPr>
            <p:cNvPr id="9" name="Image" descr="Image">
              <a:extLst>
                <a:ext uri="{FF2B5EF4-FFF2-40B4-BE49-F238E27FC236}">
                  <a16:creationId xmlns:a16="http://schemas.microsoft.com/office/drawing/2014/main" id="{2ECC27E1-E375-09EE-DF30-1731B88B5AA8}"/>
                </a:ext>
              </a:extLst>
            </p:cNvPr>
            <p:cNvPicPr>
              <a:picLocks noChangeAspect="1"/>
            </p:cNvPicPr>
            <p:nvPr/>
          </p:nvPicPr>
          <p:blipFill>
            <a:blip r:embed="rId2"/>
            <a:stretch>
              <a:fillRect/>
            </a:stretch>
          </p:blipFill>
          <p:spPr>
            <a:xfrm>
              <a:off x="1742814" y="1574929"/>
              <a:ext cx="2679047" cy="2118163"/>
            </a:xfrm>
            <a:prstGeom prst="rect">
              <a:avLst/>
            </a:prstGeom>
            <a:ln w="12700">
              <a:miter lim="400000"/>
            </a:ln>
          </p:spPr>
        </p:pic>
        <p:sp>
          <p:nvSpPr>
            <p:cNvPr id="17" name="TCP">
              <a:extLst>
                <a:ext uri="{FF2B5EF4-FFF2-40B4-BE49-F238E27FC236}">
                  <a16:creationId xmlns:a16="http://schemas.microsoft.com/office/drawing/2014/main" id="{8D4BA7DC-3863-4C02-6C17-38D09B2E2B94}"/>
                </a:ext>
              </a:extLst>
            </p:cNvPr>
            <p:cNvSpPr txBox="1"/>
            <p:nvPr/>
          </p:nvSpPr>
          <p:spPr>
            <a:xfrm rot="20534749">
              <a:off x="3341136" y="2842699"/>
              <a:ext cx="677428"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200"/>
              </a:lvl1pPr>
            </a:lstStyle>
            <a:p>
              <a:r>
                <a:rPr b="1" dirty="0">
                  <a:latin typeface="바탕" panose="02030600000101010101" pitchFamily="18" charset="-127"/>
                </a:rPr>
                <a:t>TCP</a:t>
              </a:r>
            </a:p>
          </p:txBody>
        </p:sp>
      </p:grpSp>
      <p:grpSp>
        <p:nvGrpSpPr>
          <p:cNvPr id="3" name="그룹 2">
            <a:extLst>
              <a:ext uri="{FF2B5EF4-FFF2-40B4-BE49-F238E27FC236}">
                <a16:creationId xmlns:a16="http://schemas.microsoft.com/office/drawing/2014/main" id="{23F1C19E-B981-3DC9-5545-BD0E6C6019B2}"/>
              </a:ext>
            </a:extLst>
          </p:cNvPr>
          <p:cNvGrpSpPr/>
          <p:nvPr/>
        </p:nvGrpSpPr>
        <p:grpSpPr>
          <a:xfrm>
            <a:off x="7698192" y="1138934"/>
            <a:ext cx="1703767" cy="1347066"/>
            <a:chOff x="2230454" y="1138934"/>
            <a:chExt cx="1703767" cy="1347066"/>
          </a:xfrm>
        </p:grpSpPr>
        <p:pic>
          <p:nvPicPr>
            <p:cNvPr id="11" name="Image" descr="Image">
              <a:extLst>
                <a:ext uri="{FF2B5EF4-FFF2-40B4-BE49-F238E27FC236}">
                  <a16:creationId xmlns:a16="http://schemas.microsoft.com/office/drawing/2014/main" id="{C2005B4F-829D-7A24-EB86-88312D1E57A5}"/>
                </a:ext>
              </a:extLst>
            </p:cNvPr>
            <p:cNvPicPr>
              <a:picLocks noChangeAspect="1"/>
            </p:cNvPicPr>
            <p:nvPr/>
          </p:nvPicPr>
          <p:blipFill>
            <a:blip r:embed="rId2"/>
            <a:stretch>
              <a:fillRect/>
            </a:stretch>
          </p:blipFill>
          <p:spPr>
            <a:xfrm>
              <a:off x="2230454" y="1138934"/>
              <a:ext cx="1703767" cy="1347066"/>
            </a:xfrm>
            <a:prstGeom prst="rect">
              <a:avLst/>
            </a:prstGeom>
            <a:ln w="12700">
              <a:miter lim="400000"/>
            </a:ln>
          </p:spPr>
        </p:pic>
        <p:sp>
          <p:nvSpPr>
            <p:cNvPr id="19" name="APP">
              <a:extLst>
                <a:ext uri="{FF2B5EF4-FFF2-40B4-BE49-F238E27FC236}">
                  <a16:creationId xmlns:a16="http://schemas.microsoft.com/office/drawing/2014/main" id="{3A4C643D-440A-741A-387B-D4EAC3833039}"/>
                </a:ext>
              </a:extLst>
            </p:cNvPr>
            <p:cNvSpPr txBox="1"/>
            <p:nvPr/>
          </p:nvSpPr>
          <p:spPr>
            <a:xfrm rot="20534749">
              <a:off x="3117997" y="1916782"/>
              <a:ext cx="658191"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200"/>
              </a:lvl1pPr>
            </a:lstStyle>
            <a:p>
              <a:r>
                <a:rPr b="1" dirty="0">
                  <a:latin typeface="바탕" panose="02030600000101010101" pitchFamily="18" charset="-127"/>
                </a:rPr>
                <a:t>APP</a:t>
              </a:r>
            </a:p>
          </p:txBody>
        </p:sp>
      </p:grpSp>
    </p:spTree>
    <p:extLst>
      <p:ext uri="{BB962C8B-B14F-4D97-AF65-F5344CB8AC3E}">
        <p14:creationId xmlns:p14="http://schemas.microsoft.com/office/powerpoint/2010/main" val="34132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3EF4-00C0-9ABB-50DF-87D4A49899D3}"/>
              </a:ext>
            </a:extLst>
          </p:cNvPr>
          <p:cNvSpPr>
            <a:spLocks noGrp="1"/>
          </p:cNvSpPr>
          <p:nvPr>
            <p:ph type="title"/>
          </p:nvPr>
        </p:nvSpPr>
        <p:spPr/>
        <p:txBody>
          <a:bodyPr/>
          <a:lstStyle/>
          <a:p>
            <a:r>
              <a:rPr lang="ko-KR" altLang="en-US" dirty="0"/>
              <a:t>정리</a:t>
            </a:r>
            <a:r>
              <a:rPr lang="en-US" altLang="ko-KR" dirty="0"/>
              <a:t>: </a:t>
            </a:r>
            <a:r>
              <a:rPr lang="ko-KR" altLang="en-US" dirty="0"/>
              <a:t>계층 구조에서 데이터 처리</a:t>
            </a:r>
          </a:p>
        </p:txBody>
      </p:sp>
      <p:sp>
        <p:nvSpPr>
          <p:cNvPr id="3" name="내용 개체 틀 2">
            <a:extLst>
              <a:ext uri="{FF2B5EF4-FFF2-40B4-BE49-F238E27FC236}">
                <a16:creationId xmlns:a16="http://schemas.microsoft.com/office/drawing/2014/main" id="{B84D1E02-F0E7-DD74-5F1F-1355C796C16D}"/>
              </a:ext>
            </a:extLst>
          </p:cNvPr>
          <p:cNvSpPr>
            <a:spLocks noGrp="1"/>
          </p:cNvSpPr>
          <p:nvPr>
            <p:ph idx="1"/>
          </p:nvPr>
        </p:nvSpPr>
        <p:spPr/>
        <p:txBody>
          <a:bodyPr/>
          <a:lstStyle/>
          <a:p>
            <a:r>
              <a:rPr lang="en-US" altLang="ko-KR" dirty="0"/>
              <a:t>(</a:t>
            </a:r>
            <a:r>
              <a:rPr lang="ko-KR" altLang="en-US" dirty="0"/>
              <a:t>보내는 쪽 </a:t>
            </a:r>
            <a:r>
              <a:rPr lang="en-US" altLang="ko-KR" dirty="0"/>
              <a:t>) </a:t>
            </a:r>
            <a:r>
              <a:rPr lang="ko-KR" altLang="en-US" dirty="0"/>
              <a:t>보내는 사람</a:t>
            </a:r>
            <a:r>
              <a:rPr lang="en-US" altLang="ko-KR" dirty="0"/>
              <a:t>, </a:t>
            </a:r>
            <a:r>
              <a:rPr lang="ko-KR" altLang="en-US" dirty="0"/>
              <a:t>받는 사람을 기재한 더 큰 박스에 넣는다</a:t>
            </a:r>
            <a:r>
              <a:rPr lang="en-US" altLang="ko-KR" dirty="0"/>
              <a:t>.</a:t>
            </a:r>
          </a:p>
          <a:p>
            <a:r>
              <a:rPr lang="en-US" altLang="ko-KR" dirty="0"/>
              <a:t>(</a:t>
            </a:r>
            <a:r>
              <a:rPr lang="ko-KR" altLang="en-US" dirty="0"/>
              <a:t>전송</a:t>
            </a:r>
            <a:r>
              <a:rPr lang="en-US" altLang="ko-KR" dirty="0"/>
              <a:t>) </a:t>
            </a:r>
            <a:r>
              <a:rPr lang="ko-KR" altLang="en-US" dirty="0"/>
              <a:t>최종의 박스 </a:t>
            </a:r>
            <a:r>
              <a:rPr lang="en-US" altLang="ko-KR" dirty="0"/>
              <a:t>(</a:t>
            </a:r>
            <a:r>
              <a:rPr lang="ko-KR" altLang="en-US" dirty="0"/>
              <a:t>제일 큰 거</a:t>
            </a:r>
            <a:r>
              <a:rPr lang="en-US" altLang="ko-KR" dirty="0"/>
              <a:t>) </a:t>
            </a:r>
            <a:r>
              <a:rPr lang="ko-KR" altLang="en-US" dirty="0"/>
              <a:t>를 보낸다</a:t>
            </a:r>
            <a:r>
              <a:rPr lang="en-US" altLang="ko-KR" dirty="0"/>
              <a:t>.</a:t>
            </a:r>
            <a:br>
              <a:rPr lang="en-US" altLang="ko-KR" dirty="0"/>
            </a:br>
            <a:r>
              <a:rPr lang="en-US" altLang="ko-KR" dirty="0"/>
              <a:t>         </a:t>
            </a:r>
            <a:r>
              <a:rPr lang="ko-KR" altLang="en-US" dirty="0"/>
              <a:t>이 때 박스의 받는 사람 정보를 참조해서 전송한다</a:t>
            </a:r>
            <a:r>
              <a:rPr lang="en-US" altLang="ko-KR" dirty="0"/>
              <a:t>.</a:t>
            </a:r>
          </a:p>
          <a:p>
            <a:r>
              <a:rPr lang="en-US" altLang="ko-KR" dirty="0"/>
              <a:t>(</a:t>
            </a:r>
            <a:r>
              <a:rPr lang="ko-KR" altLang="en-US" dirty="0"/>
              <a:t>받는 쪽</a:t>
            </a:r>
            <a:r>
              <a:rPr lang="en-US" altLang="ko-KR" dirty="0"/>
              <a:t>) </a:t>
            </a:r>
            <a:r>
              <a:rPr lang="ko-KR" altLang="en-US" dirty="0"/>
              <a:t>바깥쪽 박스를 제거하고</a:t>
            </a:r>
            <a:br>
              <a:rPr lang="en-US" altLang="ko-KR" dirty="0"/>
            </a:br>
            <a:r>
              <a:rPr lang="en-US" altLang="ko-KR" dirty="0"/>
              <a:t>             </a:t>
            </a:r>
            <a:r>
              <a:rPr lang="ko-KR" altLang="en-US" dirty="0"/>
              <a:t>작은 박스를 꺼내 위 계층에 전달한다</a:t>
            </a:r>
            <a:r>
              <a:rPr lang="en-US" altLang="ko-KR" dirty="0"/>
              <a:t>.</a:t>
            </a:r>
            <a:br>
              <a:rPr lang="en-US" altLang="ko-KR" dirty="0"/>
            </a:br>
            <a:r>
              <a:rPr lang="en-US" altLang="ko-KR" dirty="0"/>
              <a:t>                </a:t>
            </a:r>
            <a:br>
              <a:rPr lang="en-US" altLang="ko-KR" dirty="0"/>
            </a:br>
            <a:r>
              <a:rPr lang="en-US" altLang="ko-KR" dirty="0"/>
              <a:t> </a:t>
            </a:r>
            <a:endParaRPr lang="ko-KR" altLang="en-US" dirty="0"/>
          </a:p>
        </p:txBody>
      </p:sp>
    </p:spTree>
    <p:extLst>
      <p:ext uri="{BB962C8B-B14F-4D97-AF65-F5344CB8AC3E}">
        <p14:creationId xmlns:p14="http://schemas.microsoft.com/office/powerpoint/2010/main" val="408553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7166DB-9B5F-EF01-A845-D3CFF09460C0}"/>
              </a:ext>
            </a:extLst>
          </p:cNvPr>
          <p:cNvSpPr>
            <a:spLocks noGrp="1"/>
          </p:cNvSpPr>
          <p:nvPr>
            <p:ph type="title"/>
          </p:nvPr>
        </p:nvSpPr>
        <p:spPr/>
        <p:txBody>
          <a:bodyPr>
            <a:normAutofit fontScale="90000"/>
          </a:bodyPr>
          <a:lstStyle/>
          <a:p>
            <a:r>
              <a:rPr lang="ko-KR" altLang="en-US" dirty="0"/>
              <a:t>컴퓨터 네트워크 관점에서 박스 안에 박스 넣기</a:t>
            </a:r>
          </a:p>
        </p:txBody>
      </p:sp>
      <p:pic>
        <p:nvPicPr>
          <p:cNvPr id="9" name="Image" descr="Image">
            <a:extLst>
              <a:ext uri="{FF2B5EF4-FFF2-40B4-BE49-F238E27FC236}">
                <a16:creationId xmlns:a16="http://schemas.microsoft.com/office/drawing/2014/main" id="{B98B05EB-BD21-E471-C86E-18F214755E5F}"/>
              </a:ext>
            </a:extLst>
          </p:cNvPr>
          <p:cNvPicPr>
            <a:picLocks noChangeAspect="1"/>
          </p:cNvPicPr>
          <p:nvPr/>
        </p:nvPicPr>
        <p:blipFill>
          <a:blip r:embed="rId2"/>
          <a:stretch>
            <a:fillRect/>
          </a:stretch>
        </p:blipFill>
        <p:spPr>
          <a:xfrm>
            <a:off x="1998504" y="1509863"/>
            <a:ext cx="8425148" cy="5348137"/>
          </a:xfrm>
          <a:prstGeom prst="rect">
            <a:avLst/>
          </a:prstGeom>
          <a:ln w="12700">
            <a:miter lim="400000"/>
          </a:ln>
        </p:spPr>
      </p:pic>
      <p:sp>
        <p:nvSpPr>
          <p:cNvPr id="11" name="Rectangle">
            <a:extLst>
              <a:ext uri="{FF2B5EF4-FFF2-40B4-BE49-F238E27FC236}">
                <a16:creationId xmlns:a16="http://schemas.microsoft.com/office/drawing/2014/main" id="{3285C047-EB8D-8FBF-78BE-415B56326E05}"/>
              </a:ext>
            </a:extLst>
          </p:cNvPr>
          <p:cNvSpPr/>
          <p:nvPr/>
        </p:nvSpPr>
        <p:spPr>
          <a:xfrm>
            <a:off x="4896628" y="2703474"/>
            <a:ext cx="3246984" cy="872778"/>
          </a:xfrm>
          <a:prstGeom prst="rect">
            <a:avLst/>
          </a:prstGeom>
          <a:solidFill>
            <a:srgbClr val="FFFFFF"/>
          </a:solidFill>
          <a:ln w="12700">
            <a:miter lim="400000"/>
          </a:ln>
        </p:spPr>
        <p:txBody>
          <a:bodyPr lIns="45719" rIns="45719" anchor="ctr"/>
          <a:lstStyle/>
          <a:p>
            <a:endParaRPr dirty="0">
              <a:latin typeface="바탕" panose="02030600000101010101" pitchFamily="18" charset="-127"/>
            </a:endParaRPr>
          </a:p>
        </p:txBody>
      </p:sp>
      <p:sp>
        <p:nvSpPr>
          <p:cNvPr id="13" name="Rectangle">
            <a:extLst>
              <a:ext uri="{FF2B5EF4-FFF2-40B4-BE49-F238E27FC236}">
                <a16:creationId xmlns:a16="http://schemas.microsoft.com/office/drawing/2014/main" id="{0702DBAF-7ADC-8497-BA9D-6CB267F67481}"/>
              </a:ext>
            </a:extLst>
          </p:cNvPr>
          <p:cNvSpPr/>
          <p:nvPr/>
        </p:nvSpPr>
        <p:spPr>
          <a:xfrm>
            <a:off x="4896628" y="3605174"/>
            <a:ext cx="3246984" cy="872778"/>
          </a:xfrm>
          <a:prstGeom prst="rect">
            <a:avLst/>
          </a:prstGeom>
          <a:solidFill>
            <a:srgbClr val="FFFFFF"/>
          </a:solidFill>
          <a:ln w="12700">
            <a:miter lim="400000"/>
          </a:ln>
        </p:spPr>
        <p:txBody>
          <a:bodyPr lIns="45719" rIns="45719" anchor="ctr"/>
          <a:lstStyle/>
          <a:p>
            <a:endParaRPr dirty="0">
              <a:latin typeface="바탕" panose="02030600000101010101" pitchFamily="18" charset="-127"/>
            </a:endParaRPr>
          </a:p>
        </p:txBody>
      </p:sp>
      <p:sp>
        <p:nvSpPr>
          <p:cNvPr id="15" name="Rectangle">
            <a:extLst>
              <a:ext uri="{FF2B5EF4-FFF2-40B4-BE49-F238E27FC236}">
                <a16:creationId xmlns:a16="http://schemas.microsoft.com/office/drawing/2014/main" id="{DBF1AEBF-1550-E7E7-AEA9-A5717B875100}"/>
              </a:ext>
            </a:extLst>
          </p:cNvPr>
          <p:cNvSpPr/>
          <p:nvPr/>
        </p:nvSpPr>
        <p:spPr>
          <a:xfrm>
            <a:off x="4896628" y="4505074"/>
            <a:ext cx="3246984" cy="872778"/>
          </a:xfrm>
          <a:prstGeom prst="rect">
            <a:avLst/>
          </a:prstGeom>
          <a:solidFill>
            <a:srgbClr val="FFFFFF"/>
          </a:solidFill>
          <a:ln w="12700">
            <a:miter lim="400000"/>
          </a:ln>
        </p:spPr>
        <p:txBody>
          <a:bodyPr lIns="45719" rIns="45719" anchor="ctr"/>
          <a:lstStyle/>
          <a:p>
            <a:endParaRPr dirty="0">
              <a:latin typeface="바탕" panose="02030600000101010101" pitchFamily="18" charset="-127"/>
            </a:endParaRPr>
          </a:p>
        </p:txBody>
      </p:sp>
    </p:spTree>
    <p:extLst>
      <p:ext uri="{BB962C8B-B14F-4D97-AF65-F5344CB8AC3E}">
        <p14:creationId xmlns:p14="http://schemas.microsoft.com/office/powerpoint/2010/main" val="143868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5" grpId="0" animBg="1"/>
      <p:bldP spid="1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7166DB-9B5F-EF01-A845-D3CFF09460C0}"/>
              </a:ext>
            </a:extLst>
          </p:cNvPr>
          <p:cNvSpPr>
            <a:spLocks noGrp="1"/>
          </p:cNvSpPr>
          <p:nvPr>
            <p:ph type="title"/>
          </p:nvPr>
        </p:nvSpPr>
        <p:spPr/>
        <p:txBody>
          <a:bodyPr>
            <a:normAutofit/>
          </a:bodyPr>
          <a:lstStyle/>
          <a:p>
            <a:r>
              <a:rPr lang="ko-KR" altLang="en-US" dirty="0"/>
              <a:t>컴퓨터 네트워크 각 계층의 주소 요소</a:t>
            </a:r>
          </a:p>
        </p:txBody>
      </p:sp>
      <p:pic>
        <p:nvPicPr>
          <p:cNvPr id="9" name="Image" descr="Image">
            <a:extLst>
              <a:ext uri="{FF2B5EF4-FFF2-40B4-BE49-F238E27FC236}">
                <a16:creationId xmlns:a16="http://schemas.microsoft.com/office/drawing/2014/main" id="{B98B05EB-BD21-E471-C86E-18F214755E5F}"/>
              </a:ext>
            </a:extLst>
          </p:cNvPr>
          <p:cNvPicPr>
            <a:picLocks noChangeAspect="1"/>
          </p:cNvPicPr>
          <p:nvPr/>
        </p:nvPicPr>
        <p:blipFill>
          <a:blip r:embed="rId2"/>
          <a:stretch>
            <a:fillRect/>
          </a:stretch>
        </p:blipFill>
        <p:spPr>
          <a:xfrm>
            <a:off x="1998504" y="1509863"/>
            <a:ext cx="8425148" cy="5348137"/>
          </a:xfrm>
          <a:prstGeom prst="rect">
            <a:avLst/>
          </a:prstGeom>
          <a:ln w="12700">
            <a:miter lim="400000"/>
          </a:ln>
        </p:spPr>
      </p:pic>
      <p:sp>
        <p:nvSpPr>
          <p:cNvPr id="4" name="Rectangle">
            <a:extLst>
              <a:ext uri="{FF2B5EF4-FFF2-40B4-BE49-F238E27FC236}">
                <a16:creationId xmlns:a16="http://schemas.microsoft.com/office/drawing/2014/main" id="{2474C12F-C3E9-EF08-CCE0-3A8AA1314BBD}"/>
              </a:ext>
            </a:extLst>
          </p:cNvPr>
          <p:cNvSpPr/>
          <p:nvPr/>
        </p:nvSpPr>
        <p:spPr>
          <a:xfrm>
            <a:off x="4071127" y="1291566"/>
            <a:ext cx="6620719" cy="5397303"/>
          </a:xfrm>
          <a:prstGeom prst="rect">
            <a:avLst/>
          </a:prstGeom>
          <a:solidFill>
            <a:srgbClr val="FFFFFF"/>
          </a:solidFill>
          <a:ln w="12700">
            <a:miter lim="400000"/>
          </a:ln>
        </p:spPr>
        <p:txBody>
          <a:bodyPr lIns="45719" rIns="45719" anchor="ctr"/>
          <a:lstStyle/>
          <a:p>
            <a:endParaRPr dirty="0">
              <a:latin typeface="바탕" panose="02030600000101010101" pitchFamily="18" charset="-127"/>
            </a:endParaRPr>
          </a:p>
        </p:txBody>
      </p:sp>
      <p:sp>
        <p:nvSpPr>
          <p:cNvPr id="6" name="MAC">
            <a:extLst>
              <a:ext uri="{FF2B5EF4-FFF2-40B4-BE49-F238E27FC236}">
                <a16:creationId xmlns:a16="http://schemas.microsoft.com/office/drawing/2014/main" id="{CD802AAB-057F-F704-BF88-4F3829EDC778}"/>
              </a:ext>
            </a:extLst>
          </p:cNvPr>
          <p:cNvSpPr txBox="1"/>
          <p:nvPr/>
        </p:nvSpPr>
        <p:spPr>
          <a:xfrm>
            <a:off x="4431213" y="4794520"/>
            <a:ext cx="82169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MAC</a:t>
            </a:r>
          </a:p>
        </p:txBody>
      </p:sp>
      <p:sp>
        <p:nvSpPr>
          <p:cNvPr id="8" name="IP">
            <a:extLst>
              <a:ext uri="{FF2B5EF4-FFF2-40B4-BE49-F238E27FC236}">
                <a16:creationId xmlns:a16="http://schemas.microsoft.com/office/drawing/2014/main" id="{590FA8CE-A2E2-8CA0-6695-0A147185FE74}"/>
              </a:ext>
            </a:extLst>
          </p:cNvPr>
          <p:cNvSpPr txBox="1"/>
          <p:nvPr/>
        </p:nvSpPr>
        <p:spPr>
          <a:xfrm>
            <a:off x="4670061" y="3905079"/>
            <a:ext cx="395299"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IP</a:t>
            </a:r>
          </a:p>
        </p:txBody>
      </p:sp>
      <p:sp>
        <p:nvSpPr>
          <p:cNvPr id="12" name="Port">
            <a:extLst>
              <a:ext uri="{FF2B5EF4-FFF2-40B4-BE49-F238E27FC236}">
                <a16:creationId xmlns:a16="http://schemas.microsoft.com/office/drawing/2014/main" id="{57FC1E5A-F8BD-C1F2-36F8-00B8944B0AAA}"/>
              </a:ext>
            </a:extLst>
          </p:cNvPr>
          <p:cNvSpPr txBox="1"/>
          <p:nvPr/>
        </p:nvSpPr>
        <p:spPr>
          <a:xfrm>
            <a:off x="4511441" y="2981959"/>
            <a:ext cx="71910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Port</a:t>
            </a:r>
          </a:p>
        </p:txBody>
      </p:sp>
    </p:spTree>
    <p:extLst>
      <p:ext uri="{BB962C8B-B14F-4D97-AF65-F5344CB8AC3E}">
        <p14:creationId xmlns:p14="http://schemas.microsoft.com/office/powerpoint/2010/main" val="198884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27B579-5E9F-46D9-8743-AFABF66A651A}"/>
              </a:ext>
            </a:extLst>
          </p:cNvPr>
          <p:cNvSpPr>
            <a:spLocks noGrp="1"/>
          </p:cNvSpPr>
          <p:nvPr>
            <p:ph type="title"/>
          </p:nvPr>
        </p:nvSpPr>
        <p:spPr/>
        <p:txBody>
          <a:bodyPr/>
          <a:lstStyle/>
          <a:p>
            <a:r>
              <a:rPr lang="ko-KR" altLang="en-US" dirty="0"/>
              <a:t>쉬어 가는 코너</a:t>
            </a:r>
          </a:p>
        </p:txBody>
      </p:sp>
      <p:sp>
        <p:nvSpPr>
          <p:cNvPr id="4" name="슬라이드 번호 개체 틀 3">
            <a:extLst>
              <a:ext uri="{FF2B5EF4-FFF2-40B4-BE49-F238E27FC236}">
                <a16:creationId xmlns:a16="http://schemas.microsoft.com/office/drawing/2014/main" id="{16DD2C61-6985-E964-6943-8C4A7BC18444}"/>
              </a:ext>
            </a:extLst>
          </p:cNvPr>
          <p:cNvSpPr>
            <a:spLocks noGrp="1"/>
          </p:cNvSpPr>
          <p:nvPr>
            <p:ph type="sldNum" sz="quarter" idx="12"/>
          </p:nvPr>
        </p:nvSpPr>
        <p:spPr/>
        <p:txBody>
          <a:bodyPr/>
          <a:lstStyle/>
          <a:p>
            <a:fld id="{57C0E42C-E4C1-4C81-B641-FE5671A5B7F1}" type="slidenum">
              <a:rPr lang="ko-KR" altLang="en-US" smtClean="0"/>
              <a:t>4</a:t>
            </a:fld>
            <a:endParaRPr lang="ko-KR" altLang="en-US"/>
          </a:p>
        </p:txBody>
      </p:sp>
      <p:sp>
        <p:nvSpPr>
          <p:cNvPr id="5" name="Q) 얘 이름은?">
            <a:extLst>
              <a:ext uri="{FF2B5EF4-FFF2-40B4-BE49-F238E27FC236}">
                <a16:creationId xmlns:a16="http://schemas.microsoft.com/office/drawing/2014/main" id="{9775E19C-58DB-5992-815D-357C6CE602EE}"/>
              </a:ext>
            </a:extLst>
          </p:cNvPr>
          <p:cNvSpPr txBox="1"/>
          <p:nvPr/>
        </p:nvSpPr>
        <p:spPr>
          <a:xfrm>
            <a:off x="958061" y="1225429"/>
            <a:ext cx="10275877" cy="638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ct val="150000"/>
              </a:lnSpc>
              <a:defRPr sz="2800">
                <a:latin typeface="Helvetica Neue"/>
                <a:ea typeface="Helvetica Neue"/>
                <a:cs typeface="Helvetica Neue"/>
                <a:sym typeface="Helvetica Neue"/>
              </a:defRPr>
            </a:lvl1pPr>
          </a:lstStyle>
          <a:p>
            <a:r>
              <a:rPr dirty="0">
                <a:latin typeface="바탕" panose="02030600000101010101" pitchFamily="18" charset="-127"/>
                <a:ea typeface="바탕" panose="02030600000101010101" pitchFamily="18" charset="-127"/>
                <a:cs typeface="Arial" panose="020B0604020202020204" pitchFamily="34" charset="0"/>
              </a:rPr>
              <a:t>Q</a:t>
            </a:r>
            <a:r>
              <a:rPr lang="en-US" dirty="0">
                <a:latin typeface="바탕" panose="02030600000101010101" pitchFamily="18" charset="-127"/>
                <a:ea typeface="바탕" panose="02030600000101010101" pitchFamily="18" charset="-127"/>
                <a:cs typeface="Arial" panose="020B0604020202020204" pitchFamily="34" charset="0"/>
              </a:rPr>
              <a:t>.</a:t>
            </a:r>
            <a:r>
              <a:rPr dirty="0">
                <a:latin typeface="바탕" panose="02030600000101010101" pitchFamily="18" charset="-127"/>
                <a:ea typeface="바탕" panose="02030600000101010101" pitchFamily="18" charset="-127"/>
                <a:cs typeface="Arial" panose="020B0604020202020204" pitchFamily="34" charset="0"/>
              </a:rPr>
              <a:t>  </a:t>
            </a:r>
            <a:r>
              <a:rPr lang="en-US" altLang="ko-KR" dirty="0">
                <a:latin typeface="바탕" panose="02030600000101010101" pitchFamily="18" charset="-127"/>
                <a:ea typeface="바탕" panose="02030600000101010101" pitchFamily="18" charset="-127"/>
                <a:cs typeface="Arial" panose="020B0604020202020204" pitchFamily="34" charset="0"/>
              </a:rPr>
              <a:t>“</a:t>
            </a:r>
            <a:r>
              <a:rPr lang="ko-KR" altLang="en-US" dirty="0">
                <a:latin typeface="바탕" panose="02030600000101010101" pitchFamily="18" charset="-127"/>
                <a:ea typeface="바탕" panose="02030600000101010101" pitchFamily="18" charset="-127"/>
                <a:cs typeface="Arial" panose="020B0604020202020204" pitchFamily="34" charset="0"/>
              </a:rPr>
              <a:t>물건 담긴 작은 봉투</a:t>
            </a:r>
            <a:r>
              <a:rPr lang="en-US" altLang="ko-KR" dirty="0">
                <a:latin typeface="바탕" panose="02030600000101010101" pitchFamily="18" charset="-127"/>
                <a:ea typeface="바탕" panose="02030600000101010101" pitchFamily="18" charset="-127"/>
                <a:cs typeface="Arial" panose="020B0604020202020204" pitchFamily="34" charset="0"/>
              </a:rPr>
              <a:t>”</a:t>
            </a:r>
            <a:r>
              <a:rPr lang="ko-KR" altLang="en-US" dirty="0">
                <a:latin typeface="바탕" panose="02030600000101010101" pitchFamily="18" charset="-127"/>
                <a:ea typeface="바탕" panose="02030600000101010101" pitchFamily="18" charset="-127"/>
                <a:cs typeface="Arial" panose="020B0604020202020204" pitchFamily="34" charset="0"/>
              </a:rPr>
              <a:t>를 영어로 하면</a:t>
            </a:r>
            <a:r>
              <a:rPr lang="en-US" altLang="ko-KR" dirty="0">
                <a:latin typeface="바탕" panose="02030600000101010101" pitchFamily="18" charset="-127"/>
                <a:ea typeface="바탕" panose="02030600000101010101" pitchFamily="18" charset="-127"/>
                <a:cs typeface="Arial" panose="020B0604020202020204" pitchFamily="34" charset="0"/>
              </a:rPr>
              <a:t>?</a:t>
            </a:r>
            <a:r>
              <a:rPr lang="ko-KR" altLang="en-US" dirty="0">
                <a:latin typeface="바탕" panose="02030600000101010101" pitchFamily="18" charset="-127"/>
                <a:ea typeface="바탕" panose="02030600000101010101" pitchFamily="18" charset="-127"/>
                <a:cs typeface="Arial" panose="020B0604020202020204" pitchFamily="34" charset="0"/>
              </a:rPr>
              <a:t>  </a:t>
            </a:r>
            <a:endParaRPr dirty="0">
              <a:latin typeface="바탕" panose="02030600000101010101" pitchFamily="18" charset="-127"/>
              <a:ea typeface="바탕" panose="02030600000101010101" pitchFamily="18" charset="-127"/>
              <a:cs typeface="Arial" panose="020B0604020202020204" pitchFamily="34" charset="0"/>
            </a:endParaRPr>
          </a:p>
        </p:txBody>
      </p:sp>
      <p:grpSp>
        <p:nvGrpSpPr>
          <p:cNvPr id="9" name="그룹 8">
            <a:extLst>
              <a:ext uri="{FF2B5EF4-FFF2-40B4-BE49-F238E27FC236}">
                <a16:creationId xmlns:a16="http://schemas.microsoft.com/office/drawing/2014/main" id="{58D40EC5-8D28-373F-A5ED-3FF13BA80DDA}"/>
              </a:ext>
            </a:extLst>
          </p:cNvPr>
          <p:cNvGrpSpPr/>
          <p:nvPr/>
        </p:nvGrpSpPr>
        <p:grpSpPr>
          <a:xfrm>
            <a:off x="838199" y="2752018"/>
            <a:ext cx="9534278" cy="3615344"/>
            <a:chOff x="838199" y="2752018"/>
            <a:chExt cx="9534278" cy="3615344"/>
          </a:xfrm>
        </p:grpSpPr>
        <p:pic>
          <p:nvPicPr>
            <p:cNvPr id="6" name="Image" descr="Image">
              <a:extLst>
                <a:ext uri="{FF2B5EF4-FFF2-40B4-BE49-F238E27FC236}">
                  <a16:creationId xmlns:a16="http://schemas.microsoft.com/office/drawing/2014/main" id="{B7CA754A-1CE9-5EE6-42AE-0C57268D5344}"/>
                </a:ext>
              </a:extLst>
            </p:cNvPr>
            <p:cNvPicPr>
              <a:picLocks noChangeAspect="1"/>
            </p:cNvPicPr>
            <p:nvPr/>
          </p:nvPicPr>
          <p:blipFill>
            <a:blip r:embed="rId2"/>
            <a:stretch>
              <a:fillRect/>
            </a:stretch>
          </p:blipFill>
          <p:spPr>
            <a:xfrm>
              <a:off x="838199" y="2752018"/>
              <a:ext cx="9105900" cy="2527301"/>
            </a:xfrm>
            <a:prstGeom prst="rect">
              <a:avLst/>
            </a:prstGeom>
            <a:ln w="12700">
              <a:miter lim="400000"/>
            </a:ln>
          </p:spPr>
        </p:pic>
        <p:sp>
          <p:nvSpPr>
            <p:cNvPr id="8" name="- New Oxford American Dictionary">
              <a:extLst>
                <a:ext uri="{FF2B5EF4-FFF2-40B4-BE49-F238E27FC236}">
                  <a16:creationId xmlns:a16="http://schemas.microsoft.com/office/drawing/2014/main" id="{5E2A2F25-1CB9-629F-B668-8012D4C4B597}"/>
                </a:ext>
              </a:extLst>
            </p:cNvPr>
            <p:cNvSpPr txBox="1"/>
            <p:nvPr/>
          </p:nvSpPr>
          <p:spPr>
            <a:xfrm>
              <a:off x="5471715" y="5892745"/>
              <a:ext cx="4900762" cy="4746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defTabSz="457200">
                <a:defRPr sz="2484" i="1">
                  <a:solidFill>
                    <a:srgbClr val="535353"/>
                  </a:solidFill>
                  <a:latin typeface="Helvetica Neue"/>
                  <a:ea typeface="Helvetica Neue"/>
                  <a:cs typeface="Helvetica Neue"/>
                  <a:sym typeface="Helvetica Neue"/>
                </a:defRPr>
              </a:lvl1pPr>
            </a:lstStyle>
            <a:p>
              <a:r>
                <a:rPr dirty="0">
                  <a:latin typeface="Arial" panose="020B0604020202020204" pitchFamily="34" charset="0"/>
                  <a:cs typeface="Arial" panose="020B0604020202020204" pitchFamily="34" charset="0"/>
                </a:rPr>
                <a:t>- New Oxford American Dictionary</a:t>
              </a:r>
            </a:p>
          </p:txBody>
        </p:sp>
      </p:grpSp>
      <p:pic>
        <p:nvPicPr>
          <p:cNvPr id="1026" name="Picture 2" descr="Office Paper Envelope, Size: 7 X 4 Inch, Packaging Type: Packet, Rs  360/piece | ID: 21378618962">
            <a:extLst>
              <a:ext uri="{FF2B5EF4-FFF2-40B4-BE49-F238E27FC236}">
                <a16:creationId xmlns:a16="http://schemas.microsoft.com/office/drawing/2014/main" id="{7B260B43-3DBD-D201-198A-EDA690A49B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00" t="2034" r="21200" b="1289"/>
          <a:stretch/>
        </p:blipFill>
        <p:spPr bwMode="auto">
          <a:xfrm rot="2086626">
            <a:off x="8801016" y="149763"/>
            <a:ext cx="2104060" cy="353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82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8E9ED3-F212-A825-DCD8-3B8AB4E072D7}"/>
              </a:ext>
            </a:extLst>
          </p:cNvPr>
          <p:cNvSpPr>
            <a:spLocks noGrp="1"/>
          </p:cNvSpPr>
          <p:nvPr>
            <p:ph type="title"/>
          </p:nvPr>
        </p:nvSpPr>
        <p:spPr/>
        <p:txBody>
          <a:bodyPr/>
          <a:lstStyle/>
          <a:p>
            <a:r>
              <a:rPr lang="ko-KR" altLang="en-US" dirty="0"/>
              <a:t>다시</a:t>
            </a:r>
            <a:r>
              <a:rPr lang="en-US" altLang="ko-KR" dirty="0"/>
              <a:t> </a:t>
            </a:r>
            <a:r>
              <a:rPr lang="ko-KR" altLang="en-US" dirty="0"/>
              <a:t>쉬어 가는 코너</a:t>
            </a:r>
          </a:p>
        </p:txBody>
      </p:sp>
      <p:sp>
        <p:nvSpPr>
          <p:cNvPr id="3" name="내용 개체 틀 2">
            <a:extLst>
              <a:ext uri="{FF2B5EF4-FFF2-40B4-BE49-F238E27FC236}">
                <a16:creationId xmlns:a16="http://schemas.microsoft.com/office/drawing/2014/main" id="{62D434CD-F236-9AAF-5BD5-C6F5648777DC}"/>
              </a:ext>
            </a:extLst>
          </p:cNvPr>
          <p:cNvSpPr>
            <a:spLocks noGrp="1"/>
          </p:cNvSpPr>
          <p:nvPr>
            <p:ph idx="1"/>
          </p:nvPr>
        </p:nvSpPr>
        <p:spPr/>
        <p:txBody>
          <a:bodyPr/>
          <a:lstStyle/>
          <a:p>
            <a:pPr marL="0" indent="0">
              <a:buNone/>
            </a:pPr>
            <a:r>
              <a:rPr lang="en-US" altLang="ko-KR" dirty="0"/>
              <a:t>Q. </a:t>
            </a:r>
            <a:r>
              <a:rPr lang="ko-KR" altLang="en-US" dirty="0"/>
              <a:t>항구를 영어로 하면</a:t>
            </a:r>
            <a:r>
              <a:rPr lang="en-US" altLang="ko-KR" dirty="0"/>
              <a:t>?</a:t>
            </a:r>
          </a:p>
          <a:p>
            <a:pPr marL="0" indent="0">
              <a:buNone/>
            </a:pPr>
            <a:r>
              <a:rPr lang="en-US" altLang="ko-KR" dirty="0">
                <a:solidFill>
                  <a:srgbClr val="FF0000"/>
                </a:solidFill>
              </a:rPr>
              <a:t>A. Port</a:t>
            </a:r>
            <a:endParaRPr lang="ko-KR" altLang="en-US" dirty="0">
              <a:solidFill>
                <a:srgbClr val="FF0000"/>
              </a:solidFill>
            </a:endParaRPr>
          </a:p>
        </p:txBody>
      </p:sp>
    </p:spTree>
    <p:extLst>
      <p:ext uri="{BB962C8B-B14F-4D97-AF65-F5344CB8AC3E}">
        <p14:creationId xmlns:p14="http://schemas.microsoft.com/office/powerpoint/2010/main" val="347844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8E9ED3-F212-A825-DCD8-3B8AB4E072D7}"/>
              </a:ext>
            </a:extLst>
          </p:cNvPr>
          <p:cNvSpPr>
            <a:spLocks noGrp="1"/>
          </p:cNvSpPr>
          <p:nvPr>
            <p:ph type="title"/>
          </p:nvPr>
        </p:nvSpPr>
        <p:spPr/>
        <p:txBody>
          <a:bodyPr/>
          <a:lstStyle/>
          <a:p>
            <a:r>
              <a:rPr lang="ko-KR" altLang="en-US" dirty="0"/>
              <a:t>다시 쉬어 가는 코너</a:t>
            </a:r>
          </a:p>
        </p:txBody>
      </p:sp>
      <p:sp>
        <p:nvSpPr>
          <p:cNvPr id="3" name="내용 개체 틀 2">
            <a:extLst>
              <a:ext uri="{FF2B5EF4-FFF2-40B4-BE49-F238E27FC236}">
                <a16:creationId xmlns:a16="http://schemas.microsoft.com/office/drawing/2014/main" id="{62D434CD-F236-9AAF-5BD5-C6F5648777DC}"/>
              </a:ext>
            </a:extLst>
          </p:cNvPr>
          <p:cNvSpPr>
            <a:spLocks noGrp="1"/>
          </p:cNvSpPr>
          <p:nvPr>
            <p:ph idx="1"/>
          </p:nvPr>
        </p:nvSpPr>
        <p:spPr/>
        <p:txBody>
          <a:bodyPr/>
          <a:lstStyle/>
          <a:p>
            <a:pPr marL="0" indent="0">
              <a:buNone/>
            </a:pPr>
            <a:r>
              <a:rPr lang="en-US" altLang="ko-KR" dirty="0"/>
              <a:t>Q. </a:t>
            </a:r>
            <a:r>
              <a:rPr lang="ko-KR" altLang="en-US" dirty="0"/>
              <a:t>공항을 영어로 하면</a:t>
            </a:r>
            <a:r>
              <a:rPr lang="en-US" altLang="ko-KR" dirty="0"/>
              <a:t>?</a:t>
            </a:r>
          </a:p>
          <a:p>
            <a:pPr marL="0" indent="0">
              <a:buNone/>
            </a:pPr>
            <a:r>
              <a:rPr lang="en-US" altLang="ko-KR" dirty="0">
                <a:solidFill>
                  <a:srgbClr val="FF0000"/>
                </a:solidFill>
              </a:rPr>
              <a:t>A. Airport</a:t>
            </a:r>
            <a:endParaRPr lang="ko-KR" altLang="en-US" dirty="0">
              <a:solidFill>
                <a:srgbClr val="FF0000"/>
              </a:solidFill>
            </a:endParaRPr>
          </a:p>
        </p:txBody>
      </p:sp>
    </p:spTree>
    <p:extLst>
      <p:ext uri="{BB962C8B-B14F-4D97-AF65-F5344CB8AC3E}">
        <p14:creationId xmlns:p14="http://schemas.microsoft.com/office/powerpoint/2010/main" val="163820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7166DB-9B5F-EF01-A845-D3CFF09460C0}"/>
              </a:ext>
            </a:extLst>
          </p:cNvPr>
          <p:cNvSpPr>
            <a:spLocks noGrp="1"/>
          </p:cNvSpPr>
          <p:nvPr>
            <p:ph type="title"/>
          </p:nvPr>
        </p:nvSpPr>
        <p:spPr/>
        <p:txBody>
          <a:bodyPr>
            <a:normAutofit/>
          </a:bodyPr>
          <a:lstStyle/>
          <a:p>
            <a:r>
              <a:rPr lang="ko-KR" altLang="en-US" dirty="0"/>
              <a:t>컴퓨터 네트워크 각 계층의 주소 요소</a:t>
            </a:r>
          </a:p>
        </p:txBody>
      </p:sp>
      <p:pic>
        <p:nvPicPr>
          <p:cNvPr id="9" name="Image" descr="Image">
            <a:extLst>
              <a:ext uri="{FF2B5EF4-FFF2-40B4-BE49-F238E27FC236}">
                <a16:creationId xmlns:a16="http://schemas.microsoft.com/office/drawing/2014/main" id="{B98B05EB-BD21-E471-C86E-18F214755E5F}"/>
              </a:ext>
            </a:extLst>
          </p:cNvPr>
          <p:cNvPicPr>
            <a:picLocks noChangeAspect="1"/>
          </p:cNvPicPr>
          <p:nvPr/>
        </p:nvPicPr>
        <p:blipFill>
          <a:blip r:embed="rId2"/>
          <a:stretch>
            <a:fillRect/>
          </a:stretch>
        </p:blipFill>
        <p:spPr>
          <a:xfrm>
            <a:off x="1998504" y="1509863"/>
            <a:ext cx="8425148" cy="5348137"/>
          </a:xfrm>
          <a:prstGeom prst="rect">
            <a:avLst/>
          </a:prstGeom>
          <a:ln w="12700">
            <a:miter lim="400000"/>
          </a:ln>
        </p:spPr>
      </p:pic>
      <p:sp>
        <p:nvSpPr>
          <p:cNvPr id="4" name="Rectangle">
            <a:extLst>
              <a:ext uri="{FF2B5EF4-FFF2-40B4-BE49-F238E27FC236}">
                <a16:creationId xmlns:a16="http://schemas.microsoft.com/office/drawing/2014/main" id="{2474C12F-C3E9-EF08-CCE0-3A8AA1314BBD}"/>
              </a:ext>
            </a:extLst>
          </p:cNvPr>
          <p:cNvSpPr/>
          <p:nvPr/>
        </p:nvSpPr>
        <p:spPr>
          <a:xfrm>
            <a:off x="4071127" y="1291566"/>
            <a:ext cx="6620719" cy="5397303"/>
          </a:xfrm>
          <a:prstGeom prst="rect">
            <a:avLst/>
          </a:prstGeom>
          <a:solidFill>
            <a:srgbClr val="FFFFFF"/>
          </a:solidFill>
          <a:ln w="12700">
            <a:miter lim="400000"/>
          </a:ln>
        </p:spPr>
        <p:txBody>
          <a:bodyPr lIns="45719" rIns="45719" anchor="ctr"/>
          <a:lstStyle/>
          <a:p>
            <a:endParaRPr dirty="0">
              <a:latin typeface="바탕" panose="02030600000101010101" pitchFamily="18" charset="-127"/>
            </a:endParaRPr>
          </a:p>
        </p:txBody>
      </p:sp>
      <p:sp>
        <p:nvSpPr>
          <p:cNvPr id="6" name="MAC">
            <a:extLst>
              <a:ext uri="{FF2B5EF4-FFF2-40B4-BE49-F238E27FC236}">
                <a16:creationId xmlns:a16="http://schemas.microsoft.com/office/drawing/2014/main" id="{CD802AAB-057F-F704-BF88-4F3829EDC778}"/>
              </a:ext>
            </a:extLst>
          </p:cNvPr>
          <p:cNvSpPr txBox="1"/>
          <p:nvPr/>
        </p:nvSpPr>
        <p:spPr>
          <a:xfrm>
            <a:off x="4431213" y="4794520"/>
            <a:ext cx="82169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MAC</a:t>
            </a:r>
          </a:p>
        </p:txBody>
      </p:sp>
      <p:sp>
        <p:nvSpPr>
          <p:cNvPr id="8" name="IP">
            <a:extLst>
              <a:ext uri="{FF2B5EF4-FFF2-40B4-BE49-F238E27FC236}">
                <a16:creationId xmlns:a16="http://schemas.microsoft.com/office/drawing/2014/main" id="{590FA8CE-A2E2-8CA0-6695-0A147185FE74}"/>
              </a:ext>
            </a:extLst>
          </p:cNvPr>
          <p:cNvSpPr txBox="1"/>
          <p:nvPr/>
        </p:nvSpPr>
        <p:spPr>
          <a:xfrm>
            <a:off x="4670061" y="3905079"/>
            <a:ext cx="395299"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IP</a:t>
            </a:r>
          </a:p>
        </p:txBody>
      </p:sp>
      <p:sp>
        <p:nvSpPr>
          <p:cNvPr id="12" name="Port">
            <a:extLst>
              <a:ext uri="{FF2B5EF4-FFF2-40B4-BE49-F238E27FC236}">
                <a16:creationId xmlns:a16="http://schemas.microsoft.com/office/drawing/2014/main" id="{57FC1E5A-F8BD-C1F2-36F8-00B8944B0AAA}"/>
              </a:ext>
            </a:extLst>
          </p:cNvPr>
          <p:cNvSpPr txBox="1"/>
          <p:nvPr/>
        </p:nvSpPr>
        <p:spPr>
          <a:xfrm>
            <a:off x="4511441" y="2981959"/>
            <a:ext cx="724332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Port</a:t>
            </a:r>
            <a:r>
              <a:rPr lang="en-US" dirty="0">
                <a:latin typeface="바탕" panose="02030600000101010101" pitchFamily="18" charset="-127"/>
                <a:ea typeface="바탕" panose="02030600000101010101" pitchFamily="18" charset="-127"/>
              </a:rPr>
              <a:t>: “</a:t>
            </a:r>
            <a:r>
              <a:rPr lang="en-US" altLang="ko-KR" dirty="0">
                <a:latin typeface="바탕" panose="02030600000101010101" pitchFamily="18" charset="-127"/>
                <a:ea typeface="바탕" panose="02030600000101010101" pitchFamily="18" charset="-127"/>
              </a:rPr>
              <a:t>IP” </a:t>
            </a:r>
            <a:r>
              <a:rPr lang="ko-KR" altLang="en-US" dirty="0">
                <a:latin typeface="바탕" panose="02030600000101010101" pitchFamily="18" charset="-127"/>
                <a:ea typeface="바탕" panose="02030600000101010101" pitchFamily="18" charset="-127"/>
              </a:rPr>
              <a:t>라는 국가에 왔는데 어느 항구로 갈까요</a:t>
            </a:r>
            <a:r>
              <a:rPr lang="en-US" altLang="ko-KR" dirty="0">
                <a:latin typeface="바탕" panose="02030600000101010101" pitchFamily="18" charset="-127"/>
                <a:ea typeface="바탕" panose="02030600000101010101" pitchFamily="18" charset="-127"/>
              </a:rPr>
              <a:t>?</a:t>
            </a:r>
            <a:endParaRPr dirty="0">
              <a:latin typeface="바탕" panose="02030600000101010101" pitchFamily="18" charset="-127"/>
              <a:ea typeface="바탕" panose="02030600000101010101" pitchFamily="18" charset="-127"/>
            </a:endParaRPr>
          </a:p>
        </p:txBody>
      </p:sp>
      <p:pic>
        <p:nvPicPr>
          <p:cNvPr id="5" name="Image" descr="Image">
            <a:extLst>
              <a:ext uri="{FF2B5EF4-FFF2-40B4-BE49-F238E27FC236}">
                <a16:creationId xmlns:a16="http://schemas.microsoft.com/office/drawing/2014/main" id="{6FF3B451-5E1D-66B7-63F7-98B47430B967}"/>
              </a:ext>
            </a:extLst>
          </p:cNvPr>
          <p:cNvPicPr>
            <a:picLocks noChangeAspect="1"/>
          </p:cNvPicPr>
          <p:nvPr/>
        </p:nvPicPr>
        <p:blipFill>
          <a:blip r:embed="rId3"/>
          <a:stretch>
            <a:fillRect/>
          </a:stretch>
        </p:blipFill>
        <p:spPr>
          <a:xfrm>
            <a:off x="5699962" y="3543608"/>
            <a:ext cx="4515486" cy="1646271"/>
          </a:xfrm>
          <a:prstGeom prst="rect">
            <a:avLst/>
          </a:prstGeom>
          <a:ln w="12700">
            <a:miter lim="400000"/>
          </a:ln>
        </p:spPr>
      </p:pic>
    </p:spTree>
    <p:extLst>
      <p:ext uri="{BB962C8B-B14F-4D97-AF65-F5344CB8AC3E}">
        <p14:creationId xmlns:p14="http://schemas.microsoft.com/office/powerpoint/2010/main" val="3057112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B183A-785E-B011-206E-32FF12F4EF8D}"/>
              </a:ext>
            </a:extLst>
          </p:cNvPr>
          <p:cNvSpPr>
            <a:spLocks noGrp="1"/>
          </p:cNvSpPr>
          <p:nvPr>
            <p:ph type="title"/>
          </p:nvPr>
        </p:nvSpPr>
        <p:spPr/>
        <p:txBody>
          <a:bodyPr/>
          <a:lstStyle/>
          <a:p>
            <a:r>
              <a:rPr lang="ko-KR" altLang="en-US" dirty="0"/>
              <a:t>계층 구조에서 데이터 처리 </a:t>
            </a:r>
            <a:r>
              <a:rPr lang="en-US" altLang="ko-KR" dirty="0"/>
              <a:t>TCP/IP </a:t>
            </a:r>
            <a:r>
              <a:rPr lang="ko-KR" altLang="en-US" dirty="0"/>
              <a:t>예시</a:t>
            </a:r>
          </a:p>
        </p:txBody>
      </p:sp>
      <p:sp>
        <p:nvSpPr>
          <p:cNvPr id="5" name="“환상의 문대 나라” 에서 2번 슬롯 물약 사용하기">
            <a:extLst>
              <a:ext uri="{FF2B5EF4-FFF2-40B4-BE49-F238E27FC236}">
                <a16:creationId xmlns:a16="http://schemas.microsoft.com/office/drawing/2014/main" id="{6C6891EE-7146-677A-C3EB-8CDF238EAA6C}"/>
              </a:ext>
            </a:extLst>
          </p:cNvPr>
          <p:cNvSpPr txBox="1"/>
          <p:nvPr/>
        </p:nvSpPr>
        <p:spPr>
          <a:xfrm>
            <a:off x="838199" y="1258045"/>
            <a:ext cx="11115908" cy="1309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ct val="150000"/>
              </a:lnSpc>
              <a:defRPr sz="2800">
                <a:latin typeface="Helvetica Neue"/>
                <a:ea typeface="Helvetica Neue"/>
                <a:cs typeface="Helvetica Neue"/>
                <a:sym typeface="Helvetica Neue"/>
              </a:defRPr>
            </a:lvl1pPr>
          </a:lstStyle>
          <a:p>
            <a:r>
              <a:rPr dirty="0">
                <a:latin typeface="바탕" panose="02030600000101010101" pitchFamily="18" charset="-127"/>
                <a:ea typeface="바탕" panose="02030600000101010101" pitchFamily="18" charset="-127"/>
                <a:cs typeface="Arial" panose="020B0604020202020204" pitchFamily="34" charset="0"/>
              </a:rPr>
              <a:t>“</a:t>
            </a:r>
            <a:r>
              <a:rPr lang="en-US" dirty="0">
                <a:latin typeface="바탕" panose="02030600000101010101" pitchFamily="18" charset="-127"/>
                <a:ea typeface="바탕" panose="02030600000101010101" pitchFamily="18" charset="-127"/>
                <a:cs typeface="Arial" panose="020B0604020202020204" pitchFamily="34" charset="0"/>
              </a:rPr>
              <a:t>Player Well-known’s Battleground</a:t>
            </a:r>
            <a:r>
              <a:rPr dirty="0">
                <a:latin typeface="바탕" panose="02030600000101010101" pitchFamily="18" charset="-127"/>
                <a:ea typeface="바탕" panose="02030600000101010101" pitchFamily="18" charset="-127"/>
                <a:cs typeface="Arial" panose="020B0604020202020204" pitchFamily="34" charset="0"/>
              </a:rPr>
              <a:t>” 에서 2번 슬롯 </a:t>
            </a:r>
            <a:r>
              <a:rPr lang="ko-KR" altLang="en-US" dirty="0">
                <a:latin typeface="바탕" panose="02030600000101010101" pitchFamily="18" charset="-127"/>
                <a:ea typeface="바탕" panose="02030600000101010101" pitchFamily="18" charset="-127"/>
                <a:cs typeface="Arial" panose="020B0604020202020204" pitchFamily="34" charset="0"/>
              </a:rPr>
              <a:t>아이템</a:t>
            </a:r>
            <a:r>
              <a:rPr dirty="0">
                <a:latin typeface="바탕" panose="02030600000101010101" pitchFamily="18" charset="-127"/>
                <a:ea typeface="바탕" panose="02030600000101010101" pitchFamily="18" charset="-127"/>
                <a:cs typeface="Arial" panose="020B0604020202020204" pitchFamily="34" charset="0"/>
              </a:rPr>
              <a:t> 사용</a:t>
            </a:r>
            <a:r>
              <a:rPr lang="en-US" dirty="0">
                <a:latin typeface="바탕" panose="02030600000101010101" pitchFamily="18" charset="-127"/>
                <a:ea typeface="바탕" panose="02030600000101010101" pitchFamily="18" charset="-127"/>
                <a:cs typeface="Arial" panose="020B0604020202020204" pitchFamily="34" charset="0"/>
              </a:rPr>
              <a:t> </a:t>
            </a:r>
            <a:r>
              <a:rPr dirty="0">
                <a:latin typeface="바탕" panose="02030600000101010101" pitchFamily="18" charset="-127"/>
                <a:ea typeface="바탕" panose="02030600000101010101" pitchFamily="18" charset="-127"/>
                <a:cs typeface="Arial" panose="020B0604020202020204" pitchFamily="34" charset="0"/>
              </a:rPr>
              <a:t>하기</a:t>
            </a:r>
          </a:p>
        </p:txBody>
      </p:sp>
      <p:sp>
        <p:nvSpPr>
          <p:cNvPr id="7" name="{TYPE=USE_ITEM, SLOT=2}">
            <a:extLst>
              <a:ext uri="{FF2B5EF4-FFF2-40B4-BE49-F238E27FC236}">
                <a16:creationId xmlns:a16="http://schemas.microsoft.com/office/drawing/2014/main" id="{0F01140B-AABC-1634-1CCF-4DBBBADFE723}"/>
              </a:ext>
            </a:extLst>
          </p:cNvPr>
          <p:cNvSpPr/>
          <p:nvPr/>
        </p:nvSpPr>
        <p:spPr>
          <a:xfrm>
            <a:off x="6216048" y="2092262"/>
            <a:ext cx="2832132" cy="531523"/>
          </a:xfrm>
          <a:prstGeom prst="rect">
            <a:avLst/>
          </a:prstGeom>
          <a:solidFill>
            <a:srgbClr val="FFFFFF"/>
          </a:solidFill>
          <a:ln w="635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sz="1700"/>
            </a:lvl1pPr>
          </a:lstStyle>
          <a:p>
            <a:r>
              <a:rPr sz="1400" dirty="0">
                <a:latin typeface="바탕" panose="02030600000101010101" pitchFamily="18" charset="-127"/>
                <a:ea typeface="바탕" panose="02030600000101010101" pitchFamily="18" charset="-127"/>
              </a:rPr>
              <a:t>{TYPE=USE_ITEM, SLOT=2}</a:t>
            </a:r>
          </a:p>
        </p:txBody>
      </p:sp>
      <p:sp>
        <p:nvSpPr>
          <p:cNvPr id="9" name="문대 나라 패킷">
            <a:extLst>
              <a:ext uri="{FF2B5EF4-FFF2-40B4-BE49-F238E27FC236}">
                <a16:creationId xmlns:a16="http://schemas.microsoft.com/office/drawing/2014/main" id="{B73E264E-D5E8-FF52-C6CB-33F836B545DE}"/>
              </a:ext>
            </a:extLst>
          </p:cNvPr>
          <p:cNvSpPr txBox="1"/>
          <p:nvPr/>
        </p:nvSpPr>
        <p:spPr>
          <a:xfrm>
            <a:off x="9306528" y="2170057"/>
            <a:ext cx="19502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dirty="0">
                <a:latin typeface="바탕" panose="02030600000101010101" pitchFamily="18" charset="-127"/>
                <a:ea typeface="바탕" panose="02030600000101010101" pitchFamily="18" charset="-127"/>
              </a:rPr>
              <a:t>PWBG</a:t>
            </a:r>
            <a:r>
              <a:rPr dirty="0">
                <a:latin typeface="바탕" panose="02030600000101010101" pitchFamily="18" charset="-127"/>
                <a:ea typeface="바탕" panose="02030600000101010101" pitchFamily="18" charset="-127"/>
              </a:rPr>
              <a:t> </a:t>
            </a:r>
            <a:r>
              <a:rPr lang="ko-KR" altLang="en-US" dirty="0">
                <a:latin typeface="바탕" panose="02030600000101010101" pitchFamily="18" charset="-127"/>
                <a:ea typeface="바탕" panose="02030600000101010101" pitchFamily="18" charset="-127"/>
              </a:rPr>
              <a:t>게임</a:t>
            </a:r>
            <a:r>
              <a:rPr lang="en-US" dirty="0">
                <a:latin typeface="바탕" panose="02030600000101010101" pitchFamily="18" charset="-127"/>
                <a:ea typeface="바탕" panose="02030600000101010101" pitchFamily="18" charset="-127"/>
              </a:rPr>
              <a:t> </a:t>
            </a:r>
            <a:r>
              <a:rPr dirty="0">
                <a:latin typeface="바탕" panose="02030600000101010101" pitchFamily="18" charset="-127"/>
                <a:ea typeface="바탕" panose="02030600000101010101" pitchFamily="18" charset="-127"/>
              </a:rPr>
              <a:t>패킷 </a:t>
            </a:r>
          </a:p>
        </p:txBody>
      </p:sp>
      <p:sp>
        <p:nvSpPr>
          <p:cNvPr id="11" name="Port 정보">
            <a:extLst>
              <a:ext uri="{FF2B5EF4-FFF2-40B4-BE49-F238E27FC236}">
                <a16:creationId xmlns:a16="http://schemas.microsoft.com/office/drawing/2014/main" id="{020052A7-D6C8-3F8A-B951-49102161FC21}"/>
              </a:ext>
            </a:extLst>
          </p:cNvPr>
          <p:cNvSpPr/>
          <p:nvPr/>
        </p:nvSpPr>
        <p:spPr>
          <a:xfrm>
            <a:off x="5083535" y="3381959"/>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Port 정보</a:t>
            </a:r>
          </a:p>
        </p:txBody>
      </p:sp>
      <p:sp>
        <p:nvSpPr>
          <p:cNvPr id="13" name="Rectangle">
            <a:extLst>
              <a:ext uri="{FF2B5EF4-FFF2-40B4-BE49-F238E27FC236}">
                <a16:creationId xmlns:a16="http://schemas.microsoft.com/office/drawing/2014/main" id="{A3C828F6-DAE2-C434-22C5-BC45C5D032CC}"/>
              </a:ext>
            </a:extLst>
          </p:cNvPr>
          <p:cNvSpPr/>
          <p:nvPr/>
        </p:nvSpPr>
        <p:spPr>
          <a:xfrm>
            <a:off x="6191202" y="3381959"/>
            <a:ext cx="2832132"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5" name="IP 정보">
            <a:extLst>
              <a:ext uri="{FF2B5EF4-FFF2-40B4-BE49-F238E27FC236}">
                <a16:creationId xmlns:a16="http://schemas.microsoft.com/office/drawing/2014/main" id="{A2186043-CF1E-5BAF-B2B5-EF70B18565CA}"/>
              </a:ext>
            </a:extLst>
          </p:cNvPr>
          <p:cNvSpPr/>
          <p:nvPr/>
        </p:nvSpPr>
        <p:spPr>
          <a:xfrm>
            <a:off x="4016181" y="4671655"/>
            <a:ext cx="1069599" cy="531523"/>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dirty="0">
                <a:latin typeface="바탕" panose="02030600000101010101" pitchFamily="18" charset="-127"/>
                <a:ea typeface="바탕" panose="02030600000101010101" pitchFamily="18" charset="-127"/>
              </a:rPr>
              <a:t>IP 정보</a:t>
            </a:r>
          </a:p>
        </p:txBody>
      </p:sp>
      <p:sp>
        <p:nvSpPr>
          <p:cNvPr id="17" name="Rectangle">
            <a:extLst>
              <a:ext uri="{FF2B5EF4-FFF2-40B4-BE49-F238E27FC236}">
                <a16:creationId xmlns:a16="http://schemas.microsoft.com/office/drawing/2014/main" id="{4E20EEF6-183A-D474-CD28-278BA8280902}"/>
              </a:ext>
            </a:extLst>
          </p:cNvPr>
          <p:cNvSpPr/>
          <p:nvPr/>
        </p:nvSpPr>
        <p:spPr>
          <a:xfrm>
            <a:off x="5087264" y="4671655"/>
            <a:ext cx="3960916" cy="531523"/>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9" name="Rectangle">
            <a:extLst>
              <a:ext uri="{FF2B5EF4-FFF2-40B4-BE49-F238E27FC236}">
                <a16:creationId xmlns:a16="http://schemas.microsoft.com/office/drawing/2014/main" id="{534562E3-C8B5-5DBB-14C1-4AA914F51F5E}"/>
              </a:ext>
            </a:extLst>
          </p:cNvPr>
          <p:cNvSpPr/>
          <p:nvPr/>
        </p:nvSpPr>
        <p:spPr>
          <a:xfrm>
            <a:off x="3967969" y="5961352"/>
            <a:ext cx="5080211"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1" name="MAC 정보">
            <a:extLst>
              <a:ext uri="{FF2B5EF4-FFF2-40B4-BE49-F238E27FC236}">
                <a16:creationId xmlns:a16="http://schemas.microsoft.com/office/drawing/2014/main" id="{72A05E25-513D-9C85-87A8-D2DB7DA4BFDC}"/>
              </a:ext>
            </a:extLst>
          </p:cNvPr>
          <p:cNvSpPr/>
          <p:nvPr/>
        </p:nvSpPr>
        <p:spPr>
          <a:xfrm>
            <a:off x="2860481" y="5961352"/>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MAC 정보</a:t>
            </a:r>
          </a:p>
        </p:txBody>
      </p:sp>
      <p:sp>
        <p:nvSpPr>
          <p:cNvPr id="23" name="Arrow">
            <a:extLst>
              <a:ext uri="{FF2B5EF4-FFF2-40B4-BE49-F238E27FC236}">
                <a16:creationId xmlns:a16="http://schemas.microsoft.com/office/drawing/2014/main" id="{BEB0CD91-07A1-1533-4D60-CFC6130F9375}"/>
              </a:ext>
            </a:extLst>
          </p:cNvPr>
          <p:cNvSpPr/>
          <p:nvPr/>
        </p:nvSpPr>
        <p:spPr>
          <a:xfrm rot="5400000">
            <a:off x="7081904" y="2587736"/>
            <a:ext cx="1050728" cy="963465"/>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5" name="Arrow">
            <a:extLst>
              <a:ext uri="{FF2B5EF4-FFF2-40B4-BE49-F238E27FC236}">
                <a16:creationId xmlns:a16="http://schemas.microsoft.com/office/drawing/2014/main" id="{C397D02D-1BC7-027D-C88C-C0633B42FB7C}"/>
              </a:ext>
            </a:extLst>
          </p:cNvPr>
          <p:cNvSpPr/>
          <p:nvPr/>
        </p:nvSpPr>
        <p:spPr>
          <a:xfrm rot="5400000">
            <a:off x="5982711" y="38708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7" name="Arrow">
            <a:extLst>
              <a:ext uri="{FF2B5EF4-FFF2-40B4-BE49-F238E27FC236}">
                <a16:creationId xmlns:a16="http://schemas.microsoft.com/office/drawing/2014/main" id="{F7FDA218-FD15-87B3-657E-3CAD5746B639}"/>
              </a:ext>
            </a:extLst>
          </p:cNvPr>
          <p:cNvSpPr/>
          <p:nvPr/>
        </p:nvSpPr>
        <p:spPr>
          <a:xfrm rot="5400000">
            <a:off x="4890511" y="51535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9" name="TCP segment">
            <a:extLst>
              <a:ext uri="{FF2B5EF4-FFF2-40B4-BE49-F238E27FC236}">
                <a16:creationId xmlns:a16="http://schemas.microsoft.com/office/drawing/2014/main" id="{2BDF85E8-2CF8-D95C-509F-B96C2F85088C}"/>
              </a:ext>
            </a:extLst>
          </p:cNvPr>
          <p:cNvSpPr txBox="1"/>
          <p:nvPr/>
        </p:nvSpPr>
        <p:spPr>
          <a:xfrm>
            <a:off x="9250836" y="3459753"/>
            <a:ext cx="158793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TCP segment</a:t>
            </a:r>
          </a:p>
        </p:txBody>
      </p:sp>
      <p:sp>
        <p:nvSpPr>
          <p:cNvPr id="31" name="IP datagram…">
            <a:extLst>
              <a:ext uri="{FF2B5EF4-FFF2-40B4-BE49-F238E27FC236}">
                <a16:creationId xmlns:a16="http://schemas.microsoft.com/office/drawing/2014/main" id="{8DF2B61F-0484-DCC7-13AD-A58B15A47FA0}"/>
              </a:ext>
            </a:extLst>
          </p:cNvPr>
          <p:cNvSpPr txBox="1"/>
          <p:nvPr/>
        </p:nvSpPr>
        <p:spPr>
          <a:xfrm>
            <a:off x="9299174" y="4624996"/>
            <a:ext cx="1418015"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IP datagram</a:t>
            </a:r>
          </a:p>
          <a:p>
            <a:r>
              <a:rPr dirty="0">
                <a:latin typeface="바탕" panose="02030600000101010101" pitchFamily="18" charset="-127"/>
                <a:ea typeface="바탕" panose="02030600000101010101" pitchFamily="18" charset="-127"/>
              </a:rPr>
              <a:t>(IP packet)</a:t>
            </a:r>
          </a:p>
        </p:txBody>
      </p:sp>
      <p:sp>
        <p:nvSpPr>
          <p:cNvPr id="33" name="Ethernet frame">
            <a:extLst>
              <a:ext uri="{FF2B5EF4-FFF2-40B4-BE49-F238E27FC236}">
                <a16:creationId xmlns:a16="http://schemas.microsoft.com/office/drawing/2014/main" id="{CDA55532-90D6-BE48-FA58-834ABC367E4F}"/>
              </a:ext>
            </a:extLst>
          </p:cNvPr>
          <p:cNvSpPr txBox="1"/>
          <p:nvPr/>
        </p:nvSpPr>
        <p:spPr>
          <a:xfrm>
            <a:off x="9218800" y="6048042"/>
            <a:ext cx="176266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Ethernet frame</a:t>
            </a:r>
          </a:p>
        </p:txBody>
      </p:sp>
    </p:spTree>
    <p:extLst>
      <p:ext uri="{BB962C8B-B14F-4D97-AF65-F5344CB8AC3E}">
        <p14:creationId xmlns:p14="http://schemas.microsoft.com/office/powerpoint/2010/main" val="3050058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B183A-785E-B011-206E-32FF12F4EF8D}"/>
              </a:ext>
            </a:extLst>
          </p:cNvPr>
          <p:cNvSpPr>
            <a:spLocks noGrp="1"/>
          </p:cNvSpPr>
          <p:nvPr>
            <p:ph type="title"/>
          </p:nvPr>
        </p:nvSpPr>
        <p:spPr/>
        <p:txBody>
          <a:bodyPr/>
          <a:lstStyle/>
          <a:p>
            <a:r>
              <a:rPr lang="ko-KR" altLang="en-US" dirty="0"/>
              <a:t>어떻게 주소 요소들을 알아낼까</a:t>
            </a:r>
            <a:r>
              <a:rPr lang="en-US" altLang="ko-KR" dirty="0"/>
              <a:t>?</a:t>
            </a:r>
            <a:endParaRPr lang="ko-KR" altLang="en-US" dirty="0"/>
          </a:p>
        </p:txBody>
      </p:sp>
      <p:sp>
        <p:nvSpPr>
          <p:cNvPr id="7" name="{TYPE=USE_ITEM, SLOT=2}">
            <a:extLst>
              <a:ext uri="{FF2B5EF4-FFF2-40B4-BE49-F238E27FC236}">
                <a16:creationId xmlns:a16="http://schemas.microsoft.com/office/drawing/2014/main" id="{0F01140B-AABC-1634-1CCF-4DBBBADFE723}"/>
              </a:ext>
            </a:extLst>
          </p:cNvPr>
          <p:cNvSpPr/>
          <p:nvPr/>
        </p:nvSpPr>
        <p:spPr>
          <a:xfrm>
            <a:off x="6216048" y="2092262"/>
            <a:ext cx="2832132" cy="531523"/>
          </a:xfrm>
          <a:prstGeom prst="rect">
            <a:avLst/>
          </a:prstGeom>
          <a:solidFill>
            <a:srgbClr val="FFFFFF"/>
          </a:solidFill>
          <a:ln w="635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sz="1700"/>
            </a:lvl1pPr>
          </a:lstStyle>
          <a:p>
            <a:r>
              <a:rPr sz="1400" dirty="0">
                <a:latin typeface="바탕" panose="02030600000101010101" pitchFamily="18" charset="-127"/>
                <a:ea typeface="바탕" panose="02030600000101010101" pitchFamily="18" charset="-127"/>
              </a:rPr>
              <a:t>{TYPE=USE_ITEM, SLOT=2}</a:t>
            </a:r>
          </a:p>
        </p:txBody>
      </p:sp>
      <p:sp>
        <p:nvSpPr>
          <p:cNvPr id="9" name="문대 나라 패킷">
            <a:extLst>
              <a:ext uri="{FF2B5EF4-FFF2-40B4-BE49-F238E27FC236}">
                <a16:creationId xmlns:a16="http://schemas.microsoft.com/office/drawing/2014/main" id="{B73E264E-D5E8-FF52-C6CB-33F836B545DE}"/>
              </a:ext>
            </a:extLst>
          </p:cNvPr>
          <p:cNvSpPr txBox="1"/>
          <p:nvPr/>
        </p:nvSpPr>
        <p:spPr>
          <a:xfrm>
            <a:off x="9306528" y="2170057"/>
            <a:ext cx="19502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ko-KR" dirty="0">
                <a:latin typeface="바탕" panose="02030600000101010101" pitchFamily="18" charset="-127"/>
                <a:ea typeface="바탕" panose="02030600000101010101" pitchFamily="18" charset="-127"/>
              </a:rPr>
              <a:t>PWBG </a:t>
            </a:r>
            <a:r>
              <a:rPr lang="ko-KR" altLang="en-US" dirty="0">
                <a:latin typeface="바탕" panose="02030600000101010101" pitchFamily="18" charset="-127"/>
                <a:ea typeface="바탕" panose="02030600000101010101" pitchFamily="18" charset="-127"/>
              </a:rPr>
              <a:t>게임 패킷 </a:t>
            </a:r>
          </a:p>
        </p:txBody>
      </p:sp>
      <p:sp>
        <p:nvSpPr>
          <p:cNvPr id="11" name="Port 정보">
            <a:extLst>
              <a:ext uri="{FF2B5EF4-FFF2-40B4-BE49-F238E27FC236}">
                <a16:creationId xmlns:a16="http://schemas.microsoft.com/office/drawing/2014/main" id="{020052A7-D6C8-3F8A-B951-49102161FC21}"/>
              </a:ext>
            </a:extLst>
          </p:cNvPr>
          <p:cNvSpPr/>
          <p:nvPr/>
        </p:nvSpPr>
        <p:spPr>
          <a:xfrm>
            <a:off x="5083535" y="3381959"/>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Port 정보</a:t>
            </a:r>
          </a:p>
        </p:txBody>
      </p:sp>
      <p:sp>
        <p:nvSpPr>
          <p:cNvPr id="13" name="Rectangle">
            <a:extLst>
              <a:ext uri="{FF2B5EF4-FFF2-40B4-BE49-F238E27FC236}">
                <a16:creationId xmlns:a16="http://schemas.microsoft.com/office/drawing/2014/main" id="{A3C828F6-DAE2-C434-22C5-BC45C5D032CC}"/>
              </a:ext>
            </a:extLst>
          </p:cNvPr>
          <p:cNvSpPr/>
          <p:nvPr/>
        </p:nvSpPr>
        <p:spPr>
          <a:xfrm>
            <a:off x="6191202" y="3381959"/>
            <a:ext cx="2832132"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5" name="IP 정보">
            <a:extLst>
              <a:ext uri="{FF2B5EF4-FFF2-40B4-BE49-F238E27FC236}">
                <a16:creationId xmlns:a16="http://schemas.microsoft.com/office/drawing/2014/main" id="{A2186043-CF1E-5BAF-B2B5-EF70B18565CA}"/>
              </a:ext>
            </a:extLst>
          </p:cNvPr>
          <p:cNvSpPr/>
          <p:nvPr/>
        </p:nvSpPr>
        <p:spPr>
          <a:xfrm>
            <a:off x="4016181" y="4671655"/>
            <a:ext cx="1069599" cy="531523"/>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dirty="0">
                <a:latin typeface="바탕" panose="02030600000101010101" pitchFamily="18" charset="-127"/>
                <a:ea typeface="바탕" panose="02030600000101010101" pitchFamily="18" charset="-127"/>
              </a:rPr>
              <a:t>IP 정보</a:t>
            </a:r>
          </a:p>
        </p:txBody>
      </p:sp>
      <p:sp>
        <p:nvSpPr>
          <p:cNvPr id="17" name="Rectangle">
            <a:extLst>
              <a:ext uri="{FF2B5EF4-FFF2-40B4-BE49-F238E27FC236}">
                <a16:creationId xmlns:a16="http://schemas.microsoft.com/office/drawing/2014/main" id="{4E20EEF6-183A-D474-CD28-278BA8280902}"/>
              </a:ext>
            </a:extLst>
          </p:cNvPr>
          <p:cNvSpPr/>
          <p:nvPr/>
        </p:nvSpPr>
        <p:spPr>
          <a:xfrm>
            <a:off x="5087264" y="4671655"/>
            <a:ext cx="3960916" cy="531523"/>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9" name="Rectangle">
            <a:extLst>
              <a:ext uri="{FF2B5EF4-FFF2-40B4-BE49-F238E27FC236}">
                <a16:creationId xmlns:a16="http://schemas.microsoft.com/office/drawing/2014/main" id="{534562E3-C8B5-5DBB-14C1-4AA914F51F5E}"/>
              </a:ext>
            </a:extLst>
          </p:cNvPr>
          <p:cNvSpPr/>
          <p:nvPr/>
        </p:nvSpPr>
        <p:spPr>
          <a:xfrm>
            <a:off x="3967969" y="5961352"/>
            <a:ext cx="5080211"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1" name="MAC 정보">
            <a:extLst>
              <a:ext uri="{FF2B5EF4-FFF2-40B4-BE49-F238E27FC236}">
                <a16:creationId xmlns:a16="http://schemas.microsoft.com/office/drawing/2014/main" id="{72A05E25-513D-9C85-87A8-D2DB7DA4BFDC}"/>
              </a:ext>
            </a:extLst>
          </p:cNvPr>
          <p:cNvSpPr/>
          <p:nvPr/>
        </p:nvSpPr>
        <p:spPr>
          <a:xfrm>
            <a:off x="2860481" y="5961352"/>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MAC 정보</a:t>
            </a:r>
          </a:p>
        </p:txBody>
      </p:sp>
      <p:sp>
        <p:nvSpPr>
          <p:cNvPr id="23" name="Arrow">
            <a:extLst>
              <a:ext uri="{FF2B5EF4-FFF2-40B4-BE49-F238E27FC236}">
                <a16:creationId xmlns:a16="http://schemas.microsoft.com/office/drawing/2014/main" id="{BEB0CD91-07A1-1533-4D60-CFC6130F9375}"/>
              </a:ext>
            </a:extLst>
          </p:cNvPr>
          <p:cNvSpPr/>
          <p:nvPr/>
        </p:nvSpPr>
        <p:spPr>
          <a:xfrm rot="5400000">
            <a:off x="7081904" y="2587736"/>
            <a:ext cx="1050728" cy="963465"/>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5" name="Arrow">
            <a:extLst>
              <a:ext uri="{FF2B5EF4-FFF2-40B4-BE49-F238E27FC236}">
                <a16:creationId xmlns:a16="http://schemas.microsoft.com/office/drawing/2014/main" id="{C397D02D-1BC7-027D-C88C-C0633B42FB7C}"/>
              </a:ext>
            </a:extLst>
          </p:cNvPr>
          <p:cNvSpPr/>
          <p:nvPr/>
        </p:nvSpPr>
        <p:spPr>
          <a:xfrm rot="5400000">
            <a:off x="5982711" y="38708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7" name="Arrow">
            <a:extLst>
              <a:ext uri="{FF2B5EF4-FFF2-40B4-BE49-F238E27FC236}">
                <a16:creationId xmlns:a16="http://schemas.microsoft.com/office/drawing/2014/main" id="{F7FDA218-FD15-87B3-657E-3CAD5746B639}"/>
              </a:ext>
            </a:extLst>
          </p:cNvPr>
          <p:cNvSpPr/>
          <p:nvPr/>
        </p:nvSpPr>
        <p:spPr>
          <a:xfrm rot="5400000">
            <a:off x="4890511" y="51535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9" name="TCP segment">
            <a:extLst>
              <a:ext uri="{FF2B5EF4-FFF2-40B4-BE49-F238E27FC236}">
                <a16:creationId xmlns:a16="http://schemas.microsoft.com/office/drawing/2014/main" id="{2BDF85E8-2CF8-D95C-509F-B96C2F85088C}"/>
              </a:ext>
            </a:extLst>
          </p:cNvPr>
          <p:cNvSpPr txBox="1"/>
          <p:nvPr/>
        </p:nvSpPr>
        <p:spPr>
          <a:xfrm>
            <a:off x="9250836" y="3459753"/>
            <a:ext cx="158793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TCP segment</a:t>
            </a:r>
          </a:p>
        </p:txBody>
      </p:sp>
      <p:sp>
        <p:nvSpPr>
          <p:cNvPr id="31" name="IP datagram…">
            <a:extLst>
              <a:ext uri="{FF2B5EF4-FFF2-40B4-BE49-F238E27FC236}">
                <a16:creationId xmlns:a16="http://schemas.microsoft.com/office/drawing/2014/main" id="{8DF2B61F-0484-DCC7-13AD-A58B15A47FA0}"/>
              </a:ext>
            </a:extLst>
          </p:cNvPr>
          <p:cNvSpPr txBox="1"/>
          <p:nvPr/>
        </p:nvSpPr>
        <p:spPr>
          <a:xfrm>
            <a:off x="9299174" y="4624996"/>
            <a:ext cx="1418015"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IP datagram</a:t>
            </a:r>
          </a:p>
          <a:p>
            <a:r>
              <a:rPr dirty="0">
                <a:latin typeface="바탕" panose="02030600000101010101" pitchFamily="18" charset="-127"/>
                <a:ea typeface="바탕" panose="02030600000101010101" pitchFamily="18" charset="-127"/>
              </a:rPr>
              <a:t>(IP packet)</a:t>
            </a:r>
          </a:p>
        </p:txBody>
      </p:sp>
      <p:sp>
        <p:nvSpPr>
          <p:cNvPr id="33" name="Ethernet frame">
            <a:extLst>
              <a:ext uri="{FF2B5EF4-FFF2-40B4-BE49-F238E27FC236}">
                <a16:creationId xmlns:a16="http://schemas.microsoft.com/office/drawing/2014/main" id="{CDA55532-90D6-BE48-FA58-834ABC367E4F}"/>
              </a:ext>
            </a:extLst>
          </p:cNvPr>
          <p:cNvSpPr txBox="1"/>
          <p:nvPr/>
        </p:nvSpPr>
        <p:spPr>
          <a:xfrm>
            <a:off x="9218800" y="6048042"/>
            <a:ext cx="176266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Ethernet frame</a:t>
            </a:r>
          </a:p>
        </p:txBody>
      </p:sp>
      <p:grpSp>
        <p:nvGrpSpPr>
          <p:cNvPr id="3" name="Q) 어떤 Port 번호를 써야되는지는 어떻게 알지?">
            <a:extLst>
              <a:ext uri="{FF2B5EF4-FFF2-40B4-BE49-F238E27FC236}">
                <a16:creationId xmlns:a16="http://schemas.microsoft.com/office/drawing/2014/main" id="{3FFF412F-E386-E945-937A-6C3C6156DCBE}"/>
              </a:ext>
            </a:extLst>
          </p:cNvPr>
          <p:cNvGrpSpPr/>
          <p:nvPr/>
        </p:nvGrpSpPr>
        <p:grpSpPr>
          <a:xfrm>
            <a:off x="548165" y="2777225"/>
            <a:ext cx="5694230" cy="555712"/>
            <a:chOff x="-1" y="-1"/>
            <a:chExt cx="5054676" cy="555711"/>
          </a:xfrm>
        </p:grpSpPr>
        <p:sp>
          <p:nvSpPr>
            <p:cNvPr id="4" name="Q) 어떤 Port 번호를 써야되는지는 어떻게 알지?">
              <a:extLst>
                <a:ext uri="{FF2B5EF4-FFF2-40B4-BE49-F238E27FC236}">
                  <a16:creationId xmlns:a16="http://schemas.microsoft.com/office/drawing/2014/main" id="{85CCCD31-4238-BF92-6F64-31C1DCA79D60}"/>
                </a:ext>
              </a:extLst>
            </p:cNvPr>
            <p:cNvSpPr txBox="1"/>
            <p:nvPr/>
          </p:nvSpPr>
          <p:spPr>
            <a:xfrm>
              <a:off x="38099" y="38099"/>
              <a:ext cx="5008247" cy="400107"/>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2000"/>
              </a:lvl1pPr>
            </a:lstStyle>
            <a:p>
              <a:r>
                <a:rPr dirty="0">
                  <a:latin typeface="바탕" panose="02030600000101010101" pitchFamily="18" charset="-127"/>
                </a:rPr>
                <a:t>Q) 어떤 Port 번호를 써야되는지는 어떻게 알지?</a:t>
              </a:r>
            </a:p>
          </p:txBody>
        </p:sp>
        <p:pic>
          <p:nvPicPr>
            <p:cNvPr id="6" name="Q) 어떤 Port 번호를 써야되는지는 어떻게 알지? Q) 어떤 Port 번호를 써야되는지는 어떻게 알지?" descr="Q) 어떤 Port 번호를 써야되는지는 어떻게 알지? Q) 어떤 Port 번호를 써야되는지는 어떻게 알지?">
              <a:extLst>
                <a:ext uri="{FF2B5EF4-FFF2-40B4-BE49-F238E27FC236}">
                  <a16:creationId xmlns:a16="http://schemas.microsoft.com/office/drawing/2014/main" id="{56490654-2A4A-F902-A499-355F5A422601}"/>
                </a:ext>
              </a:extLst>
            </p:cNvPr>
            <p:cNvPicPr>
              <a:picLocks/>
            </p:cNvPicPr>
            <p:nvPr/>
          </p:nvPicPr>
          <p:blipFill>
            <a:blip r:embed="rId2"/>
            <a:stretch>
              <a:fillRect/>
            </a:stretch>
          </p:blipFill>
          <p:spPr>
            <a:xfrm>
              <a:off x="-1" y="-1"/>
              <a:ext cx="5054676" cy="555711"/>
            </a:xfrm>
            <a:prstGeom prst="rect">
              <a:avLst/>
            </a:prstGeom>
            <a:effectLst/>
          </p:spPr>
        </p:pic>
      </p:grpSp>
      <p:grpSp>
        <p:nvGrpSpPr>
          <p:cNvPr id="8" name="Q) 어떤 IP를 써야되는지는 어떻게 알지?">
            <a:extLst>
              <a:ext uri="{FF2B5EF4-FFF2-40B4-BE49-F238E27FC236}">
                <a16:creationId xmlns:a16="http://schemas.microsoft.com/office/drawing/2014/main" id="{401A27B3-F07B-3FF6-64E8-AD4C7ACC7350}"/>
              </a:ext>
            </a:extLst>
          </p:cNvPr>
          <p:cNvGrpSpPr/>
          <p:nvPr/>
        </p:nvGrpSpPr>
        <p:grpSpPr>
          <a:xfrm>
            <a:off x="318237" y="4115944"/>
            <a:ext cx="4815661" cy="555712"/>
            <a:chOff x="0" y="-1"/>
            <a:chExt cx="4310916" cy="555711"/>
          </a:xfrm>
        </p:grpSpPr>
        <p:sp>
          <p:nvSpPr>
            <p:cNvPr id="10" name="Q) 어떤 IP를 써야되는지는 어떻게 알지?">
              <a:extLst>
                <a:ext uri="{FF2B5EF4-FFF2-40B4-BE49-F238E27FC236}">
                  <a16:creationId xmlns:a16="http://schemas.microsoft.com/office/drawing/2014/main" id="{64CDF0FE-A597-E4F9-BAEB-805DEB080644}"/>
                </a:ext>
              </a:extLst>
            </p:cNvPr>
            <p:cNvSpPr txBox="1"/>
            <p:nvPr/>
          </p:nvSpPr>
          <p:spPr>
            <a:xfrm>
              <a:off x="38100" y="38099"/>
              <a:ext cx="4272816" cy="400107"/>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2000"/>
              </a:lvl1pPr>
            </a:lstStyle>
            <a:p>
              <a:r>
                <a:rPr dirty="0">
                  <a:latin typeface="바탕" panose="02030600000101010101" pitchFamily="18" charset="-127"/>
                </a:rPr>
                <a:t>Q) 어떤 IP를 써야되는지는 어떻게 알지?</a:t>
              </a:r>
            </a:p>
          </p:txBody>
        </p:sp>
        <p:pic>
          <p:nvPicPr>
            <p:cNvPr id="12" name="Q) 어떤 IP를 써야되는지는 어떻게 알지? Q) 어떤 IP를 써야되는지는 어떻게 알지?" descr="Q) 어떤 IP를 써야되는지는 어떻게 알지? Q) 어떤 IP를 써야되는지는 어떻게 알지?">
              <a:extLst>
                <a:ext uri="{FF2B5EF4-FFF2-40B4-BE49-F238E27FC236}">
                  <a16:creationId xmlns:a16="http://schemas.microsoft.com/office/drawing/2014/main" id="{39B0DFC2-B653-3F70-8179-A854B4F795CA}"/>
                </a:ext>
              </a:extLst>
            </p:cNvPr>
            <p:cNvPicPr>
              <a:picLocks/>
            </p:cNvPicPr>
            <p:nvPr/>
          </p:nvPicPr>
          <p:blipFill>
            <a:blip r:embed="rId3"/>
            <a:stretch>
              <a:fillRect/>
            </a:stretch>
          </p:blipFill>
          <p:spPr>
            <a:xfrm>
              <a:off x="0" y="-1"/>
              <a:ext cx="4285601" cy="555711"/>
            </a:xfrm>
            <a:prstGeom prst="rect">
              <a:avLst/>
            </a:prstGeom>
            <a:effectLst/>
          </p:spPr>
        </p:pic>
      </p:grpSp>
      <p:grpSp>
        <p:nvGrpSpPr>
          <p:cNvPr id="14" name="Q) 어떤 MAC 를 써야되는지는 어떻게 알지?">
            <a:extLst>
              <a:ext uri="{FF2B5EF4-FFF2-40B4-BE49-F238E27FC236}">
                <a16:creationId xmlns:a16="http://schemas.microsoft.com/office/drawing/2014/main" id="{FB15F8A1-98B4-65FE-731D-124659BB6BDE}"/>
              </a:ext>
            </a:extLst>
          </p:cNvPr>
          <p:cNvGrpSpPr/>
          <p:nvPr/>
        </p:nvGrpSpPr>
        <p:grpSpPr>
          <a:xfrm>
            <a:off x="0" y="5363615"/>
            <a:ext cx="5268124" cy="555712"/>
            <a:chOff x="0" y="-1"/>
            <a:chExt cx="4631750" cy="555711"/>
          </a:xfrm>
        </p:grpSpPr>
        <p:sp>
          <p:nvSpPr>
            <p:cNvPr id="16" name="Q) 어떤 MAC 를 써야되는지는 어떻게 알지?">
              <a:extLst>
                <a:ext uri="{FF2B5EF4-FFF2-40B4-BE49-F238E27FC236}">
                  <a16:creationId xmlns:a16="http://schemas.microsoft.com/office/drawing/2014/main" id="{B8530CDD-0272-1845-A8D9-9753B93DC7FF}"/>
                </a:ext>
              </a:extLst>
            </p:cNvPr>
            <p:cNvSpPr txBox="1"/>
            <p:nvPr/>
          </p:nvSpPr>
          <p:spPr>
            <a:xfrm>
              <a:off x="38100" y="38099"/>
              <a:ext cx="4577051" cy="400107"/>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2000"/>
              </a:lvl1pPr>
            </a:lstStyle>
            <a:p>
              <a:r>
                <a:rPr dirty="0">
                  <a:latin typeface="바탕" panose="02030600000101010101" pitchFamily="18" charset="-127"/>
                </a:rPr>
                <a:t>Q) 어떤 MAC 를 써야되는지는 어떻게 알지?</a:t>
              </a:r>
            </a:p>
          </p:txBody>
        </p:sp>
        <p:pic>
          <p:nvPicPr>
            <p:cNvPr id="18" name="Q) 어떤 MAC 를 써야되는지는 어떻게 알지? Q) 어떤 MAC 를 써야되는지는 어떻게 알지?" descr="Q) 어떤 MAC 를 써야되는지는 어떻게 알지? Q) 어떤 MAC 를 써야되는지는 어떻게 알지?">
              <a:extLst>
                <a:ext uri="{FF2B5EF4-FFF2-40B4-BE49-F238E27FC236}">
                  <a16:creationId xmlns:a16="http://schemas.microsoft.com/office/drawing/2014/main" id="{6D2925D5-A928-B65D-9887-EDB3C33A0D65}"/>
                </a:ext>
              </a:extLst>
            </p:cNvPr>
            <p:cNvPicPr>
              <a:picLocks/>
            </p:cNvPicPr>
            <p:nvPr/>
          </p:nvPicPr>
          <p:blipFill>
            <a:blip r:embed="rId4"/>
            <a:stretch>
              <a:fillRect/>
            </a:stretch>
          </p:blipFill>
          <p:spPr>
            <a:xfrm>
              <a:off x="0" y="-1"/>
              <a:ext cx="4631750" cy="555711"/>
            </a:xfrm>
            <a:prstGeom prst="rect">
              <a:avLst/>
            </a:prstGeom>
            <a:effectLst/>
          </p:spPr>
        </p:pic>
      </p:grpSp>
    </p:spTree>
    <p:extLst>
      <p:ext uri="{BB962C8B-B14F-4D97-AF65-F5344CB8AC3E}">
        <p14:creationId xmlns:p14="http://schemas.microsoft.com/office/powerpoint/2010/main" val="1366219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Q) 어떤 Port 번호를 써야되는지는 어떻게 알지?">
            <a:extLst>
              <a:ext uri="{FF2B5EF4-FFF2-40B4-BE49-F238E27FC236}">
                <a16:creationId xmlns:a16="http://schemas.microsoft.com/office/drawing/2014/main" id="{3FFF412F-E386-E945-937A-6C3C6156DCBE}"/>
              </a:ext>
            </a:extLst>
          </p:cNvPr>
          <p:cNvGrpSpPr/>
          <p:nvPr/>
        </p:nvGrpSpPr>
        <p:grpSpPr>
          <a:xfrm>
            <a:off x="521818" y="2484341"/>
            <a:ext cx="5694230" cy="847561"/>
            <a:chOff x="-1" y="-2"/>
            <a:chExt cx="5054676" cy="847560"/>
          </a:xfrm>
        </p:grpSpPr>
        <p:sp>
          <p:nvSpPr>
            <p:cNvPr id="4" name="Q) 어떤 Port 번호를 써야되는지는 어떻게 알지?">
              <a:extLst>
                <a:ext uri="{FF2B5EF4-FFF2-40B4-BE49-F238E27FC236}">
                  <a16:creationId xmlns:a16="http://schemas.microsoft.com/office/drawing/2014/main" id="{85CCCD31-4238-BF92-6F64-31C1DCA79D60}"/>
                </a:ext>
              </a:extLst>
            </p:cNvPr>
            <p:cNvSpPr txBox="1"/>
            <p:nvPr/>
          </p:nvSpPr>
          <p:spPr>
            <a:xfrm>
              <a:off x="38099" y="38099"/>
              <a:ext cx="4977796" cy="707883"/>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2000"/>
              </a:lvl1pPr>
            </a:lstStyle>
            <a:p>
              <a:r>
                <a:rPr dirty="0">
                  <a:latin typeface="바탕" panose="02030600000101010101" pitchFamily="18" charset="-127"/>
                </a:rPr>
                <a:t>Q) 어떤 Port 번호를 써야되는지는 어떻게 알지?</a:t>
              </a:r>
              <a:endParaRPr lang="en-US" dirty="0">
                <a:latin typeface="바탕" panose="02030600000101010101" pitchFamily="18" charset="-127"/>
              </a:endParaRPr>
            </a:p>
            <a:p>
              <a:r>
                <a:rPr lang="en-US" dirty="0">
                  <a:latin typeface="바탕" panose="02030600000101010101" pitchFamily="18" charset="-127"/>
                  <a:ea typeface="바탕" panose="02030600000101010101" pitchFamily="18" charset="-127"/>
                </a:rPr>
                <a:t>A) Port</a:t>
              </a:r>
              <a:r>
                <a:rPr lang="ko-KR" altLang="en-US" dirty="0">
                  <a:latin typeface="바탕" panose="02030600000101010101" pitchFamily="18" charset="-127"/>
                  <a:ea typeface="바탕" panose="02030600000101010101" pitchFamily="18" charset="-127"/>
                </a:rPr>
                <a:t> 번호는 정해 놓고 쓴다</a:t>
              </a:r>
              <a:endParaRPr dirty="0">
                <a:latin typeface="바탕" panose="02030600000101010101" pitchFamily="18" charset="-127"/>
                <a:ea typeface="바탕" panose="02030600000101010101" pitchFamily="18" charset="-127"/>
              </a:endParaRPr>
            </a:p>
          </p:txBody>
        </p:sp>
        <p:pic>
          <p:nvPicPr>
            <p:cNvPr id="6" name="Q) 어떤 Port 번호를 써야되는지는 어떻게 알지? Q) 어떤 Port 번호를 써야되는지는 어떻게 알지?" descr="Q) 어떤 Port 번호를 써야되는지는 어떻게 알지? Q) 어떤 Port 번호를 써야되는지는 어떻게 알지?">
              <a:extLst>
                <a:ext uri="{FF2B5EF4-FFF2-40B4-BE49-F238E27FC236}">
                  <a16:creationId xmlns:a16="http://schemas.microsoft.com/office/drawing/2014/main" id="{56490654-2A4A-F902-A499-355F5A422601}"/>
                </a:ext>
              </a:extLst>
            </p:cNvPr>
            <p:cNvPicPr>
              <a:picLocks/>
            </p:cNvPicPr>
            <p:nvPr/>
          </p:nvPicPr>
          <p:blipFill>
            <a:blip r:embed="rId2"/>
            <a:stretch>
              <a:fillRect/>
            </a:stretch>
          </p:blipFill>
          <p:spPr>
            <a:xfrm>
              <a:off x="-1" y="-2"/>
              <a:ext cx="5054676" cy="847560"/>
            </a:xfrm>
            <a:prstGeom prst="rect">
              <a:avLst/>
            </a:prstGeom>
            <a:effectLst/>
          </p:spPr>
        </p:pic>
      </p:grpSp>
      <p:sp>
        <p:nvSpPr>
          <p:cNvPr id="2" name="제목 1">
            <a:extLst>
              <a:ext uri="{FF2B5EF4-FFF2-40B4-BE49-F238E27FC236}">
                <a16:creationId xmlns:a16="http://schemas.microsoft.com/office/drawing/2014/main" id="{B1BB183A-785E-B011-206E-32FF12F4EF8D}"/>
              </a:ext>
            </a:extLst>
          </p:cNvPr>
          <p:cNvSpPr>
            <a:spLocks noGrp="1"/>
          </p:cNvSpPr>
          <p:nvPr>
            <p:ph type="title"/>
          </p:nvPr>
        </p:nvSpPr>
        <p:spPr/>
        <p:txBody>
          <a:bodyPr/>
          <a:lstStyle/>
          <a:p>
            <a:r>
              <a:rPr lang="ko-KR" altLang="en-US" dirty="0"/>
              <a:t>어떻게 주소 요소들을 알아낼까</a:t>
            </a:r>
            <a:r>
              <a:rPr lang="en-US" altLang="ko-KR" dirty="0"/>
              <a:t>?</a:t>
            </a:r>
            <a:endParaRPr lang="ko-KR" altLang="en-US" dirty="0"/>
          </a:p>
        </p:txBody>
      </p:sp>
      <p:sp>
        <p:nvSpPr>
          <p:cNvPr id="7" name="{TYPE=USE_ITEM, SLOT=2}">
            <a:extLst>
              <a:ext uri="{FF2B5EF4-FFF2-40B4-BE49-F238E27FC236}">
                <a16:creationId xmlns:a16="http://schemas.microsoft.com/office/drawing/2014/main" id="{0F01140B-AABC-1634-1CCF-4DBBBADFE723}"/>
              </a:ext>
            </a:extLst>
          </p:cNvPr>
          <p:cNvSpPr/>
          <p:nvPr/>
        </p:nvSpPr>
        <p:spPr>
          <a:xfrm>
            <a:off x="6216048" y="2092262"/>
            <a:ext cx="2832132" cy="531523"/>
          </a:xfrm>
          <a:prstGeom prst="rect">
            <a:avLst/>
          </a:prstGeom>
          <a:solidFill>
            <a:srgbClr val="FFFFFF"/>
          </a:solidFill>
          <a:ln w="635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sz="1700"/>
            </a:lvl1pPr>
          </a:lstStyle>
          <a:p>
            <a:r>
              <a:rPr sz="1400" dirty="0">
                <a:latin typeface="바탕" panose="02030600000101010101" pitchFamily="18" charset="-127"/>
                <a:ea typeface="바탕" panose="02030600000101010101" pitchFamily="18" charset="-127"/>
              </a:rPr>
              <a:t>{TYPE=USE_ITEM, SLOT=2}</a:t>
            </a:r>
          </a:p>
        </p:txBody>
      </p:sp>
      <p:sp>
        <p:nvSpPr>
          <p:cNvPr id="9" name="문대 나라 패킷">
            <a:extLst>
              <a:ext uri="{FF2B5EF4-FFF2-40B4-BE49-F238E27FC236}">
                <a16:creationId xmlns:a16="http://schemas.microsoft.com/office/drawing/2014/main" id="{B73E264E-D5E8-FF52-C6CB-33F836B545DE}"/>
              </a:ext>
            </a:extLst>
          </p:cNvPr>
          <p:cNvSpPr txBox="1"/>
          <p:nvPr/>
        </p:nvSpPr>
        <p:spPr>
          <a:xfrm>
            <a:off x="9306528" y="2170057"/>
            <a:ext cx="19502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ko-KR" dirty="0">
                <a:latin typeface="바탕" panose="02030600000101010101" pitchFamily="18" charset="-127"/>
                <a:ea typeface="바탕" panose="02030600000101010101" pitchFamily="18" charset="-127"/>
              </a:rPr>
              <a:t>PWBG </a:t>
            </a:r>
            <a:r>
              <a:rPr lang="ko-KR" altLang="en-US" dirty="0">
                <a:latin typeface="바탕" panose="02030600000101010101" pitchFamily="18" charset="-127"/>
                <a:ea typeface="바탕" panose="02030600000101010101" pitchFamily="18" charset="-127"/>
              </a:rPr>
              <a:t>게임 패킷 </a:t>
            </a:r>
          </a:p>
        </p:txBody>
      </p:sp>
      <p:sp>
        <p:nvSpPr>
          <p:cNvPr id="11" name="Port 정보">
            <a:extLst>
              <a:ext uri="{FF2B5EF4-FFF2-40B4-BE49-F238E27FC236}">
                <a16:creationId xmlns:a16="http://schemas.microsoft.com/office/drawing/2014/main" id="{020052A7-D6C8-3F8A-B951-49102161FC21}"/>
              </a:ext>
            </a:extLst>
          </p:cNvPr>
          <p:cNvSpPr/>
          <p:nvPr/>
        </p:nvSpPr>
        <p:spPr>
          <a:xfrm>
            <a:off x="5083535" y="3381959"/>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Port 정보</a:t>
            </a:r>
          </a:p>
        </p:txBody>
      </p:sp>
      <p:sp>
        <p:nvSpPr>
          <p:cNvPr id="13" name="Rectangle">
            <a:extLst>
              <a:ext uri="{FF2B5EF4-FFF2-40B4-BE49-F238E27FC236}">
                <a16:creationId xmlns:a16="http://schemas.microsoft.com/office/drawing/2014/main" id="{A3C828F6-DAE2-C434-22C5-BC45C5D032CC}"/>
              </a:ext>
            </a:extLst>
          </p:cNvPr>
          <p:cNvSpPr/>
          <p:nvPr/>
        </p:nvSpPr>
        <p:spPr>
          <a:xfrm>
            <a:off x="6191202" y="3381959"/>
            <a:ext cx="2832132"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5" name="IP 정보">
            <a:extLst>
              <a:ext uri="{FF2B5EF4-FFF2-40B4-BE49-F238E27FC236}">
                <a16:creationId xmlns:a16="http://schemas.microsoft.com/office/drawing/2014/main" id="{A2186043-CF1E-5BAF-B2B5-EF70B18565CA}"/>
              </a:ext>
            </a:extLst>
          </p:cNvPr>
          <p:cNvSpPr/>
          <p:nvPr/>
        </p:nvSpPr>
        <p:spPr>
          <a:xfrm>
            <a:off x="4016181" y="4671655"/>
            <a:ext cx="1069599" cy="531523"/>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dirty="0">
                <a:latin typeface="바탕" panose="02030600000101010101" pitchFamily="18" charset="-127"/>
                <a:ea typeface="바탕" panose="02030600000101010101" pitchFamily="18" charset="-127"/>
              </a:rPr>
              <a:t>IP 정보</a:t>
            </a:r>
          </a:p>
        </p:txBody>
      </p:sp>
      <p:sp>
        <p:nvSpPr>
          <p:cNvPr id="17" name="Rectangle">
            <a:extLst>
              <a:ext uri="{FF2B5EF4-FFF2-40B4-BE49-F238E27FC236}">
                <a16:creationId xmlns:a16="http://schemas.microsoft.com/office/drawing/2014/main" id="{4E20EEF6-183A-D474-CD28-278BA8280902}"/>
              </a:ext>
            </a:extLst>
          </p:cNvPr>
          <p:cNvSpPr/>
          <p:nvPr/>
        </p:nvSpPr>
        <p:spPr>
          <a:xfrm>
            <a:off x="5087264" y="4671655"/>
            <a:ext cx="3960916" cy="531523"/>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9" name="Rectangle">
            <a:extLst>
              <a:ext uri="{FF2B5EF4-FFF2-40B4-BE49-F238E27FC236}">
                <a16:creationId xmlns:a16="http://schemas.microsoft.com/office/drawing/2014/main" id="{534562E3-C8B5-5DBB-14C1-4AA914F51F5E}"/>
              </a:ext>
            </a:extLst>
          </p:cNvPr>
          <p:cNvSpPr/>
          <p:nvPr/>
        </p:nvSpPr>
        <p:spPr>
          <a:xfrm>
            <a:off x="3967969" y="5961352"/>
            <a:ext cx="5080211"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1" name="MAC 정보">
            <a:extLst>
              <a:ext uri="{FF2B5EF4-FFF2-40B4-BE49-F238E27FC236}">
                <a16:creationId xmlns:a16="http://schemas.microsoft.com/office/drawing/2014/main" id="{72A05E25-513D-9C85-87A8-D2DB7DA4BFDC}"/>
              </a:ext>
            </a:extLst>
          </p:cNvPr>
          <p:cNvSpPr/>
          <p:nvPr/>
        </p:nvSpPr>
        <p:spPr>
          <a:xfrm>
            <a:off x="2860481" y="5961352"/>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MAC 정보</a:t>
            </a:r>
          </a:p>
        </p:txBody>
      </p:sp>
      <p:sp>
        <p:nvSpPr>
          <p:cNvPr id="23" name="Arrow">
            <a:extLst>
              <a:ext uri="{FF2B5EF4-FFF2-40B4-BE49-F238E27FC236}">
                <a16:creationId xmlns:a16="http://schemas.microsoft.com/office/drawing/2014/main" id="{BEB0CD91-07A1-1533-4D60-CFC6130F9375}"/>
              </a:ext>
            </a:extLst>
          </p:cNvPr>
          <p:cNvSpPr/>
          <p:nvPr/>
        </p:nvSpPr>
        <p:spPr>
          <a:xfrm rot="5400000">
            <a:off x="7081904" y="2587736"/>
            <a:ext cx="1050728" cy="963465"/>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5" name="Arrow">
            <a:extLst>
              <a:ext uri="{FF2B5EF4-FFF2-40B4-BE49-F238E27FC236}">
                <a16:creationId xmlns:a16="http://schemas.microsoft.com/office/drawing/2014/main" id="{C397D02D-1BC7-027D-C88C-C0633B42FB7C}"/>
              </a:ext>
            </a:extLst>
          </p:cNvPr>
          <p:cNvSpPr/>
          <p:nvPr/>
        </p:nvSpPr>
        <p:spPr>
          <a:xfrm rot="5400000">
            <a:off x="5982711" y="38708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7" name="Arrow">
            <a:extLst>
              <a:ext uri="{FF2B5EF4-FFF2-40B4-BE49-F238E27FC236}">
                <a16:creationId xmlns:a16="http://schemas.microsoft.com/office/drawing/2014/main" id="{F7FDA218-FD15-87B3-657E-3CAD5746B639}"/>
              </a:ext>
            </a:extLst>
          </p:cNvPr>
          <p:cNvSpPr/>
          <p:nvPr/>
        </p:nvSpPr>
        <p:spPr>
          <a:xfrm rot="5400000">
            <a:off x="4890511" y="51535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9" name="TCP segment">
            <a:extLst>
              <a:ext uri="{FF2B5EF4-FFF2-40B4-BE49-F238E27FC236}">
                <a16:creationId xmlns:a16="http://schemas.microsoft.com/office/drawing/2014/main" id="{2BDF85E8-2CF8-D95C-509F-B96C2F85088C}"/>
              </a:ext>
            </a:extLst>
          </p:cNvPr>
          <p:cNvSpPr txBox="1"/>
          <p:nvPr/>
        </p:nvSpPr>
        <p:spPr>
          <a:xfrm>
            <a:off x="9250836" y="3459753"/>
            <a:ext cx="158793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TCP segment</a:t>
            </a:r>
          </a:p>
        </p:txBody>
      </p:sp>
      <p:sp>
        <p:nvSpPr>
          <p:cNvPr id="31" name="IP datagram…">
            <a:extLst>
              <a:ext uri="{FF2B5EF4-FFF2-40B4-BE49-F238E27FC236}">
                <a16:creationId xmlns:a16="http://schemas.microsoft.com/office/drawing/2014/main" id="{8DF2B61F-0484-DCC7-13AD-A58B15A47FA0}"/>
              </a:ext>
            </a:extLst>
          </p:cNvPr>
          <p:cNvSpPr txBox="1"/>
          <p:nvPr/>
        </p:nvSpPr>
        <p:spPr>
          <a:xfrm>
            <a:off x="9299174" y="4624996"/>
            <a:ext cx="1418015"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IP datagram</a:t>
            </a:r>
          </a:p>
          <a:p>
            <a:r>
              <a:rPr dirty="0">
                <a:latin typeface="바탕" panose="02030600000101010101" pitchFamily="18" charset="-127"/>
                <a:ea typeface="바탕" panose="02030600000101010101" pitchFamily="18" charset="-127"/>
              </a:rPr>
              <a:t>(IP packet)</a:t>
            </a:r>
          </a:p>
        </p:txBody>
      </p:sp>
      <p:sp>
        <p:nvSpPr>
          <p:cNvPr id="33" name="Ethernet frame">
            <a:extLst>
              <a:ext uri="{FF2B5EF4-FFF2-40B4-BE49-F238E27FC236}">
                <a16:creationId xmlns:a16="http://schemas.microsoft.com/office/drawing/2014/main" id="{CDA55532-90D6-BE48-FA58-834ABC367E4F}"/>
              </a:ext>
            </a:extLst>
          </p:cNvPr>
          <p:cNvSpPr txBox="1"/>
          <p:nvPr/>
        </p:nvSpPr>
        <p:spPr>
          <a:xfrm>
            <a:off x="9218800" y="6048042"/>
            <a:ext cx="176266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Ethernet frame</a:t>
            </a:r>
          </a:p>
        </p:txBody>
      </p:sp>
    </p:spTree>
    <p:extLst>
      <p:ext uri="{BB962C8B-B14F-4D97-AF65-F5344CB8AC3E}">
        <p14:creationId xmlns:p14="http://schemas.microsoft.com/office/powerpoint/2010/main" val="2830261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B183A-785E-B011-206E-32FF12F4EF8D}"/>
              </a:ext>
            </a:extLst>
          </p:cNvPr>
          <p:cNvSpPr>
            <a:spLocks noGrp="1"/>
          </p:cNvSpPr>
          <p:nvPr>
            <p:ph type="title"/>
          </p:nvPr>
        </p:nvSpPr>
        <p:spPr/>
        <p:txBody>
          <a:bodyPr/>
          <a:lstStyle/>
          <a:p>
            <a:r>
              <a:rPr lang="ko-KR" altLang="en-US" dirty="0"/>
              <a:t>어떻게 주소 요소들을 알아낼까</a:t>
            </a:r>
            <a:r>
              <a:rPr lang="en-US" altLang="ko-KR" dirty="0"/>
              <a:t>?</a:t>
            </a:r>
            <a:endParaRPr lang="ko-KR" altLang="en-US" dirty="0"/>
          </a:p>
        </p:txBody>
      </p:sp>
      <p:sp>
        <p:nvSpPr>
          <p:cNvPr id="7" name="{TYPE=USE_ITEM, SLOT=2}">
            <a:extLst>
              <a:ext uri="{FF2B5EF4-FFF2-40B4-BE49-F238E27FC236}">
                <a16:creationId xmlns:a16="http://schemas.microsoft.com/office/drawing/2014/main" id="{0F01140B-AABC-1634-1CCF-4DBBBADFE723}"/>
              </a:ext>
            </a:extLst>
          </p:cNvPr>
          <p:cNvSpPr/>
          <p:nvPr/>
        </p:nvSpPr>
        <p:spPr>
          <a:xfrm>
            <a:off x="6216048" y="2092262"/>
            <a:ext cx="2832132" cy="531523"/>
          </a:xfrm>
          <a:prstGeom prst="rect">
            <a:avLst/>
          </a:prstGeom>
          <a:solidFill>
            <a:srgbClr val="FFFFFF"/>
          </a:solidFill>
          <a:ln w="635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sz="1700"/>
            </a:lvl1pPr>
          </a:lstStyle>
          <a:p>
            <a:r>
              <a:rPr sz="1400" dirty="0">
                <a:latin typeface="바탕" panose="02030600000101010101" pitchFamily="18" charset="-127"/>
                <a:ea typeface="바탕" panose="02030600000101010101" pitchFamily="18" charset="-127"/>
              </a:rPr>
              <a:t>{TYPE=USE_ITEM, SLOT=2}</a:t>
            </a:r>
          </a:p>
        </p:txBody>
      </p:sp>
      <p:sp>
        <p:nvSpPr>
          <p:cNvPr id="9" name="문대 나라 패킷">
            <a:extLst>
              <a:ext uri="{FF2B5EF4-FFF2-40B4-BE49-F238E27FC236}">
                <a16:creationId xmlns:a16="http://schemas.microsoft.com/office/drawing/2014/main" id="{B73E264E-D5E8-FF52-C6CB-33F836B545DE}"/>
              </a:ext>
            </a:extLst>
          </p:cNvPr>
          <p:cNvSpPr txBox="1"/>
          <p:nvPr/>
        </p:nvSpPr>
        <p:spPr>
          <a:xfrm>
            <a:off x="9306528" y="2170057"/>
            <a:ext cx="19502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ko-KR" dirty="0">
                <a:latin typeface="바탕" panose="02030600000101010101" pitchFamily="18" charset="-127"/>
                <a:ea typeface="바탕" panose="02030600000101010101" pitchFamily="18" charset="-127"/>
              </a:rPr>
              <a:t>PWBG </a:t>
            </a:r>
            <a:r>
              <a:rPr lang="ko-KR" altLang="en-US" dirty="0">
                <a:latin typeface="바탕" panose="02030600000101010101" pitchFamily="18" charset="-127"/>
                <a:ea typeface="바탕" panose="02030600000101010101" pitchFamily="18" charset="-127"/>
              </a:rPr>
              <a:t>게임 패킷 </a:t>
            </a:r>
          </a:p>
        </p:txBody>
      </p:sp>
      <p:sp>
        <p:nvSpPr>
          <p:cNvPr id="11" name="Port 정보">
            <a:extLst>
              <a:ext uri="{FF2B5EF4-FFF2-40B4-BE49-F238E27FC236}">
                <a16:creationId xmlns:a16="http://schemas.microsoft.com/office/drawing/2014/main" id="{020052A7-D6C8-3F8A-B951-49102161FC21}"/>
              </a:ext>
            </a:extLst>
          </p:cNvPr>
          <p:cNvSpPr/>
          <p:nvPr/>
        </p:nvSpPr>
        <p:spPr>
          <a:xfrm>
            <a:off x="5083535" y="3381959"/>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Port 정보</a:t>
            </a:r>
          </a:p>
        </p:txBody>
      </p:sp>
      <p:sp>
        <p:nvSpPr>
          <p:cNvPr id="13" name="Rectangle">
            <a:extLst>
              <a:ext uri="{FF2B5EF4-FFF2-40B4-BE49-F238E27FC236}">
                <a16:creationId xmlns:a16="http://schemas.microsoft.com/office/drawing/2014/main" id="{A3C828F6-DAE2-C434-22C5-BC45C5D032CC}"/>
              </a:ext>
            </a:extLst>
          </p:cNvPr>
          <p:cNvSpPr/>
          <p:nvPr/>
        </p:nvSpPr>
        <p:spPr>
          <a:xfrm>
            <a:off x="6191202" y="3381959"/>
            <a:ext cx="2832132"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5" name="IP 정보">
            <a:extLst>
              <a:ext uri="{FF2B5EF4-FFF2-40B4-BE49-F238E27FC236}">
                <a16:creationId xmlns:a16="http://schemas.microsoft.com/office/drawing/2014/main" id="{A2186043-CF1E-5BAF-B2B5-EF70B18565CA}"/>
              </a:ext>
            </a:extLst>
          </p:cNvPr>
          <p:cNvSpPr/>
          <p:nvPr/>
        </p:nvSpPr>
        <p:spPr>
          <a:xfrm>
            <a:off x="4016181" y="4671655"/>
            <a:ext cx="1069599" cy="531523"/>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dirty="0">
                <a:latin typeface="바탕" panose="02030600000101010101" pitchFamily="18" charset="-127"/>
                <a:ea typeface="바탕" panose="02030600000101010101" pitchFamily="18" charset="-127"/>
              </a:rPr>
              <a:t>IP 정보</a:t>
            </a:r>
          </a:p>
        </p:txBody>
      </p:sp>
      <p:sp>
        <p:nvSpPr>
          <p:cNvPr id="17" name="Rectangle">
            <a:extLst>
              <a:ext uri="{FF2B5EF4-FFF2-40B4-BE49-F238E27FC236}">
                <a16:creationId xmlns:a16="http://schemas.microsoft.com/office/drawing/2014/main" id="{4E20EEF6-183A-D474-CD28-278BA8280902}"/>
              </a:ext>
            </a:extLst>
          </p:cNvPr>
          <p:cNvSpPr/>
          <p:nvPr/>
        </p:nvSpPr>
        <p:spPr>
          <a:xfrm>
            <a:off x="5087264" y="4671655"/>
            <a:ext cx="3960916" cy="531523"/>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9" name="Rectangle">
            <a:extLst>
              <a:ext uri="{FF2B5EF4-FFF2-40B4-BE49-F238E27FC236}">
                <a16:creationId xmlns:a16="http://schemas.microsoft.com/office/drawing/2014/main" id="{534562E3-C8B5-5DBB-14C1-4AA914F51F5E}"/>
              </a:ext>
            </a:extLst>
          </p:cNvPr>
          <p:cNvSpPr/>
          <p:nvPr/>
        </p:nvSpPr>
        <p:spPr>
          <a:xfrm>
            <a:off x="3967969" y="5961352"/>
            <a:ext cx="5080211"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1" name="MAC 정보">
            <a:extLst>
              <a:ext uri="{FF2B5EF4-FFF2-40B4-BE49-F238E27FC236}">
                <a16:creationId xmlns:a16="http://schemas.microsoft.com/office/drawing/2014/main" id="{72A05E25-513D-9C85-87A8-D2DB7DA4BFDC}"/>
              </a:ext>
            </a:extLst>
          </p:cNvPr>
          <p:cNvSpPr/>
          <p:nvPr/>
        </p:nvSpPr>
        <p:spPr>
          <a:xfrm>
            <a:off x="2860481" y="5961352"/>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MAC 정보</a:t>
            </a:r>
          </a:p>
        </p:txBody>
      </p:sp>
      <p:sp>
        <p:nvSpPr>
          <p:cNvPr id="23" name="Arrow">
            <a:extLst>
              <a:ext uri="{FF2B5EF4-FFF2-40B4-BE49-F238E27FC236}">
                <a16:creationId xmlns:a16="http://schemas.microsoft.com/office/drawing/2014/main" id="{BEB0CD91-07A1-1533-4D60-CFC6130F9375}"/>
              </a:ext>
            </a:extLst>
          </p:cNvPr>
          <p:cNvSpPr/>
          <p:nvPr/>
        </p:nvSpPr>
        <p:spPr>
          <a:xfrm rot="5400000">
            <a:off x="7081904" y="2587736"/>
            <a:ext cx="1050728" cy="963465"/>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5" name="Arrow">
            <a:extLst>
              <a:ext uri="{FF2B5EF4-FFF2-40B4-BE49-F238E27FC236}">
                <a16:creationId xmlns:a16="http://schemas.microsoft.com/office/drawing/2014/main" id="{C397D02D-1BC7-027D-C88C-C0633B42FB7C}"/>
              </a:ext>
            </a:extLst>
          </p:cNvPr>
          <p:cNvSpPr/>
          <p:nvPr/>
        </p:nvSpPr>
        <p:spPr>
          <a:xfrm rot="5400000">
            <a:off x="5982711" y="38708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7" name="Arrow">
            <a:extLst>
              <a:ext uri="{FF2B5EF4-FFF2-40B4-BE49-F238E27FC236}">
                <a16:creationId xmlns:a16="http://schemas.microsoft.com/office/drawing/2014/main" id="{F7FDA218-FD15-87B3-657E-3CAD5746B639}"/>
              </a:ext>
            </a:extLst>
          </p:cNvPr>
          <p:cNvSpPr/>
          <p:nvPr/>
        </p:nvSpPr>
        <p:spPr>
          <a:xfrm rot="5400000">
            <a:off x="4890511" y="51535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9" name="TCP segment">
            <a:extLst>
              <a:ext uri="{FF2B5EF4-FFF2-40B4-BE49-F238E27FC236}">
                <a16:creationId xmlns:a16="http://schemas.microsoft.com/office/drawing/2014/main" id="{2BDF85E8-2CF8-D95C-509F-B96C2F85088C}"/>
              </a:ext>
            </a:extLst>
          </p:cNvPr>
          <p:cNvSpPr txBox="1"/>
          <p:nvPr/>
        </p:nvSpPr>
        <p:spPr>
          <a:xfrm>
            <a:off x="9250836" y="3459753"/>
            <a:ext cx="158793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TCP segment</a:t>
            </a:r>
          </a:p>
        </p:txBody>
      </p:sp>
      <p:sp>
        <p:nvSpPr>
          <p:cNvPr id="31" name="IP datagram…">
            <a:extLst>
              <a:ext uri="{FF2B5EF4-FFF2-40B4-BE49-F238E27FC236}">
                <a16:creationId xmlns:a16="http://schemas.microsoft.com/office/drawing/2014/main" id="{8DF2B61F-0484-DCC7-13AD-A58B15A47FA0}"/>
              </a:ext>
            </a:extLst>
          </p:cNvPr>
          <p:cNvSpPr txBox="1"/>
          <p:nvPr/>
        </p:nvSpPr>
        <p:spPr>
          <a:xfrm>
            <a:off x="9299174" y="4624996"/>
            <a:ext cx="1418015"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IP datagram</a:t>
            </a:r>
          </a:p>
          <a:p>
            <a:r>
              <a:rPr dirty="0">
                <a:latin typeface="바탕" panose="02030600000101010101" pitchFamily="18" charset="-127"/>
                <a:ea typeface="바탕" panose="02030600000101010101" pitchFamily="18" charset="-127"/>
              </a:rPr>
              <a:t>(IP packet)</a:t>
            </a:r>
          </a:p>
        </p:txBody>
      </p:sp>
      <p:sp>
        <p:nvSpPr>
          <p:cNvPr id="33" name="Ethernet frame">
            <a:extLst>
              <a:ext uri="{FF2B5EF4-FFF2-40B4-BE49-F238E27FC236}">
                <a16:creationId xmlns:a16="http://schemas.microsoft.com/office/drawing/2014/main" id="{CDA55532-90D6-BE48-FA58-834ABC367E4F}"/>
              </a:ext>
            </a:extLst>
          </p:cNvPr>
          <p:cNvSpPr txBox="1"/>
          <p:nvPr/>
        </p:nvSpPr>
        <p:spPr>
          <a:xfrm>
            <a:off x="9218800" y="6048042"/>
            <a:ext cx="176266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Ethernet frame</a:t>
            </a:r>
          </a:p>
        </p:txBody>
      </p:sp>
      <p:grpSp>
        <p:nvGrpSpPr>
          <p:cNvPr id="8" name="Q) 어떤 IP를 써야되는지는 어떻게 알지?">
            <a:extLst>
              <a:ext uri="{FF2B5EF4-FFF2-40B4-BE49-F238E27FC236}">
                <a16:creationId xmlns:a16="http://schemas.microsoft.com/office/drawing/2014/main" id="{401A27B3-F07B-3FF6-64E8-AD4C7ACC7350}"/>
              </a:ext>
            </a:extLst>
          </p:cNvPr>
          <p:cNvGrpSpPr/>
          <p:nvPr/>
        </p:nvGrpSpPr>
        <p:grpSpPr>
          <a:xfrm>
            <a:off x="215599" y="3925671"/>
            <a:ext cx="5043288" cy="779462"/>
            <a:chOff x="-1" y="-1"/>
            <a:chExt cx="4514684" cy="779461"/>
          </a:xfrm>
        </p:grpSpPr>
        <p:sp>
          <p:nvSpPr>
            <p:cNvPr id="10" name="Q) 어떤 IP를 써야되는지는 어떻게 알지?">
              <a:extLst>
                <a:ext uri="{FF2B5EF4-FFF2-40B4-BE49-F238E27FC236}">
                  <a16:creationId xmlns:a16="http://schemas.microsoft.com/office/drawing/2014/main" id="{64CDF0FE-A597-E4F9-BAEB-805DEB080644}"/>
                </a:ext>
              </a:extLst>
            </p:cNvPr>
            <p:cNvSpPr txBox="1"/>
            <p:nvPr/>
          </p:nvSpPr>
          <p:spPr>
            <a:xfrm>
              <a:off x="38100" y="38099"/>
              <a:ext cx="4476583" cy="707883"/>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2000"/>
              </a:lvl1pPr>
            </a:lstStyle>
            <a:p>
              <a:r>
                <a:rPr dirty="0">
                  <a:latin typeface="바탕" panose="02030600000101010101" pitchFamily="18" charset="-127"/>
                </a:rPr>
                <a:t>Q) 어떤 IP를 써야되는지는 어떻게 알지?</a:t>
              </a:r>
              <a:endParaRPr lang="en-US" dirty="0">
                <a:latin typeface="바탕" panose="02030600000101010101" pitchFamily="18" charset="-127"/>
              </a:endParaRPr>
            </a:p>
            <a:p>
              <a:r>
                <a:rPr lang="en-US" dirty="0">
                  <a:latin typeface="바탕" panose="02030600000101010101" pitchFamily="18" charset="-127"/>
                </a:rPr>
                <a:t>A) </a:t>
              </a:r>
              <a:r>
                <a:rPr lang="ko-KR" altLang="en-US" dirty="0">
                  <a:latin typeface="바탕" panose="02030600000101010101" pitchFamily="18" charset="-127"/>
                  <a:ea typeface="바탕" panose="02030600000101010101" pitchFamily="18" charset="-127"/>
                </a:rPr>
                <a:t>정해진 </a:t>
              </a:r>
              <a:r>
                <a:rPr lang="en-US" altLang="ko-KR" dirty="0">
                  <a:latin typeface="바탕" panose="02030600000101010101" pitchFamily="18" charset="-127"/>
                  <a:ea typeface="바탕" panose="02030600000101010101" pitchFamily="18" charset="-127"/>
                </a:rPr>
                <a:t>IP </a:t>
              </a:r>
              <a:r>
                <a:rPr lang="ko-KR" altLang="en-US" dirty="0">
                  <a:latin typeface="바탕" panose="02030600000101010101" pitchFamily="18" charset="-127"/>
                  <a:ea typeface="바탕" panose="02030600000101010101" pitchFamily="18" charset="-127"/>
                </a:rPr>
                <a:t>사용 또는 서버 이름으로부터</a:t>
              </a:r>
              <a:endParaRPr dirty="0">
                <a:latin typeface="바탕" panose="02030600000101010101" pitchFamily="18" charset="-127"/>
              </a:endParaRPr>
            </a:p>
          </p:txBody>
        </p:sp>
        <p:pic>
          <p:nvPicPr>
            <p:cNvPr id="12" name="Q) 어떤 IP를 써야되는지는 어떻게 알지? Q) 어떤 IP를 써야되는지는 어떻게 알지?" descr="Q) 어떤 IP를 써야되는지는 어떻게 알지? Q) 어떤 IP를 써야되는지는 어떻게 알지?">
              <a:extLst>
                <a:ext uri="{FF2B5EF4-FFF2-40B4-BE49-F238E27FC236}">
                  <a16:creationId xmlns:a16="http://schemas.microsoft.com/office/drawing/2014/main" id="{39B0DFC2-B653-3F70-8179-A854B4F795CA}"/>
                </a:ext>
              </a:extLst>
            </p:cNvPr>
            <p:cNvPicPr>
              <a:picLocks/>
            </p:cNvPicPr>
            <p:nvPr/>
          </p:nvPicPr>
          <p:blipFill>
            <a:blip r:embed="rId2"/>
            <a:stretch>
              <a:fillRect/>
            </a:stretch>
          </p:blipFill>
          <p:spPr>
            <a:xfrm>
              <a:off x="-1" y="-1"/>
              <a:ext cx="4422053" cy="779461"/>
            </a:xfrm>
            <a:prstGeom prst="rect">
              <a:avLst/>
            </a:prstGeom>
            <a:effectLst/>
          </p:spPr>
        </p:pic>
      </p:grpSp>
    </p:spTree>
    <p:extLst>
      <p:ext uri="{BB962C8B-B14F-4D97-AF65-F5344CB8AC3E}">
        <p14:creationId xmlns:p14="http://schemas.microsoft.com/office/powerpoint/2010/main" val="956621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1BE29A-7052-7B63-3C05-5BD91D3EC424}"/>
              </a:ext>
            </a:extLst>
          </p:cNvPr>
          <p:cNvSpPr>
            <a:spLocks noGrp="1"/>
          </p:cNvSpPr>
          <p:nvPr>
            <p:ph type="title"/>
          </p:nvPr>
        </p:nvSpPr>
        <p:spPr/>
        <p:txBody>
          <a:bodyPr/>
          <a:lstStyle/>
          <a:p>
            <a:r>
              <a:rPr lang="ko-KR" altLang="en-US" dirty="0"/>
              <a:t>서버 이름에서 </a:t>
            </a:r>
            <a:r>
              <a:rPr lang="en-US" altLang="ko-KR" dirty="0"/>
              <a:t>IP </a:t>
            </a:r>
            <a:r>
              <a:rPr lang="ko-KR" altLang="en-US" dirty="0"/>
              <a:t>알아내기</a:t>
            </a:r>
          </a:p>
        </p:txBody>
      </p:sp>
      <p:sp>
        <p:nvSpPr>
          <p:cNvPr id="3" name="내용 개체 틀 2">
            <a:extLst>
              <a:ext uri="{FF2B5EF4-FFF2-40B4-BE49-F238E27FC236}">
                <a16:creationId xmlns:a16="http://schemas.microsoft.com/office/drawing/2014/main" id="{20C6FA44-8BE1-7CF0-47F5-76841421E791}"/>
              </a:ext>
            </a:extLst>
          </p:cNvPr>
          <p:cNvSpPr>
            <a:spLocks noGrp="1"/>
          </p:cNvSpPr>
          <p:nvPr>
            <p:ph idx="1"/>
          </p:nvPr>
        </p:nvSpPr>
        <p:spPr/>
        <p:txBody>
          <a:bodyPr>
            <a:normAutofit fontScale="92500"/>
          </a:bodyPr>
          <a:lstStyle/>
          <a:p>
            <a:r>
              <a:rPr lang="ko-KR" altLang="en-US" dirty="0"/>
              <a:t>사람에게는 숫자 나열보다 이름이 기억하기 더 쉽다</a:t>
            </a:r>
            <a:r>
              <a:rPr lang="en-US" altLang="ko-KR" dirty="0"/>
              <a:t>.</a:t>
            </a:r>
          </a:p>
          <a:p>
            <a:r>
              <a:rPr lang="ko-KR" altLang="en-US" dirty="0"/>
              <a:t>하지만 </a:t>
            </a:r>
            <a:r>
              <a:rPr lang="en-US" altLang="ko-KR" dirty="0"/>
              <a:t>the Internet </a:t>
            </a:r>
            <a:r>
              <a:rPr lang="ko-KR" altLang="en-US" dirty="0"/>
              <a:t>은 </a:t>
            </a:r>
            <a:r>
              <a:rPr lang="en-US" altLang="ko-KR" dirty="0"/>
              <a:t>IP </a:t>
            </a:r>
            <a:r>
              <a:rPr lang="ko-KR" altLang="en-US" dirty="0"/>
              <a:t>로 통신한다</a:t>
            </a:r>
            <a:r>
              <a:rPr lang="en-US" altLang="ko-KR" dirty="0"/>
              <a:t>.</a:t>
            </a:r>
          </a:p>
          <a:p>
            <a:r>
              <a:rPr lang="ko-KR" altLang="en-US" dirty="0"/>
              <a:t>그렇다면 이름과 </a:t>
            </a:r>
            <a:r>
              <a:rPr lang="en-US" altLang="ko-KR" dirty="0"/>
              <a:t>IP </a:t>
            </a:r>
            <a:r>
              <a:rPr lang="ko-KR" altLang="en-US" dirty="0"/>
              <a:t>주소를 매칭해서 기억하고 있으면 어떨까</a:t>
            </a:r>
            <a:r>
              <a:rPr lang="en-US" altLang="ko-KR" dirty="0"/>
              <a:t>?</a:t>
            </a:r>
            <a:br>
              <a:rPr lang="en-US" altLang="ko-KR" dirty="0"/>
            </a:br>
            <a:r>
              <a:rPr lang="ko-KR" altLang="en-US" dirty="0"/>
              <a:t>그리고 필요할 때 주어진 이름에서 </a:t>
            </a:r>
            <a:r>
              <a:rPr lang="en-US" altLang="ko-KR" dirty="0"/>
              <a:t>IP </a:t>
            </a:r>
            <a:r>
              <a:rPr lang="ko-KR" altLang="en-US" dirty="0"/>
              <a:t>를 찾아서 알려주는 것이지</a:t>
            </a:r>
            <a:r>
              <a:rPr lang="en-US" altLang="ko-KR" dirty="0"/>
              <a:t>.</a:t>
            </a:r>
          </a:p>
          <a:p>
            <a:r>
              <a:rPr lang="en-US" altLang="ko-KR" dirty="0"/>
              <a:t> DNS: </a:t>
            </a:r>
            <a:r>
              <a:rPr lang="ko-KR" altLang="en-US" dirty="0"/>
              <a:t>그것을 위한 서비스</a:t>
            </a:r>
          </a:p>
          <a:p>
            <a:r>
              <a:rPr lang="ko-KR" altLang="en-US" dirty="0"/>
              <a:t> </a:t>
            </a:r>
            <a:r>
              <a:rPr lang="en-US" altLang="ko-KR" dirty="0"/>
              <a:t>DNS </a:t>
            </a:r>
            <a:r>
              <a:rPr lang="ko-KR" altLang="en-US" dirty="0"/>
              <a:t>서버</a:t>
            </a:r>
            <a:r>
              <a:rPr lang="en-US" altLang="ko-KR" dirty="0"/>
              <a:t>: </a:t>
            </a:r>
            <a:r>
              <a:rPr lang="ko-KR" altLang="en-US" dirty="0"/>
              <a:t>서버 이름과 </a:t>
            </a:r>
            <a:r>
              <a:rPr lang="en-US" altLang="ko-KR" dirty="0"/>
              <a:t>IP </a:t>
            </a:r>
            <a:r>
              <a:rPr lang="ko-KR" altLang="en-US" dirty="0"/>
              <a:t>매칭을 기억하는 저장소</a:t>
            </a:r>
            <a:br>
              <a:rPr lang="ko-KR" altLang="en-US" dirty="0"/>
            </a:br>
            <a:r>
              <a:rPr lang="ko-KR" altLang="en-US" dirty="0"/>
              <a:t>                  누군가 서버 이름가지고 </a:t>
            </a:r>
            <a:r>
              <a:rPr lang="en-US" altLang="ko-KR" dirty="0"/>
              <a:t>IP </a:t>
            </a:r>
            <a:r>
              <a:rPr lang="ko-KR" altLang="en-US" dirty="0"/>
              <a:t>를 물어보면 대답해주는 역할</a:t>
            </a:r>
          </a:p>
          <a:p>
            <a:r>
              <a:rPr lang="en-US" altLang="ko-KR" dirty="0"/>
              <a:t>DNS resolution: </a:t>
            </a:r>
            <a:r>
              <a:rPr lang="ko-KR" altLang="en-US" dirty="0"/>
              <a:t>서버 이름으로부터 </a:t>
            </a:r>
            <a:r>
              <a:rPr lang="en-US" altLang="ko-KR" dirty="0"/>
              <a:t>IP </a:t>
            </a:r>
            <a:r>
              <a:rPr lang="ko-KR" altLang="en-US" dirty="0"/>
              <a:t>를 알아내는 행동</a:t>
            </a:r>
          </a:p>
          <a:p>
            <a:endParaRPr lang="ko-KR" altLang="en-US" dirty="0"/>
          </a:p>
        </p:txBody>
      </p:sp>
    </p:spTree>
    <p:extLst>
      <p:ext uri="{BB962C8B-B14F-4D97-AF65-F5344CB8AC3E}">
        <p14:creationId xmlns:p14="http://schemas.microsoft.com/office/powerpoint/2010/main" val="188602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D0091-89E3-6633-47A4-6E7A980022E1}"/>
              </a:ext>
            </a:extLst>
          </p:cNvPr>
          <p:cNvSpPr>
            <a:spLocks noGrp="1"/>
          </p:cNvSpPr>
          <p:nvPr>
            <p:ph type="title"/>
          </p:nvPr>
        </p:nvSpPr>
        <p:spPr/>
        <p:txBody>
          <a:bodyPr/>
          <a:lstStyle/>
          <a:p>
            <a:r>
              <a:rPr lang="ko-KR" altLang="en-US" dirty="0"/>
              <a:t>실생활에서 </a:t>
            </a:r>
            <a:r>
              <a:rPr lang="en-US" altLang="ko-KR" dirty="0"/>
              <a:t>DNS</a:t>
            </a:r>
            <a:endParaRPr lang="ko-KR" altLang="en-US" dirty="0"/>
          </a:p>
        </p:txBody>
      </p:sp>
      <p:pic>
        <p:nvPicPr>
          <p:cNvPr id="5" name="Image" descr="Image">
            <a:extLst>
              <a:ext uri="{FF2B5EF4-FFF2-40B4-BE49-F238E27FC236}">
                <a16:creationId xmlns:a16="http://schemas.microsoft.com/office/drawing/2014/main" id="{0B97F791-B95D-731A-AA82-3C69EC24D228}"/>
              </a:ext>
            </a:extLst>
          </p:cNvPr>
          <p:cNvPicPr>
            <a:picLocks noChangeAspect="1"/>
          </p:cNvPicPr>
          <p:nvPr/>
        </p:nvPicPr>
        <p:blipFill rotWithShape="1">
          <a:blip r:embed="rId2"/>
          <a:srcRect b="45421"/>
          <a:stretch/>
        </p:blipFill>
        <p:spPr>
          <a:xfrm>
            <a:off x="1393300" y="1458827"/>
            <a:ext cx="10069215" cy="4615401"/>
          </a:xfrm>
          <a:prstGeom prst="rect">
            <a:avLst/>
          </a:prstGeom>
          <a:ln w="12700">
            <a:miter lim="400000"/>
          </a:ln>
        </p:spPr>
      </p:pic>
      <p:pic>
        <p:nvPicPr>
          <p:cNvPr id="7" name="Oval Oval" descr="Oval Oval">
            <a:extLst>
              <a:ext uri="{FF2B5EF4-FFF2-40B4-BE49-F238E27FC236}">
                <a16:creationId xmlns:a16="http://schemas.microsoft.com/office/drawing/2014/main" id="{A98A5852-611F-F31B-6143-7D946EEA6B18}"/>
              </a:ext>
            </a:extLst>
          </p:cNvPr>
          <p:cNvPicPr>
            <a:picLocks/>
          </p:cNvPicPr>
          <p:nvPr/>
        </p:nvPicPr>
        <p:blipFill>
          <a:blip r:embed="rId3"/>
          <a:stretch>
            <a:fillRect/>
          </a:stretch>
        </p:blipFill>
        <p:spPr>
          <a:xfrm>
            <a:off x="1755276" y="3228941"/>
            <a:ext cx="2116927" cy="1081802"/>
          </a:xfrm>
          <a:prstGeom prst="rect">
            <a:avLst/>
          </a:prstGeom>
        </p:spPr>
      </p:pic>
    </p:spTree>
    <p:extLst>
      <p:ext uri="{BB962C8B-B14F-4D97-AF65-F5344CB8AC3E}">
        <p14:creationId xmlns:p14="http://schemas.microsoft.com/office/powerpoint/2010/main" val="854936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FC6A99-1C91-9871-CB62-DF4E6A8F235A}"/>
              </a:ext>
            </a:extLst>
          </p:cNvPr>
          <p:cNvSpPr>
            <a:spLocks noGrp="1"/>
          </p:cNvSpPr>
          <p:nvPr>
            <p:ph type="title"/>
          </p:nvPr>
        </p:nvSpPr>
        <p:spPr/>
        <p:txBody>
          <a:bodyPr/>
          <a:lstStyle/>
          <a:p>
            <a:r>
              <a:rPr lang="ko-KR" altLang="en-US" dirty="0"/>
              <a:t>실생활에서 </a:t>
            </a:r>
            <a:r>
              <a:rPr lang="en-US" altLang="ko-KR" dirty="0"/>
              <a:t>DNS</a:t>
            </a:r>
            <a:endParaRPr lang="ko-KR" altLang="en-US" dirty="0"/>
          </a:p>
        </p:txBody>
      </p:sp>
      <p:pic>
        <p:nvPicPr>
          <p:cNvPr id="5" name="Image" descr="Image">
            <a:extLst>
              <a:ext uri="{FF2B5EF4-FFF2-40B4-BE49-F238E27FC236}">
                <a16:creationId xmlns:a16="http://schemas.microsoft.com/office/drawing/2014/main" id="{1590B3DB-3015-F57D-A52A-F72019E8DBCB}"/>
              </a:ext>
            </a:extLst>
          </p:cNvPr>
          <p:cNvPicPr>
            <a:picLocks noChangeAspect="1"/>
          </p:cNvPicPr>
          <p:nvPr/>
        </p:nvPicPr>
        <p:blipFill>
          <a:blip r:embed="rId2"/>
          <a:srcRect r="10749"/>
          <a:stretch>
            <a:fillRect/>
          </a:stretch>
        </p:blipFill>
        <p:spPr>
          <a:xfrm>
            <a:off x="62099" y="1714147"/>
            <a:ext cx="12035610" cy="3231077"/>
          </a:xfrm>
          <a:prstGeom prst="rect">
            <a:avLst/>
          </a:prstGeom>
          <a:ln w="12700">
            <a:miter lim="400000"/>
          </a:ln>
          <a:effectLst>
            <a:outerShdw blurRad="254000" dist="127000" dir="16200000" rotWithShape="0">
              <a:srgbClr val="000000">
                <a:alpha val="70000"/>
              </a:srgbClr>
            </a:outerShdw>
          </a:effectLst>
        </p:spPr>
      </p:pic>
    </p:spTree>
    <p:extLst>
      <p:ext uri="{BB962C8B-B14F-4D97-AF65-F5344CB8AC3E}">
        <p14:creationId xmlns:p14="http://schemas.microsoft.com/office/powerpoint/2010/main" val="146464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94EBBE-6454-70E7-3B10-A11C785D189C}"/>
              </a:ext>
            </a:extLst>
          </p:cNvPr>
          <p:cNvSpPr>
            <a:spLocks noGrp="1"/>
          </p:cNvSpPr>
          <p:nvPr>
            <p:ph type="title"/>
          </p:nvPr>
        </p:nvSpPr>
        <p:spPr/>
        <p:txBody>
          <a:bodyPr/>
          <a:lstStyle/>
          <a:p>
            <a:r>
              <a:rPr lang="ko-KR" altLang="en-US" dirty="0"/>
              <a:t>쉬어 가는 코너</a:t>
            </a:r>
          </a:p>
        </p:txBody>
      </p:sp>
      <p:sp>
        <p:nvSpPr>
          <p:cNvPr id="3" name="내용 개체 틀 2">
            <a:extLst>
              <a:ext uri="{FF2B5EF4-FFF2-40B4-BE49-F238E27FC236}">
                <a16:creationId xmlns:a16="http://schemas.microsoft.com/office/drawing/2014/main" id="{BB076BC5-FCB8-7D23-E23E-06131AD3CD67}"/>
              </a:ext>
            </a:extLst>
          </p:cNvPr>
          <p:cNvSpPr>
            <a:spLocks noGrp="1"/>
          </p:cNvSpPr>
          <p:nvPr>
            <p:ph idx="1"/>
          </p:nvPr>
        </p:nvSpPr>
        <p:spPr/>
        <p:txBody>
          <a:bodyPr/>
          <a:lstStyle/>
          <a:p>
            <a:r>
              <a:rPr lang="en-US" altLang="ko-KR" dirty="0"/>
              <a:t>Kubernetes </a:t>
            </a:r>
            <a:r>
              <a:rPr lang="ko-KR" altLang="en-US" dirty="0"/>
              <a:t>는 이름을 줄여서 </a:t>
            </a:r>
            <a:r>
              <a:rPr lang="en-US" altLang="ko-KR" dirty="0"/>
              <a:t>K8S </a:t>
            </a:r>
            <a:r>
              <a:rPr lang="ko-KR" altLang="en-US" dirty="0"/>
              <a:t>이라고도 부르고</a:t>
            </a:r>
            <a:r>
              <a:rPr lang="en-US" altLang="ko-KR" dirty="0"/>
              <a:t>,</a:t>
            </a:r>
          </a:p>
          <a:p>
            <a:r>
              <a:rPr lang="en-US" altLang="ko-KR" dirty="0" err="1"/>
              <a:t>Kube</a:t>
            </a:r>
            <a:r>
              <a:rPr lang="en-US" altLang="ko-KR" dirty="0"/>
              <a:t> </a:t>
            </a:r>
            <a:r>
              <a:rPr lang="ko-KR" altLang="en-US" dirty="0"/>
              <a:t>라는 애칭으로도 부른다</a:t>
            </a:r>
            <a:r>
              <a:rPr lang="en-US" altLang="ko-KR" dirty="0"/>
              <a:t>.</a:t>
            </a:r>
          </a:p>
          <a:p>
            <a:r>
              <a:rPr lang="en-US" altLang="ko-KR" dirty="0" err="1"/>
              <a:t>Kube</a:t>
            </a:r>
            <a:r>
              <a:rPr lang="en-US" altLang="ko-KR" dirty="0"/>
              <a:t> </a:t>
            </a:r>
            <a:r>
              <a:rPr lang="ko-KR" altLang="en-US" dirty="0"/>
              <a:t>에서 각 </a:t>
            </a:r>
            <a:r>
              <a:rPr lang="en-US" altLang="ko-KR" dirty="0"/>
              <a:t>node </a:t>
            </a:r>
            <a:r>
              <a:rPr lang="ko-KR" altLang="en-US" dirty="0"/>
              <a:t>에서 돌고 있는 </a:t>
            </a:r>
            <a:r>
              <a:rPr lang="en-US" altLang="ko-KR" dirty="0"/>
              <a:t>agent </a:t>
            </a:r>
            <a:r>
              <a:rPr lang="ko-KR" altLang="en-US" dirty="0"/>
              <a:t>이름은 </a:t>
            </a:r>
            <a:r>
              <a:rPr lang="en-US" altLang="ko-KR" dirty="0" err="1"/>
              <a:t>Kubelet</a:t>
            </a:r>
            <a:r>
              <a:rPr lang="en-US" altLang="ko-KR" dirty="0"/>
              <a:t> </a:t>
            </a:r>
            <a:r>
              <a:rPr lang="ko-KR" altLang="en-US" dirty="0"/>
              <a:t>이다</a:t>
            </a:r>
            <a:r>
              <a:rPr lang="en-US" altLang="ko-KR" dirty="0"/>
              <a:t>.</a:t>
            </a:r>
            <a:endParaRPr lang="ko-KR" altLang="en-US" dirty="0"/>
          </a:p>
        </p:txBody>
      </p:sp>
    </p:spTree>
    <p:extLst>
      <p:ext uri="{BB962C8B-B14F-4D97-AF65-F5344CB8AC3E}">
        <p14:creationId xmlns:p14="http://schemas.microsoft.com/office/powerpoint/2010/main" val="1241650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607DCB-35C7-996E-F138-2676DA5C5F27}"/>
              </a:ext>
            </a:extLst>
          </p:cNvPr>
          <p:cNvSpPr>
            <a:spLocks noGrp="1"/>
          </p:cNvSpPr>
          <p:nvPr>
            <p:ph type="title"/>
          </p:nvPr>
        </p:nvSpPr>
        <p:spPr/>
        <p:txBody>
          <a:bodyPr/>
          <a:lstStyle/>
          <a:p>
            <a:r>
              <a:rPr lang="en-US" altLang="ko-KR" dirty="0"/>
              <a:t>DNS Resolution</a:t>
            </a:r>
            <a:endParaRPr lang="ko-KR" altLang="en-US" dirty="0"/>
          </a:p>
        </p:txBody>
      </p:sp>
      <p:pic>
        <p:nvPicPr>
          <p:cNvPr id="5" name="내용 개체 틀 4">
            <a:extLst>
              <a:ext uri="{FF2B5EF4-FFF2-40B4-BE49-F238E27FC236}">
                <a16:creationId xmlns:a16="http://schemas.microsoft.com/office/drawing/2014/main" id="{3D35F660-9972-EE14-D1B3-A9BB66C36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162" y="2993365"/>
            <a:ext cx="1339552" cy="1339552"/>
          </a:xfrm>
        </p:spPr>
      </p:pic>
      <p:pic>
        <p:nvPicPr>
          <p:cNvPr id="7" name="그림 6" descr="텍스트이(가) 표시된 사진&#10;&#10;자동 생성된 설명">
            <a:extLst>
              <a:ext uri="{FF2B5EF4-FFF2-40B4-BE49-F238E27FC236}">
                <a16:creationId xmlns:a16="http://schemas.microsoft.com/office/drawing/2014/main" id="{B1E1C348-4EF2-10FF-341B-9BE0FB3C5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706" y="2993365"/>
            <a:ext cx="1492371" cy="1492371"/>
          </a:xfrm>
          <a:prstGeom prst="rect">
            <a:avLst/>
          </a:prstGeom>
        </p:spPr>
      </p:pic>
      <p:pic>
        <p:nvPicPr>
          <p:cNvPr id="8" name="그림 7" descr="텍스트이(가) 표시된 사진&#10;&#10;자동 생성된 설명">
            <a:extLst>
              <a:ext uri="{FF2B5EF4-FFF2-40B4-BE49-F238E27FC236}">
                <a16:creationId xmlns:a16="http://schemas.microsoft.com/office/drawing/2014/main" id="{C6BC9FDF-DE31-4985-D5C9-AA47B3C1BB5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91110" y="753447"/>
            <a:ext cx="1492371" cy="1492371"/>
          </a:xfrm>
          <a:prstGeom prst="rect">
            <a:avLst/>
          </a:prstGeom>
        </p:spPr>
      </p:pic>
      <p:pic>
        <p:nvPicPr>
          <p:cNvPr id="9" name="그림 8" descr="텍스트이(가) 표시된 사진&#10;&#10;자동 생성된 설명">
            <a:extLst>
              <a:ext uri="{FF2B5EF4-FFF2-40B4-BE49-F238E27FC236}">
                <a16:creationId xmlns:a16="http://schemas.microsoft.com/office/drawing/2014/main" id="{DBE690C4-44C8-E7D6-4206-40F8104B21A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58020" y="2774866"/>
            <a:ext cx="1492371" cy="1492371"/>
          </a:xfrm>
          <a:prstGeom prst="rect">
            <a:avLst/>
          </a:prstGeom>
        </p:spPr>
      </p:pic>
      <p:pic>
        <p:nvPicPr>
          <p:cNvPr id="10" name="그림 9" descr="텍스트이(가) 표시된 사진&#10;&#10;자동 생성된 설명">
            <a:extLst>
              <a:ext uri="{FF2B5EF4-FFF2-40B4-BE49-F238E27FC236}">
                <a16:creationId xmlns:a16="http://schemas.microsoft.com/office/drawing/2014/main" id="{0A2372C1-6708-EE3A-6141-8EA3CFB510F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91110" y="4796285"/>
            <a:ext cx="1492371" cy="1492371"/>
          </a:xfrm>
          <a:prstGeom prst="rect">
            <a:avLst/>
          </a:prstGeom>
        </p:spPr>
      </p:pic>
      <p:sp>
        <p:nvSpPr>
          <p:cNvPr id="11" name="TextBox 10">
            <a:extLst>
              <a:ext uri="{FF2B5EF4-FFF2-40B4-BE49-F238E27FC236}">
                <a16:creationId xmlns:a16="http://schemas.microsoft.com/office/drawing/2014/main" id="{DDB797FF-E016-361B-78FF-CF16609E7D71}"/>
              </a:ext>
            </a:extLst>
          </p:cNvPr>
          <p:cNvSpPr txBox="1"/>
          <p:nvPr/>
        </p:nvSpPr>
        <p:spPr>
          <a:xfrm>
            <a:off x="3919802" y="4367091"/>
            <a:ext cx="2842446" cy="646331"/>
          </a:xfrm>
          <a:prstGeom prst="rect">
            <a:avLst/>
          </a:prstGeom>
          <a:noFill/>
        </p:spPr>
        <p:txBody>
          <a:bodyPr wrap="none" rtlCol="0">
            <a:spAutoFit/>
          </a:bodyPr>
          <a:lstStyle/>
          <a:p>
            <a:pPr algn="ctr"/>
            <a:r>
              <a:rPr lang="ko-KR" altLang="en-US" dirty="0">
                <a:latin typeface="바탕" panose="02030600000101010101" pitchFamily="18" charset="-127"/>
                <a:ea typeface="바탕" panose="02030600000101010101" pitchFamily="18" charset="-127"/>
              </a:rPr>
              <a:t>우리집 </a:t>
            </a:r>
            <a:r>
              <a:rPr lang="en-US" altLang="ko-KR" dirty="0">
                <a:latin typeface="바탕" panose="02030600000101010101" pitchFamily="18" charset="-127"/>
                <a:ea typeface="바탕" panose="02030600000101010101" pitchFamily="18" charset="-127"/>
              </a:rPr>
              <a:t>KT </a:t>
            </a:r>
            <a:r>
              <a:rPr lang="ko-KR" altLang="en-US" dirty="0">
                <a:latin typeface="바탕" panose="02030600000101010101" pitchFamily="18" charset="-127"/>
                <a:ea typeface="바탕" panose="02030600000101010101" pitchFamily="18" charset="-127"/>
              </a:rPr>
              <a:t>망에서</a:t>
            </a:r>
            <a:endParaRPr lang="en-US" altLang="ko-KR" dirty="0">
              <a:latin typeface="바탕" panose="02030600000101010101" pitchFamily="18" charset="-127"/>
              <a:ea typeface="바탕" panose="02030600000101010101" pitchFamily="18" charset="-127"/>
            </a:endParaRPr>
          </a:p>
          <a:p>
            <a:pPr algn="ctr"/>
            <a:r>
              <a:rPr lang="ko-KR" altLang="en-US" dirty="0">
                <a:latin typeface="바탕" panose="02030600000101010101" pitchFamily="18" charset="-127"/>
                <a:ea typeface="바탕" panose="02030600000101010101" pitchFamily="18" charset="-127"/>
              </a:rPr>
              <a:t>지정해준 </a:t>
            </a:r>
            <a:r>
              <a:rPr lang="en-US" altLang="ko-KR" dirty="0">
                <a:latin typeface="바탕" panose="02030600000101010101" pitchFamily="18" charset="-127"/>
                <a:ea typeface="바탕" panose="02030600000101010101" pitchFamily="18" charset="-127"/>
              </a:rPr>
              <a:t>KT </a:t>
            </a:r>
            <a:r>
              <a:rPr lang="ko-KR" altLang="en-US" dirty="0">
                <a:latin typeface="바탕" panose="02030600000101010101" pitchFamily="18" charset="-127"/>
                <a:ea typeface="바탕" panose="02030600000101010101" pitchFamily="18" charset="-127"/>
              </a:rPr>
              <a:t>측 네임서버</a:t>
            </a:r>
          </a:p>
        </p:txBody>
      </p:sp>
      <p:sp>
        <p:nvSpPr>
          <p:cNvPr id="12" name="TextBox 11">
            <a:extLst>
              <a:ext uri="{FF2B5EF4-FFF2-40B4-BE49-F238E27FC236}">
                <a16:creationId xmlns:a16="http://schemas.microsoft.com/office/drawing/2014/main" id="{86E1118F-2496-B0CC-043D-0389FA8B0431}"/>
              </a:ext>
            </a:extLst>
          </p:cNvPr>
          <p:cNvSpPr txBox="1"/>
          <p:nvPr/>
        </p:nvSpPr>
        <p:spPr>
          <a:xfrm>
            <a:off x="9697577" y="2141010"/>
            <a:ext cx="1679435" cy="369332"/>
          </a:xfrm>
          <a:prstGeom prst="rect">
            <a:avLst/>
          </a:prstGeom>
          <a:noFill/>
        </p:spPr>
        <p:txBody>
          <a:bodyPr wrap="none" rtlCol="0">
            <a:spAutoFit/>
          </a:bodyPr>
          <a:lstStyle/>
          <a:p>
            <a:pPr algn="ctr"/>
            <a:r>
              <a:rPr lang="en-US" altLang="ko-KR" dirty="0">
                <a:latin typeface="바탕" panose="02030600000101010101" pitchFamily="18" charset="-127"/>
                <a:ea typeface="바탕" panose="02030600000101010101" pitchFamily="18" charset="-127"/>
              </a:rPr>
              <a:t>Root </a:t>
            </a:r>
            <a:r>
              <a:rPr lang="ko-KR" altLang="en-US" dirty="0">
                <a:latin typeface="바탕" panose="02030600000101010101" pitchFamily="18" charset="-127"/>
                <a:ea typeface="바탕" panose="02030600000101010101" pitchFamily="18" charset="-127"/>
              </a:rPr>
              <a:t>네임서버</a:t>
            </a:r>
          </a:p>
        </p:txBody>
      </p:sp>
      <p:sp>
        <p:nvSpPr>
          <p:cNvPr id="13" name="TextBox 12">
            <a:extLst>
              <a:ext uri="{FF2B5EF4-FFF2-40B4-BE49-F238E27FC236}">
                <a16:creationId xmlns:a16="http://schemas.microsoft.com/office/drawing/2014/main" id="{1B94146D-3DF3-CBEC-3FB2-6B4E6B53D06C}"/>
              </a:ext>
            </a:extLst>
          </p:cNvPr>
          <p:cNvSpPr txBox="1"/>
          <p:nvPr/>
        </p:nvSpPr>
        <p:spPr>
          <a:xfrm>
            <a:off x="10099665" y="4150108"/>
            <a:ext cx="2274983" cy="369332"/>
          </a:xfrm>
          <a:prstGeom prst="rect">
            <a:avLst/>
          </a:prstGeom>
          <a:noFill/>
        </p:spPr>
        <p:txBody>
          <a:bodyPr wrap="none" rtlCol="0">
            <a:spAutoFit/>
          </a:bodyPr>
          <a:lstStyle/>
          <a:p>
            <a:pPr algn="ctr"/>
            <a:r>
              <a:rPr lang="en-US" altLang="ko-KR" dirty="0">
                <a:latin typeface="바탕" panose="02030600000101010101" pitchFamily="18" charset="-127"/>
                <a:ea typeface="바탕" panose="02030600000101010101" pitchFamily="18" charset="-127"/>
              </a:rPr>
              <a:t>TLD .com </a:t>
            </a:r>
            <a:r>
              <a:rPr lang="ko-KR" altLang="en-US" dirty="0">
                <a:latin typeface="바탕" panose="02030600000101010101" pitchFamily="18" charset="-127"/>
                <a:ea typeface="바탕" panose="02030600000101010101" pitchFamily="18" charset="-127"/>
              </a:rPr>
              <a:t>네임서버</a:t>
            </a:r>
          </a:p>
        </p:txBody>
      </p:sp>
      <p:sp>
        <p:nvSpPr>
          <p:cNvPr id="14" name="TextBox 13">
            <a:extLst>
              <a:ext uri="{FF2B5EF4-FFF2-40B4-BE49-F238E27FC236}">
                <a16:creationId xmlns:a16="http://schemas.microsoft.com/office/drawing/2014/main" id="{7F656B8F-245C-44F3-7AFF-4F51DD1007C0}"/>
              </a:ext>
            </a:extLst>
          </p:cNvPr>
          <p:cNvSpPr txBox="1"/>
          <p:nvPr/>
        </p:nvSpPr>
        <p:spPr>
          <a:xfrm>
            <a:off x="9294811" y="6183848"/>
            <a:ext cx="2484976" cy="369332"/>
          </a:xfrm>
          <a:prstGeom prst="rect">
            <a:avLst/>
          </a:prstGeom>
          <a:noFill/>
        </p:spPr>
        <p:txBody>
          <a:bodyPr wrap="none" rtlCol="0">
            <a:spAutoFit/>
          </a:bodyPr>
          <a:lstStyle/>
          <a:p>
            <a:pPr algn="ctr"/>
            <a:r>
              <a:rPr lang="en-US" altLang="ko-KR" dirty="0">
                <a:latin typeface="바탕" panose="02030600000101010101" pitchFamily="18" charset="-127"/>
                <a:ea typeface="바탕" panose="02030600000101010101" pitchFamily="18" charset="-127"/>
              </a:rPr>
              <a:t>krafton.com </a:t>
            </a:r>
            <a:r>
              <a:rPr lang="ko-KR" altLang="en-US" dirty="0">
                <a:latin typeface="바탕" panose="02030600000101010101" pitchFamily="18" charset="-127"/>
                <a:ea typeface="바탕" panose="02030600000101010101" pitchFamily="18" charset="-127"/>
              </a:rPr>
              <a:t>네임서버</a:t>
            </a:r>
          </a:p>
        </p:txBody>
      </p:sp>
      <p:cxnSp>
        <p:nvCxnSpPr>
          <p:cNvPr id="16" name="직선 화살표 연결선 15">
            <a:extLst>
              <a:ext uri="{FF2B5EF4-FFF2-40B4-BE49-F238E27FC236}">
                <a16:creationId xmlns:a16="http://schemas.microsoft.com/office/drawing/2014/main" id="{1BFC39BB-D4E3-DFF1-F5ED-1CD08582EE06}"/>
              </a:ext>
            </a:extLst>
          </p:cNvPr>
          <p:cNvCxnSpPr/>
          <p:nvPr/>
        </p:nvCxnSpPr>
        <p:spPr>
          <a:xfrm>
            <a:off x="2087592" y="3521051"/>
            <a:ext cx="30021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748F7406-0180-1F09-A0E9-471C44BD456F}"/>
              </a:ext>
            </a:extLst>
          </p:cNvPr>
          <p:cNvCxnSpPr>
            <a:cxnSpLocks/>
          </p:cNvCxnSpPr>
          <p:nvPr/>
        </p:nvCxnSpPr>
        <p:spPr>
          <a:xfrm flipH="1">
            <a:off x="2087592" y="3873262"/>
            <a:ext cx="30021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D9A8F7B-D49B-B719-A789-647A8ED498AE}"/>
              </a:ext>
            </a:extLst>
          </p:cNvPr>
          <p:cNvCxnSpPr>
            <a:cxnSpLocks/>
          </p:cNvCxnSpPr>
          <p:nvPr/>
        </p:nvCxnSpPr>
        <p:spPr>
          <a:xfrm flipV="1">
            <a:off x="6380049" y="1330550"/>
            <a:ext cx="3409854" cy="181824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5AC241A8-0C36-0355-DF0D-B79BE7A16183}"/>
              </a:ext>
            </a:extLst>
          </p:cNvPr>
          <p:cNvCxnSpPr>
            <a:cxnSpLocks/>
          </p:cNvCxnSpPr>
          <p:nvPr/>
        </p:nvCxnSpPr>
        <p:spPr>
          <a:xfrm flipH="1">
            <a:off x="6512943" y="1606822"/>
            <a:ext cx="3376518" cy="182217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EC09F5E-13B2-E449-E049-4E4628A8EAE4}"/>
              </a:ext>
            </a:extLst>
          </p:cNvPr>
          <p:cNvCxnSpPr>
            <a:cxnSpLocks/>
          </p:cNvCxnSpPr>
          <p:nvPr/>
        </p:nvCxnSpPr>
        <p:spPr>
          <a:xfrm flipV="1">
            <a:off x="6582077" y="3531774"/>
            <a:ext cx="4175063" cy="5681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1589F21-923E-11AC-B2EC-8B765BF24CD7}"/>
              </a:ext>
            </a:extLst>
          </p:cNvPr>
          <p:cNvCxnSpPr>
            <a:cxnSpLocks/>
          </p:cNvCxnSpPr>
          <p:nvPr/>
        </p:nvCxnSpPr>
        <p:spPr>
          <a:xfrm flipH="1">
            <a:off x="6512943" y="3873262"/>
            <a:ext cx="4244197"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AA0BE1A8-CD65-B99F-26E1-41647F1A7F5E}"/>
              </a:ext>
            </a:extLst>
          </p:cNvPr>
          <p:cNvCxnSpPr>
            <a:cxnSpLocks/>
          </p:cNvCxnSpPr>
          <p:nvPr/>
        </p:nvCxnSpPr>
        <p:spPr>
          <a:xfrm>
            <a:off x="6381944" y="4122688"/>
            <a:ext cx="3527816" cy="123764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31BDD6FB-29D0-4C04-E9A3-CBB729B6C4A9}"/>
              </a:ext>
            </a:extLst>
          </p:cNvPr>
          <p:cNvCxnSpPr>
            <a:cxnSpLocks/>
          </p:cNvCxnSpPr>
          <p:nvPr/>
        </p:nvCxnSpPr>
        <p:spPr>
          <a:xfrm flipH="1" flipV="1">
            <a:off x="6290439" y="4394511"/>
            <a:ext cx="3519763" cy="126028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DCE7D6-903F-B667-CB25-2F1344F59455}"/>
              </a:ext>
            </a:extLst>
          </p:cNvPr>
          <p:cNvSpPr txBox="1"/>
          <p:nvPr/>
        </p:nvSpPr>
        <p:spPr>
          <a:xfrm>
            <a:off x="2010858" y="3059386"/>
            <a:ext cx="3382977" cy="461665"/>
          </a:xfrm>
          <a:prstGeom prst="rect">
            <a:avLst/>
          </a:prstGeom>
          <a:noFill/>
        </p:spPr>
        <p:txBody>
          <a:bodyPr wrap="none" rtlCol="0">
            <a:spAutoFit/>
          </a:bodyPr>
          <a:lstStyle/>
          <a:p>
            <a:r>
              <a:rPr lang="en-US" altLang="ko-KR" sz="2400" b="1" dirty="0">
                <a:solidFill>
                  <a:srgbClr val="FF0000"/>
                </a:solidFill>
                <a:latin typeface="바탕" panose="02030600000101010101" pitchFamily="18" charset="-127"/>
                <a:ea typeface="바탕" panose="02030600000101010101" pitchFamily="18" charset="-127"/>
              </a:rPr>
              <a:t>1 jungle.krafton.com?</a:t>
            </a:r>
            <a:endParaRPr lang="ko-KR" altLang="en-US" sz="2400" b="1" dirty="0">
              <a:solidFill>
                <a:srgbClr val="FF0000"/>
              </a:solidFill>
              <a:latin typeface="바탕" panose="02030600000101010101" pitchFamily="18" charset="-127"/>
              <a:ea typeface="바탕" panose="02030600000101010101" pitchFamily="18" charset="-127"/>
            </a:endParaRPr>
          </a:p>
        </p:txBody>
      </p:sp>
      <p:sp>
        <p:nvSpPr>
          <p:cNvPr id="42" name="TextBox 41">
            <a:extLst>
              <a:ext uri="{FF2B5EF4-FFF2-40B4-BE49-F238E27FC236}">
                <a16:creationId xmlns:a16="http://schemas.microsoft.com/office/drawing/2014/main" id="{7E7C6883-566B-CAAB-F84B-1108F460801F}"/>
              </a:ext>
            </a:extLst>
          </p:cNvPr>
          <p:cNvSpPr txBox="1"/>
          <p:nvPr/>
        </p:nvSpPr>
        <p:spPr>
          <a:xfrm rot="19921569">
            <a:off x="6507328" y="1766296"/>
            <a:ext cx="2884123" cy="461665"/>
          </a:xfrm>
          <a:prstGeom prst="rect">
            <a:avLst/>
          </a:prstGeom>
          <a:noFill/>
          <a:ln>
            <a:noFill/>
          </a:ln>
        </p:spPr>
        <p:txBody>
          <a:bodyPr wrap="none" rtlCol="0">
            <a:spAutoFit/>
          </a:bodyPr>
          <a:lstStyle/>
          <a:p>
            <a:r>
              <a:rPr lang="en-US" altLang="ko-KR" sz="2400" b="1" dirty="0">
                <a:solidFill>
                  <a:srgbClr val="0070C0"/>
                </a:solidFill>
                <a:latin typeface="바탕" panose="02030600000101010101" pitchFamily="18" charset="-127"/>
                <a:ea typeface="바탕" panose="02030600000101010101" pitchFamily="18" charset="-127"/>
              </a:rPr>
              <a:t>2 com</a:t>
            </a:r>
            <a:r>
              <a:rPr lang="ko-KR" altLang="en-US" sz="2400" b="1" dirty="0">
                <a:solidFill>
                  <a:srgbClr val="0070C0"/>
                </a:solidFill>
                <a:latin typeface="바탕" panose="02030600000101010101" pitchFamily="18" charset="-127"/>
                <a:ea typeface="바탕" panose="02030600000101010101" pitchFamily="18" charset="-127"/>
              </a:rPr>
              <a:t> 네임서버는</a:t>
            </a:r>
            <a:r>
              <a:rPr lang="en-US" altLang="ko-KR" sz="2400" b="1" dirty="0">
                <a:solidFill>
                  <a:srgbClr val="0070C0"/>
                </a:solidFill>
                <a:latin typeface="바탕" panose="02030600000101010101" pitchFamily="18" charset="-127"/>
                <a:ea typeface="바탕" panose="02030600000101010101" pitchFamily="18" charset="-127"/>
              </a:rPr>
              <a:t>?</a:t>
            </a:r>
            <a:endParaRPr lang="ko-KR" altLang="en-US" sz="2400" b="1" dirty="0">
              <a:solidFill>
                <a:srgbClr val="0070C0"/>
              </a:solidFill>
              <a:latin typeface="바탕" panose="02030600000101010101" pitchFamily="18" charset="-127"/>
              <a:ea typeface="바탕" panose="02030600000101010101" pitchFamily="18" charset="-127"/>
            </a:endParaRPr>
          </a:p>
        </p:txBody>
      </p:sp>
      <p:sp>
        <p:nvSpPr>
          <p:cNvPr id="43" name="TextBox 42">
            <a:extLst>
              <a:ext uri="{FF2B5EF4-FFF2-40B4-BE49-F238E27FC236}">
                <a16:creationId xmlns:a16="http://schemas.microsoft.com/office/drawing/2014/main" id="{9D6D8E63-D3BD-E638-C1AD-A82B2C8D5E61}"/>
              </a:ext>
            </a:extLst>
          </p:cNvPr>
          <p:cNvSpPr txBox="1"/>
          <p:nvPr/>
        </p:nvSpPr>
        <p:spPr>
          <a:xfrm>
            <a:off x="8303557" y="2385475"/>
            <a:ext cx="362600" cy="461665"/>
          </a:xfrm>
          <a:prstGeom prst="rect">
            <a:avLst/>
          </a:prstGeom>
          <a:noFill/>
          <a:ln>
            <a:noFill/>
          </a:ln>
        </p:spPr>
        <p:txBody>
          <a:bodyPr wrap="none" rtlCol="0">
            <a:spAutoFit/>
          </a:bodyPr>
          <a:lstStyle/>
          <a:p>
            <a:r>
              <a:rPr lang="en-US" altLang="ko-KR" sz="2400" b="1" dirty="0">
                <a:solidFill>
                  <a:srgbClr val="0070C0"/>
                </a:solidFill>
                <a:latin typeface="바탕" panose="02030600000101010101" pitchFamily="18" charset="-127"/>
                <a:ea typeface="바탕" panose="02030600000101010101" pitchFamily="18" charset="-127"/>
              </a:rPr>
              <a:t>3</a:t>
            </a:r>
            <a:endParaRPr lang="ko-KR" altLang="en-US" sz="2400" b="1" dirty="0">
              <a:solidFill>
                <a:srgbClr val="0070C0"/>
              </a:solidFill>
              <a:latin typeface="바탕" panose="02030600000101010101" pitchFamily="18" charset="-127"/>
              <a:ea typeface="바탕" panose="02030600000101010101" pitchFamily="18" charset="-127"/>
            </a:endParaRPr>
          </a:p>
        </p:txBody>
      </p:sp>
      <p:sp>
        <p:nvSpPr>
          <p:cNvPr id="44" name="TextBox 43">
            <a:extLst>
              <a:ext uri="{FF2B5EF4-FFF2-40B4-BE49-F238E27FC236}">
                <a16:creationId xmlns:a16="http://schemas.microsoft.com/office/drawing/2014/main" id="{C7F60432-85F1-EB1F-0A26-31E4865EF90B}"/>
              </a:ext>
            </a:extLst>
          </p:cNvPr>
          <p:cNvSpPr txBox="1"/>
          <p:nvPr/>
        </p:nvSpPr>
        <p:spPr>
          <a:xfrm>
            <a:off x="6888283" y="3109440"/>
            <a:ext cx="4150816" cy="461665"/>
          </a:xfrm>
          <a:prstGeom prst="rect">
            <a:avLst/>
          </a:prstGeom>
          <a:noFill/>
          <a:ln>
            <a:noFill/>
          </a:ln>
        </p:spPr>
        <p:txBody>
          <a:bodyPr wrap="none" rtlCol="0">
            <a:spAutoFit/>
          </a:bodyPr>
          <a:lstStyle/>
          <a:p>
            <a:r>
              <a:rPr lang="en-US" altLang="ko-KR" sz="2400" b="1" dirty="0">
                <a:solidFill>
                  <a:schemeClr val="accent2"/>
                </a:solidFill>
                <a:latin typeface="바탕" panose="02030600000101010101" pitchFamily="18" charset="-127"/>
                <a:ea typeface="바탕" panose="02030600000101010101" pitchFamily="18" charset="-127"/>
              </a:rPr>
              <a:t>4 krafton.com </a:t>
            </a:r>
            <a:r>
              <a:rPr lang="ko-KR" altLang="en-US" sz="2400" b="1" dirty="0">
                <a:solidFill>
                  <a:schemeClr val="accent2"/>
                </a:solidFill>
                <a:latin typeface="바탕" panose="02030600000101010101" pitchFamily="18" charset="-127"/>
                <a:ea typeface="바탕" panose="02030600000101010101" pitchFamily="18" charset="-127"/>
              </a:rPr>
              <a:t>네임서버는</a:t>
            </a:r>
            <a:r>
              <a:rPr lang="en-US" altLang="ko-KR" sz="2400" b="1" dirty="0">
                <a:solidFill>
                  <a:schemeClr val="accent2"/>
                </a:solidFill>
                <a:latin typeface="바탕" panose="02030600000101010101" pitchFamily="18" charset="-127"/>
                <a:ea typeface="바탕" panose="02030600000101010101" pitchFamily="18" charset="-127"/>
              </a:rPr>
              <a:t>? </a:t>
            </a:r>
            <a:endParaRPr lang="ko-KR" altLang="en-US" sz="2400" b="1" dirty="0">
              <a:solidFill>
                <a:schemeClr val="accent2"/>
              </a:solidFill>
              <a:latin typeface="바탕" panose="02030600000101010101" pitchFamily="18" charset="-127"/>
              <a:ea typeface="바탕" panose="02030600000101010101" pitchFamily="18" charset="-127"/>
            </a:endParaRPr>
          </a:p>
        </p:txBody>
      </p:sp>
      <p:sp>
        <p:nvSpPr>
          <p:cNvPr id="46" name="TextBox 45">
            <a:extLst>
              <a:ext uri="{FF2B5EF4-FFF2-40B4-BE49-F238E27FC236}">
                <a16:creationId xmlns:a16="http://schemas.microsoft.com/office/drawing/2014/main" id="{75A2886F-0017-2499-0144-C466CB993A20}"/>
              </a:ext>
            </a:extLst>
          </p:cNvPr>
          <p:cNvSpPr txBox="1"/>
          <p:nvPr/>
        </p:nvSpPr>
        <p:spPr>
          <a:xfrm>
            <a:off x="8161572" y="3877957"/>
            <a:ext cx="362600" cy="461665"/>
          </a:xfrm>
          <a:prstGeom prst="rect">
            <a:avLst/>
          </a:prstGeom>
          <a:noFill/>
          <a:ln>
            <a:noFill/>
          </a:ln>
        </p:spPr>
        <p:txBody>
          <a:bodyPr wrap="none" rtlCol="0">
            <a:spAutoFit/>
          </a:bodyPr>
          <a:lstStyle/>
          <a:p>
            <a:r>
              <a:rPr lang="en-US" altLang="ko-KR" sz="2400" b="1" dirty="0">
                <a:solidFill>
                  <a:schemeClr val="accent2"/>
                </a:solidFill>
                <a:latin typeface="바탕" panose="02030600000101010101" pitchFamily="18" charset="-127"/>
                <a:ea typeface="바탕" panose="02030600000101010101" pitchFamily="18" charset="-127"/>
              </a:rPr>
              <a:t>5</a:t>
            </a:r>
            <a:endParaRPr lang="ko-KR" altLang="en-US" sz="2400" b="1" dirty="0">
              <a:solidFill>
                <a:schemeClr val="accent2"/>
              </a:solidFill>
              <a:latin typeface="바탕" panose="02030600000101010101" pitchFamily="18" charset="-127"/>
              <a:ea typeface="바탕" panose="02030600000101010101" pitchFamily="18" charset="-127"/>
            </a:endParaRPr>
          </a:p>
        </p:txBody>
      </p:sp>
      <p:sp>
        <p:nvSpPr>
          <p:cNvPr id="47" name="TextBox 46">
            <a:extLst>
              <a:ext uri="{FF2B5EF4-FFF2-40B4-BE49-F238E27FC236}">
                <a16:creationId xmlns:a16="http://schemas.microsoft.com/office/drawing/2014/main" id="{D388B584-11B9-7EBD-D630-BE3F9FB94C50}"/>
              </a:ext>
            </a:extLst>
          </p:cNvPr>
          <p:cNvSpPr txBox="1"/>
          <p:nvPr/>
        </p:nvSpPr>
        <p:spPr>
          <a:xfrm rot="1200952">
            <a:off x="6791144" y="4369028"/>
            <a:ext cx="3382977" cy="461665"/>
          </a:xfrm>
          <a:prstGeom prst="rect">
            <a:avLst/>
          </a:prstGeom>
          <a:noFill/>
          <a:ln>
            <a:noFill/>
          </a:ln>
        </p:spPr>
        <p:txBody>
          <a:bodyPr wrap="none" rtlCol="0">
            <a:spAutoFit/>
          </a:bodyPr>
          <a:lstStyle/>
          <a:p>
            <a:r>
              <a:rPr lang="en-US" altLang="ko-KR" sz="2400" b="1" dirty="0">
                <a:solidFill>
                  <a:schemeClr val="accent6"/>
                </a:solidFill>
                <a:latin typeface="바탕" panose="02030600000101010101" pitchFamily="18" charset="-127"/>
                <a:ea typeface="바탕" panose="02030600000101010101" pitchFamily="18" charset="-127"/>
              </a:rPr>
              <a:t>6 jungle.krafton.com?</a:t>
            </a:r>
            <a:endParaRPr lang="ko-KR" altLang="en-US" sz="2400" b="1" dirty="0">
              <a:solidFill>
                <a:schemeClr val="accent6"/>
              </a:solidFill>
              <a:latin typeface="바탕" panose="02030600000101010101" pitchFamily="18" charset="-127"/>
              <a:ea typeface="바탕" panose="02030600000101010101" pitchFamily="18" charset="-127"/>
            </a:endParaRPr>
          </a:p>
        </p:txBody>
      </p:sp>
      <p:sp>
        <p:nvSpPr>
          <p:cNvPr id="48" name="TextBox 47">
            <a:extLst>
              <a:ext uri="{FF2B5EF4-FFF2-40B4-BE49-F238E27FC236}">
                <a16:creationId xmlns:a16="http://schemas.microsoft.com/office/drawing/2014/main" id="{653498C6-5D2A-6ACA-885E-548DFE6B7B03}"/>
              </a:ext>
            </a:extLst>
          </p:cNvPr>
          <p:cNvSpPr txBox="1"/>
          <p:nvPr/>
        </p:nvSpPr>
        <p:spPr>
          <a:xfrm>
            <a:off x="8238491" y="5184386"/>
            <a:ext cx="362600" cy="461665"/>
          </a:xfrm>
          <a:prstGeom prst="rect">
            <a:avLst/>
          </a:prstGeom>
          <a:noFill/>
          <a:ln>
            <a:noFill/>
          </a:ln>
        </p:spPr>
        <p:txBody>
          <a:bodyPr wrap="none" rtlCol="0">
            <a:spAutoFit/>
          </a:bodyPr>
          <a:lstStyle/>
          <a:p>
            <a:r>
              <a:rPr lang="en-US" altLang="ko-KR" sz="2400" b="1" dirty="0">
                <a:solidFill>
                  <a:schemeClr val="accent6"/>
                </a:solidFill>
                <a:latin typeface="바탕" panose="02030600000101010101" pitchFamily="18" charset="-127"/>
                <a:ea typeface="바탕" panose="02030600000101010101" pitchFamily="18" charset="-127"/>
              </a:rPr>
              <a:t>7</a:t>
            </a:r>
            <a:endParaRPr lang="ko-KR" altLang="en-US" sz="2400" b="1" dirty="0">
              <a:solidFill>
                <a:schemeClr val="accent6"/>
              </a:solidFill>
              <a:latin typeface="바탕" panose="02030600000101010101" pitchFamily="18" charset="-127"/>
              <a:ea typeface="바탕" panose="02030600000101010101" pitchFamily="18" charset="-127"/>
            </a:endParaRPr>
          </a:p>
        </p:txBody>
      </p:sp>
      <p:sp>
        <p:nvSpPr>
          <p:cNvPr id="49" name="TextBox 48">
            <a:extLst>
              <a:ext uri="{FF2B5EF4-FFF2-40B4-BE49-F238E27FC236}">
                <a16:creationId xmlns:a16="http://schemas.microsoft.com/office/drawing/2014/main" id="{4819B7A1-F473-7E9C-B29C-A412B20237FB}"/>
              </a:ext>
            </a:extLst>
          </p:cNvPr>
          <p:cNvSpPr txBox="1"/>
          <p:nvPr/>
        </p:nvSpPr>
        <p:spPr>
          <a:xfrm>
            <a:off x="3484327" y="3932846"/>
            <a:ext cx="362600" cy="461665"/>
          </a:xfrm>
          <a:prstGeom prst="rect">
            <a:avLst/>
          </a:prstGeom>
          <a:noFill/>
        </p:spPr>
        <p:txBody>
          <a:bodyPr wrap="none" rtlCol="0">
            <a:spAutoFit/>
          </a:bodyPr>
          <a:lstStyle/>
          <a:p>
            <a:r>
              <a:rPr lang="en-US" altLang="ko-KR" sz="2400" b="1" dirty="0">
                <a:solidFill>
                  <a:srgbClr val="FF0000"/>
                </a:solidFill>
                <a:latin typeface="바탕" panose="02030600000101010101" pitchFamily="18" charset="-127"/>
                <a:ea typeface="바탕" panose="02030600000101010101" pitchFamily="18" charset="-127"/>
              </a:rPr>
              <a:t>8</a:t>
            </a:r>
            <a:endParaRPr lang="ko-KR" altLang="en-US" sz="2400" b="1" dirty="0">
              <a:solidFill>
                <a:srgbClr val="FF0000"/>
              </a:solidFill>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273957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41" grpId="0"/>
      <p:bldP spid="42" grpId="0" animBg="1"/>
      <p:bldP spid="43" grpId="0" animBg="1"/>
      <p:bldP spid="44" grpId="0" animBg="1"/>
      <p:bldP spid="46" grpId="0" animBg="1"/>
      <p:bldP spid="47" grpId="0" animBg="1"/>
      <p:bldP spid="48" grpId="0" animBg="1"/>
      <p:bldP spid="4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B119D5-FB66-36B4-78A3-1312B1CA00E5}"/>
              </a:ext>
            </a:extLst>
          </p:cNvPr>
          <p:cNvSpPr>
            <a:spLocks noGrp="1"/>
          </p:cNvSpPr>
          <p:nvPr>
            <p:ph type="title"/>
          </p:nvPr>
        </p:nvSpPr>
        <p:spPr/>
        <p:txBody>
          <a:bodyPr/>
          <a:lstStyle/>
          <a:p>
            <a:r>
              <a:rPr lang="en-US" altLang="ko-KR" dirty="0"/>
              <a:t>DNS Caching</a:t>
            </a:r>
            <a:endParaRPr lang="ko-KR" altLang="en-US" dirty="0"/>
          </a:p>
        </p:txBody>
      </p:sp>
      <p:sp>
        <p:nvSpPr>
          <p:cNvPr id="3" name="내용 개체 틀 2">
            <a:extLst>
              <a:ext uri="{FF2B5EF4-FFF2-40B4-BE49-F238E27FC236}">
                <a16:creationId xmlns:a16="http://schemas.microsoft.com/office/drawing/2014/main" id="{68BE7C6F-03B1-A2BE-F1B6-30B136EA2495}"/>
              </a:ext>
            </a:extLst>
          </p:cNvPr>
          <p:cNvSpPr>
            <a:spLocks noGrp="1"/>
          </p:cNvSpPr>
          <p:nvPr>
            <p:ph idx="1"/>
          </p:nvPr>
        </p:nvSpPr>
        <p:spPr>
          <a:xfrm>
            <a:off x="838200" y="1388532"/>
            <a:ext cx="11015132" cy="5253808"/>
          </a:xfrm>
        </p:spPr>
        <p:txBody>
          <a:bodyPr>
            <a:normAutofit fontScale="92500" lnSpcReduction="10000"/>
          </a:bodyPr>
          <a:lstStyle/>
          <a:p>
            <a:r>
              <a:rPr lang="en-US" altLang="ko-KR" dirty="0"/>
              <a:t>jungle.krafton.com </a:t>
            </a:r>
            <a:r>
              <a:rPr lang="ko-KR" altLang="en-US" dirty="0"/>
              <a:t>의 예에서 알 수 있듯</a:t>
            </a:r>
            <a:br>
              <a:rPr lang="en-US" altLang="ko-KR" dirty="0"/>
            </a:br>
            <a:r>
              <a:rPr lang="en-US" altLang="ko-KR" dirty="0"/>
              <a:t>DNS resolution </a:t>
            </a:r>
            <a:r>
              <a:rPr lang="ko-KR" altLang="en-US" dirty="0"/>
              <a:t>은 </a:t>
            </a:r>
            <a:r>
              <a:rPr lang="en-US" altLang="ko-KR" dirty="0"/>
              <a:t>iterative </a:t>
            </a:r>
            <a:r>
              <a:rPr lang="ko-KR" altLang="en-US" dirty="0"/>
              <a:t>한</a:t>
            </a:r>
            <a:r>
              <a:rPr lang="en-US" altLang="ko-KR" dirty="0"/>
              <a:t> </a:t>
            </a:r>
            <a:r>
              <a:rPr lang="ko-KR" altLang="en-US" dirty="0"/>
              <a:t>작업이다</a:t>
            </a:r>
            <a:r>
              <a:rPr lang="en-US" altLang="ko-KR" dirty="0"/>
              <a:t>.</a:t>
            </a:r>
          </a:p>
          <a:p>
            <a:pPr lvl="1"/>
            <a:r>
              <a:rPr lang="en-US" altLang="ko-KR" dirty="0"/>
              <a:t>root</a:t>
            </a:r>
            <a:r>
              <a:rPr lang="ko-KR" altLang="en-US" dirty="0"/>
              <a:t> </a:t>
            </a:r>
            <a:r>
              <a:rPr lang="en-US" altLang="ko-KR" dirty="0"/>
              <a:t>→ com → krafton.com → jungle.krafton.com</a:t>
            </a:r>
          </a:p>
          <a:p>
            <a:r>
              <a:rPr lang="ko-KR" altLang="en-US" dirty="0"/>
              <a:t>문제점</a:t>
            </a:r>
            <a:endParaRPr lang="en-US" altLang="ko-KR" dirty="0"/>
          </a:p>
          <a:p>
            <a:pPr lvl="1"/>
            <a:r>
              <a:rPr lang="en-US" altLang="ko-KR" dirty="0"/>
              <a:t>Root </a:t>
            </a:r>
            <a:r>
              <a:rPr lang="ko-KR" altLang="en-US" dirty="0"/>
              <a:t>와 </a:t>
            </a:r>
            <a:r>
              <a:rPr lang="en-US" altLang="ko-KR" dirty="0"/>
              <a:t>Top-level domain (TLD) </a:t>
            </a:r>
            <a:r>
              <a:rPr lang="ko-KR" altLang="en-US" dirty="0"/>
              <a:t>를 담당하는 서버는 엄청난 부하를 받는다</a:t>
            </a:r>
            <a:r>
              <a:rPr lang="en-US" altLang="ko-KR" dirty="0"/>
              <a:t>.</a:t>
            </a:r>
          </a:p>
          <a:p>
            <a:pPr lvl="1"/>
            <a:r>
              <a:rPr lang="en-US" altLang="ko-KR" dirty="0"/>
              <a:t>Resolution </a:t>
            </a:r>
            <a:r>
              <a:rPr lang="ko-KR" altLang="en-US" dirty="0"/>
              <a:t>까지 많은 시간이 걸린다</a:t>
            </a:r>
            <a:r>
              <a:rPr lang="en-US" altLang="ko-KR" dirty="0"/>
              <a:t>.</a:t>
            </a:r>
          </a:p>
          <a:p>
            <a:r>
              <a:rPr lang="en-US" altLang="ko-KR" dirty="0"/>
              <a:t>DNS caching</a:t>
            </a:r>
          </a:p>
          <a:p>
            <a:pPr lvl="1"/>
            <a:r>
              <a:rPr lang="en-US" altLang="ko-KR" dirty="0"/>
              <a:t>DNS record </a:t>
            </a:r>
            <a:r>
              <a:rPr lang="ko-KR" altLang="en-US" dirty="0"/>
              <a:t>는 빈번히 바뀌는 정보가 아니다</a:t>
            </a:r>
            <a:r>
              <a:rPr lang="en-US" altLang="ko-KR" dirty="0"/>
              <a:t>. → Caching </a:t>
            </a:r>
            <a:r>
              <a:rPr lang="ko-KR" altLang="en-US" dirty="0"/>
              <a:t>에 적합</a:t>
            </a:r>
            <a:endParaRPr lang="en-US" altLang="ko-KR" dirty="0"/>
          </a:p>
          <a:p>
            <a:pPr lvl="1"/>
            <a:r>
              <a:rPr lang="en-US" altLang="ko-KR" dirty="0"/>
              <a:t>Caching </a:t>
            </a:r>
            <a:r>
              <a:rPr lang="ko-KR" altLang="en-US" dirty="0"/>
              <a:t>을 통해 </a:t>
            </a:r>
            <a:r>
              <a:rPr lang="en-US" altLang="ko-KR" dirty="0"/>
              <a:t>high scalability &amp; low</a:t>
            </a:r>
            <a:r>
              <a:rPr lang="ko-KR" altLang="en-US" dirty="0"/>
              <a:t> </a:t>
            </a:r>
            <a:r>
              <a:rPr lang="en-US" altLang="ko-KR" dirty="0"/>
              <a:t>latency </a:t>
            </a:r>
            <a:r>
              <a:rPr lang="ko-KR" altLang="en-US" dirty="0"/>
              <a:t>둘 다 이룰 수 있다</a:t>
            </a:r>
            <a:r>
              <a:rPr lang="en-US" altLang="ko-KR" dirty="0"/>
              <a:t>.</a:t>
            </a:r>
          </a:p>
          <a:p>
            <a:pPr lvl="1"/>
            <a:r>
              <a:rPr lang="ko-KR" altLang="en-US" dirty="0"/>
              <a:t>예</a:t>
            </a:r>
            <a:r>
              <a:rPr lang="en-US" altLang="ko-KR" dirty="0"/>
              <a:t>: root NS </a:t>
            </a:r>
            <a:r>
              <a:rPr lang="ko-KR" altLang="en-US" dirty="0"/>
              <a:t>캐싱</a:t>
            </a:r>
            <a:r>
              <a:rPr lang="en-US" altLang="ko-KR" dirty="0"/>
              <a:t>, TLD NS </a:t>
            </a:r>
            <a:r>
              <a:rPr lang="ko-KR" altLang="en-US" dirty="0"/>
              <a:t>캐싱</a:t>
            </a:r>
            <a:r>
              <a:rPr lang="en-US" altLang="ko-KR" dirty="0"/>
              <a:t>, </a:t>
            </a:r>
            <a:r>
              <a:rPr lang="ko-KR" altLang="en-US" dirty="0"/>
              <a:t>개별 도메인의 </a:t>
            </a:r>
            <a:r>
              <a:rPr lang="en-US" altLang="ko-KR" dirty="0"/>
              <a:t>NS </a:t>
            </a:r>
            <a:r>
              <a:rPr lang="ko-KR" altLang="en-US" dirty="0"/>
              <a:t>캐싱</a:t>
            </a:r>
            <a:r>
              <a:rPr lang="en-US" altLang="ko-KR" dirty="0"/>
              <a:t>,</a:t>
            </a:r>
            <a:r>
              <a:rPr lang="ko-KR" altLang="en-US" dirty="0"/>
              <a:t> </a:t>
            </a:r>
            <a:r>
              <a:rPr lang="en-US" altLang="ko-KR" dirty="0"/>
              <a:t>DNS</a:t>
            </a:r>
            <a:r>
              <a:rPr lang="ko-KR" altLang="en-US" dirty="0"/>
              <a:t> 쿼리 결과 캐싱</a:t>
            </a:r>
          </a:p>
        </p:txBody>
      </p:sp>
    </p:spTree>
    <p:extLst>
      <p:ext uri="{BB962C8B-B14F-4D97-AF65-F5344CB8AC3E}">
        <p14:creationId xmlns:p14="http://schemas.microsoft.com/office/powerpoint/2010/main" val="335798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16EB15-C441-1FDD-C81E-C32B4623C80E}"/>
              </a:ext>
            </a:extLst>
          </p:cNvPr>
          <p:cNvSpPr>
            <a:spLocks noGrp="1"/>
          </p:cNvSpPr>
          <p:nvPr>
            <p:ph type="title"/>
          </p:nvPr>
        </p:nvSpPr>
        <p:spPr/>
        <p:txBody>
          <a:bodyPr/>
          <a:lstStyle/>
          <a:p>
            <a:r>
              <a:rPr lang="en-US" altLang="ko-KR" dirty="0"/>
              <a:t>DNS</a:t>
            </a:r>
            <a:r>
              <a:rPr lang="ko-KR" altLang="en-US" dirty="0"/>
              <a:t> </a:t>
            </a:r>
            <a:r>
              <a:rPr lang="en-US" altLang="ko-KR" dirty="0"/>
              <a:t>Caching</a:t>
            </a:r>
            <a:r>
              <a:rPr lang="ko-KR" altLang="en-US" dirty="0"/>
              <a:t> 예시</a:t>
            </a:r>
          </a:p>
        </p:txBody>
      </p:sp>
      <p:pic>
        <p:nvPicPr>
          <p:cNvPr id="5" name="그림 4">
            <a:extLst>
              <a:ext uri="{FF2B5EF4-FFF2-40B4-BE49-F238E27FC236}">
                <a16:creationId xmlns:a16="http://schemas.microsoft.com/office/drawing/2014/main" id="{78E5CCF8-BE6C-8B89-1CB9-349326A26679}"/>
              </a:ext>
            </a:extLst>
          </p:cNvPr>
          <p:cNvPicPr>
            <a:picLocks noChangeAspect="1"/>
          </p:cNvPicPr>
          <p:nvPr/>
        </p:nvPicPr>
        <p:blipFill rotWithShape="1">
          <a:blip r:embed="rId2"/>
          <a:srcRect r="46826" b="61261"/>
          <a:stretch/>
        </p:blipFill>
        <p:spPr>
          <a:xfrm>
            <a:off x="838199" y="1605722"/>
            <a:ext cx="10852470" cy="4363563"/>
          </a:xfrm>
          <a:prstGeom prst="rect">
            <a:avLst/>
          </a:prstGeom>
        </p:spPr>
      </p:pic>
      <p:sp>
        <p:nvSpPr>
          <p:cNvPr id="6" name="직사각형 5">
            <a:extLst>
              <a:ext uri="{FF2B5EF4-FFF2-40B4-BE49-F238E27FC236}">
                <a16:creationId xmlns:a16="http://schemas.microsoft.com/office/drawing/2014/main" id="{D41B0117-9863-0CC5-931B-00C047D2FBEE}"/>
              </a:ext>
            </a:extLst>
          </p:cNvPr>
          <p:cNvSpPr/>
          <p:nvPr/>
        </p:nvSpPr>
        <p:spPr>
          <a:xfrm>
            <a:off x="838199" y="4109663"/>
            <a:ext cx="2675563" cy="47261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3059731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C3FDF-D7F0-FBA8-111D-7ACBD09B7D25}"/>
              </a:ext>
            </a:extLst>
          </p:cNvPr>
          <p:cNvSpPr>
            <a:spLocks noGrp="1"/>
          </p:cNvSpPr>
          <p:nvPr>
            <p:ph type="title"/>
          </p:nvPr>
        </p:nvSpPr>
        <p:spPr/>
        <p:txBody>
          <a:bodyPr/>
          <a:lstStyle/>
          <a:p>
            <a:r>
              <a:rPr lang="en-US" altLang="ko-KR" dirty="0"/>
              <a:t>IP </a:t>
            </a:r>
            <a:r>
              <a:rPr lang="ko-KR" altLang="en-US" dirty="0"/>
              <a:t>에서 </a:t>
            </a:r>
            <a:r>
              <a:rPr lang="en-US" altLang="ko-KR" dirty="0"/>
              <a:t>MAC </a:t>
            </a:r>
            <a:r>
              <a:rPr lang="ko-KR" altLang="en-US" dirty="0"/>
              <a:t>알아내기</a:t>
            </a:r>
          </a:p>
        </p:txBody>
      </p:sp>
      <p:sp>
        <p:nvSpPr>
          <p:cNvPr id="3" name="내용 개체 틀 2">
            <a:extLst>
              <a:ext uri="{FF2B5EF4-FFF2-40B4-BE49-F238E27FC236}">
                <a16:creationId xmlns:a16="http://schemas.microsoft.com/office/drawing/2014/main" id="{4179AC87-5319-CE3E-85C7-51E2A2B38C51}"/>
              </a:ext>
            </a:extLst>
          </p:cNvPr>
          <p:cNvSpPr>
            <a:spLocks noGrp="1"/>
          </p:cNvSpPr>
          <p:nvPr>
            <p:ph idx="1"/>
          </p:nvPr>
        </p:nvSpPr>
        <p:spPr>
          <a:xfrm>
            <a:off x="503853" y="1388532"/>
            <a:ext cx="11349479" cy="4967817"/>
          </a:xfrm>
        </p:spPr>
        <p:txBody>
          <a:bodyPr/>
          <a:lstStyle/>
          <a:p>
            <a:r>
              <a:rPr lang="en-US" altLang="ko-KR" dirty="0"/>
              <a:t>IP </a:t>
            </a:r>
            <a:r>
              <a:rPr lang="ko-KR" altLang="en-US" dirty="0"/>
              <a:t>는 네트워크를 연결한다</a:t>
            </a:r>
            <a:r>
              <a:rPr lang="en-US" altLang="ko-KR" dirty="0"/>
              <a:t>.</a:t>
            </a:r>
          </a:p>
          <a:p>
            <a:r>
              <a:rPr lang="ko-KR" altLang="en-US" dirty="0"/>
              <a:t>그말인즉</a:t>
            </a:r>
            <a:r>
              <a:rPr lang="en-US" altLang="ko-KR" dirty="0"/>
              <a:t>, IP </a:t>
            </a:r>
            <a:r>
              <a:rPr lang="ko-KR" altLang="en-US" dirty="0"/>
              <a:t>보다 아래에 있는 </a:t>
            </a:r>
            <a:r>
              <a:rPr lang="en-US" altLang="ko-KR" dirty="0"/>
              <a:t>MAC </a:t>
            </a:r>
            <a:r>
              <a:rPr lang="ko-KR" altLang="en-US" dirty="0"/>
              <a:t>은 한 네트워크 안에서만 동작</a:t>
            </a:r>
          </a:p>
          <a:p>
            <a:r>
              <a:rPr lang="ko-KR" altLang="en-US" dirty="0"/>
              <a:t>그렇다면 </a:t>
            </a:r>
            <a:r>
              <a:rPr lang="en-US" altLang="ko-KR" dirty="0"/>
              <a:t>MAC </a:t>
            </a:r>
            <a:r>
              <a:rPr lang="ko-KR" altLang="en-US" dirty="0"/>
              <a:t>필요할 때</a:t>
            </a:r>
            <a:br>
              <a:rPr lang="ko-KR" altLang="en-US" dirty="0"/>
            </a:br>
            <a:r>
              <a:rPr lang="ko-KR" altLang="en-US" dirty="0"/>
              <a:t>네트워크에 “이 </a:t>
            </a:r>
            <a:r>
              <a:rPr lang="en-US" altLang="ko-KR" dirty="0"/>
              <a:t>IP </a:t>
            </a:r>
            <a:r>
              <a:rPr lang="ko-KR" altLang="en-US" dirty="0"/>
              <a:t>주소 쓰는 사람은 </a:t>
            </a:r>
            <a:r>
              <a:rPr lang="en-US" altLang="ko-KR" dirty="0"/>
              <a:t>MAC </a:t>
            </a:r>
            <a:r>
              <a:rPr lang="ko-KR" altLang="en-US" dirty="0"/>
              <a:t>알려줘” 라고 하면 어떨까</a:t>
            </a:r>
            <a:r>
              <a:rPr lang="en-US" altLang="ko-KR" dirty="0"/>
              <a:t>?</a:t>
            </a:r>
            <a:br>
              <a:rPr lang="en-US" altLang="ko-KR" dirty="0"/>
            </a:br>
            <a:r>
              <a:rPr lang="ko-KR" altLang="en-US" dirty="0"/>
              <a:t>딴 네트워크로 안 넘어가니까 그냥 전체 방송</a:t>
            </a:r>
            <a:r>
              <a:rPr lang="en-US" altLang="ko-KR" dirty="0"/>
              <a:t>(broadcast) </a:t>
            </a:r>
            <a:r>
              <a:rPr lang="ko-KR" altLang="en-US" dirty="0"/>
              <a:t>해서</a:t>
            </a:r>
            <a:r>
              <a:rPr lang="en-US" altLang="ko-KR" dirty="0"/>
              <a:t>…</a:t>
            </a:r>
            <a:endParaRPr lang="ko-KR" altLang="en-US" dirty="0"/>
          </a:p>
          <a:p>
            <a:r>
              <a:rPr lang="ko-KR" altLang="en-US" dirty="0"/>
              <a:t> </a:t>
            </a:r>
            <a:r>
              <a:rPr lang="en-US" altLang="ko-KR" dirty="0"/>
              <a:t>ARP: </a:t>
            </a:r>
            <a:r>
              <a:rPr lang="ko-KR" altLang="en-US" dirty="0"/>
              <a:t>이런 절차를 위한 프로토콜</a:t>
            </a:r>
            <a:endParaRPr lang="en-US" altLang="ko-KR" dirty="0"/>
          </a:p>
          <a:p>
            <a:endParaRPr lang="ko-KR" altLang="en-US" dirty="0"/>
          </a:p>
        </p:txBody>
      </p:sp>
    </p:spTree>
    <p:extLst>
      <p:ext uri="{BB962C8B-B14F-4D97-AF65-F5344CB8AC3E}">
        <p14:creationId xmlns:p14="http://schemas.microsoft.com/office/powerpoint/2010/main" val="279967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B183A-785E-B011-206E-32FF12F4EF8D}"/>
              </a:ext>
            </a:extLst>
          </p:cNvPr>
          <p:cNvSpPr>
            <a:spLocks noGrp="1"/>
          </p:cNvSpPr>
          <p:nvPr>
            <p:ph type="title"/>
          </p:nvPr>
        </p:nvSpPr>
        <p:spPr/>
        <p:txBody>
          <a:bodyPr/>
          <a:lstStyle/>
          <a:p>
            <a:r>
              <a:rPr lang="ko-KR" altLang="en-US" dirty="0"/>
              <a:t>어떻게 주소 요소들을 알아낼까</a:t>
            </a:r>
            <a:r>
              <a:rPr lang="en-US" altLang="ko-KR" dirty="0"/>
              <a:t>?</a:t>
            </a:r>
            <a:endParaRPr lang="ko-KR" altLang="en-US" dirty="0"/>
          </a:p>
        </p:txBody>
      </p:sp>
      <p:sp>
        <p:nvSpPr>
          <p:cNvPr id="7" name="{TYPE=USE_ITEM, SLOT=2}">
            <a:extLst>
              <a:ext uri="{FF2B5EF4-FFF2-40B4-BE49-F238E27FC236}">
                <a16:creationId xmlns:a16="http://schemas.microsoft.com/office/drawing/2014/main" id="{0F01140B-AABC-1634-1CCF-4DBBBADFE723}"/>
              </a:ext>
            </a:extLst>
          </p:cNvPr>
          <p:cNvSpPr/>
          <p:nvPr/>
        </p:nvSpPr>
        <p:spPr>
          <a:xfrm>
            <a:off x="6216048" y="2092262"/>
            <a:ext cx="2832132" cy="531523"/>
          </a:xfrm>
          <a:prstGeom prst="rect">
            <a:avLst/>
          </a:prstGeom>
          <a:solidFill>
            <a:srgbClr val="FFFFFF"/>
          </a:solidFill>
          <a:ln w="635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sz="1700"/>
            </a:lvl1pPr>
          </a:lstStyle>
          <a:p>
            <a:r>
              <a:rPr dirty="0">
                <a:latin typeface="바탕" panose="02030600000101010101" pitchFamily="18" charset="-127"/>
                <a:ea typeface="바탕" panose="02030600000101010101" pitchFamily="18" charset="-127"/>
              </a:rPr>
              <a:t>{TYPE=USE_ITEM, SLOT=2}</a:t>
            </a:r>
          </a:p>
        </p:txBody>
      </p:sp>
      <p:sp>
        <p:nvSpPr>
          <p:cNvPr id="9" name="문대 나라 패킷">
            <a:extLst>
              <a:ext uri="{FF2B5EF4-FFF2-40B4-BE49-F238E27FC236}">
                <a16:creationId xmlns:a16="http://schemas.microsoft.com/office/drawing/2014/main" id="{B73E264E-D5E8-FF52-C6CB-33F836B545DE}"/>
              </a:ext>
            </a:extLst>
          </p:cNvPr>
          <p:cNvSpPr txBox="1"/>
          <p:nvPr/>
        </p:nvSpPr>
        <p:spPr>
          <a:xfrm>
            <a:off x="9306528" y="2170057"/>
            <a:ext cx="19502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ko-KR" dirty="0">
                <a:latin typeface="바탕" panose="02030600000101010101" pitchFamily="18" charset="-127"/>
                <a:ea typeface="바탕" panose="02030600000101010101" pitchFamily="18" charset="-127"/>
              </a:rPr>
              <a:t>PWBG </a:t>
            </a:r>
            <a:r>
              <a:rPr lang="ko-KR" altLang="en-US" dirty="0">
                <a:latin typeface="바탕" panose="02030600000101010101" pitchFamily="18" charset="-127"/>
                <a:ea typeface="바탕" panose="02030600000101010101" pitchFamily="18" charset="-127"/>
              </a:rPr>
              <a:t>게임 패킷 </a:t>
            </a:r>
          </a:p>
        </p:txBody>
      </p:sp>
      <p:sp>
        <p:nvSpPr>
          <p:cNvPr id="11" name="Port 정보">
            <a:extLst>
              <a:ext uri="{FF2B5EF4-FFF2-40B4-BE49-F238E27FC236}">
                <a16:creationId xmlns:a16="http://schemas.microsoft.com/office/drawing/2014/main" id="{020052A7-D6C8-3F8A-B951-49102161FC21}"/>
              </a:ext>
            </a:extLst>
          </p:cNvPr>
          <p:cNvSpPr/>
          <p:nvPr/>
        </p:nvSpPr>
        <p:spPr>
          <a:xfrm>
            <a:off x="5083535" y="3381959"/>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dirty="0">
                <a:latin typeface="바탕" panose="02030600000101010101" pitchFamily="18" charset="-127"/>
                <a:ea typeface="바탕" panose="02030600000101010101" pitchFamily="18" charset="-127"/>
              </a:rPr>
              <a:t>Port 정보</a:t>
            </a:r>
          </a:p>
        </p:txBody>
      </p:sp>
      <p:sp>
        <p:nvSpPr>
          <p:cNvPr id="13" name="Rectangle">
            <a:extLst>
              <a:ext uri="{FF2B5EF4-FFF2-40B4-BE49-F238E27FC236}">
                <a16:creationId xmlns:a16="http://schemas.microsoft.com/office/drawing/2014/main" id="{A3C828F6-DAE2-C434-22C5-BC45C5D032CC}"/>
              </a:ext>
            </a:extLst>
          </p:cNvPr>
          <p:cNvSpPr/>
          <p:nvPr/>
        </p:nvSpPr>
        <p:spPr>
          <a:xfrm>
            <a:off x="6191202" y="3381959"/>
            <a:ext cx="2832132"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5" name="IP 정보">
            <a:extLst>
              <a:ext uri="{FF2B5EF4-FFF2-40B4-BE49-F238E27FC236}">
                <a16:creationId xmlns:a16="http://schemas.microsoft.com/office/drawing/2014/main" id="{A2186043-CF1E-5BAF-B2B5-EF70B18565CA}"/>
              </a:ext>
            </a:extLst>
          </p:cNvPr>
          <p:cNvSpPr/>
          <p:nvPr/>
        </p:nvSpPr>
        <p:spPr>
          <a:xfrm>
            <a:off x="4016181" y="4671655"/>
            <a:ext cx="1069599" cy="531523"/>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dirty="0">
                <a:latin typeface="바탕" panose="02030600000101010101" pitchFamily="18" charset="-127"/>
                <a:ea typeface="바탕" panose="02030600000101010101" pitchFamily="18" charset="-127"/>
              </a:rPr>
              <a:t>IP 정보</a:t>
            </a:r>
          </a:p>
        </p:txBody>
      </p:sp>
      <p:sp>
        <p:nvSpPr>
          <p:cNvPr id="17" name="Rectangle">
            <a:extLst>
              <a:ext uri="{FF2B5EF4-FFF2-40B4-BE49-F238E27FC236}">
                <a16:creationId xmlns:a16="http://schemas.microsoft.com/office/drawing/2014/main" id="{4E20EEF6-183A-D474-CD28-278BA8280902}"/>
              </a:ext>
            </a:extLst>
          </p:cNvPr>
          <p:cNvSpPr/>
          <p:nvPr/>
        </p:nvSpPr>
        <p:spPr>
          <a:xfrm>
            <a:off x="5087264" y="4671655"/>
            <a:ext cx="3960916" cy="531523"/>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9" name="Rectangle">
            <a:extLst>
              <a:ext uri="{FF2B5EF4-FFF2-40B4-BE49-F238E27FC236}">
                <a16:creationId xmlns:a16="http://schemas.microsoft.com/office/drawing/2014/main" id="{534562E3-C8B5-5DBB-14C1-4AA914F51F5E}"/>
              </a:ext>
            </a:extLst>
          </p:cNvPr>
          <p:cNvSpPr/>
          <p:nvPr/>
        </p:nvSpPr>
        <p:spPr>
          <a:xfrm>
            <a:off x="3967969" y="5961352"/>
            <a:ext cx="5080211"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1" name="MAC 정보">
            <a:extLst>
              <a:ext uri="{FF2B5EF4-FFF2-40B4-BE49-F238E27FC236}">
                <a16:creationId xmlns:a16="http://schemas.microsoft.com/office/drawing/2014/main" id="{72A05E25-513D-9C85-87A8-D2DB7DA4BFDC}"/>
              </a:ext>
            </a:extLst>
          </p:cNvPr>
          <p:cNvSpPr/>
          <p:nvPr/>
        </p:nvSpPr>
        <p:spPr>
          <a:xfrm>
            <a:off x="2860481" y="5961352"/>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MAC 정보</a:t>
            </a:r>
          </a:p>
        </p:txBody>
      </p:sp>
      <p:sp>
        <p:nvSpPr>
          <p:cNvPr id="23" name="Arrow">
            <a:extLst>
              <a:ext uri="{FF2B5EF4-FFF2-40B4-BE49-F238E27FC236}">
                <a16:creationId xmlns:a16="http://schemas.microsoft.com/office/drawing/2014/main" id="{BEB0CD91-07A1-1533-4D60-CFC6130F9375}"/>
              </a:ext>
            </a:extLst>
          </p:cNvPr>
          <p:cNvSpPr/>
          <p:nvPr/>
        </p:nvSpPr>
        <p:spPr>
          <a:xfrm rot="5400000">
            <a:off x="7081904" y="2587736"/>
            <a:ext cx="1050728" cy="963465"/>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5" name="Arrow">
            <a:extLst>
              <a:ext uri="{FF2B5EF4-FFF2-40B4-BE49-F238E27FC236}">
                <a16:creationId xmlns:a16="http://schemas.microsoft.com/office/drawing/2014/main" id="{C397D02D-1BC7-027D-C88C-C0633B42FB7C}"/>
              </a:ext>
            </a:extLst>
          </p:cNvPr>
          <p:cNvSpPr/>
          <p:nvPr/>
        </p:nvSpPr>
        <p:spPr>
          <a:xfrm rot="5400000">
            <a:off x="5982711" y="38708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7" name="Arrow">
            <a:extLst>
              <a:ext uri="{FF2B5EF4-FFF2-40B4-BE49-F238E27FC236}">
                <a16:creationId xmlns:a16="http://schemas.microsoft.com/office/drawing/2014/main" id="{F7FDA218-FD15-87B3-657E-3CAD5746B639}"/>
              </a:ext>
            </a:extLst>
          </p:cNvPr>
          <p:cNvSpPr/>
          <p:nvPr/>
        </p:nvSpPr>
        <p:spPr>
          <a:xfrm rot="5400000">
            <a:off x="4890511" y="51535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9" name="TCP segment">
            <a:extLst>
              <a:ext uri="{FF2B5EF4-FFF2-40B4-BE49-F238E27FC236}">
                <a16:creationId xmlns:a16="http://schemas.microsoft.com/office/drawing/2014/main" id="{2BDF85E8-2CF8-D95C-509F-B96C2F85088C}"/>
              </a:ext>
            </a:extLst>
          </p:cNvPr>
          <p:cNvSpPr txBox="1"/>
          <p:nvPr/>
        </p:nvSpPr>
        <p:spPr>
          <a:xfrm>
            <a:off x="9250836" y="3459753"/>
            <a:ext cx="158793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TCP segment</a:t>
            </a:r>
          </a:p>
        </p:txBody>
      </p:sp>
      <p:sp>
        <p:nvSpPr>
          <p:cNvPr id="31" name="IP datagram…">
            <a:extLst>
              <a:ext uri="{FF2B5EF4-FFF2-40B4-BE49-F238E27FC236}">
                <a16:creationId xmlns:a16="http://schemas.microsoft.com/office/drawing/2014/main" id="{8DF2B61F-0484-DCC7-13AD-A58B15A47FA0}"/>
              </a:ext>
            </a:extLst>
          </p:cNvPr>
          <p:cNvSpPr txBox="1"/>
          <p:nvPr/>
        </p:nvSpPr>
        <p:spPr>
          <a:xfrm>
            <a:off x="9299174" y="4624996"/>
            <a:ext cx="1418015"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IP datagram</a:t>
            </a:r>
          </a:p>
          <a:p>
            <a:r>
              <a:rPr dirty="0">
                <a:latin typeface="바탕" panose="02030600000101010101" pitchFamily="18" charset="-127"/>
                <a:ea typeface="바탕" panose="02030600000101010101" pitchFamily="18" charset="-127"/>
              </a:rPr>
              <a:t>(IP packet)</a:t>
            </a:r>
          </a:p>
        </p:txBody>
      </p:sp>
      <p:sp>
        <p:nvSpPr>
          <p:cNvPr id="33" name="Ethernet frame">
            <a:extLst>
              <a:ext uri="{FF2B5EF4-FFF2-40B4-BE49-F238E27FC236}">
                <a16:creationId xmlns:a16="http://schemas.microsoft.com/office/drawing/2014/main" id="{CDA55532-90D6-BE48-FA58-834ABC367E4F}"/>
              </a:ext>
            </a:extLst>
          </p:cNvPr>
          <p:cNvSpPr txBox="1"/>
          <p:nvPr/>
        </p:nvSpPr>
        <p:spPr>
          <a:xfrm>
            <a:off x="9218800" y="6048042"/>
            <a:ext cx="176266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Ethernet frame</a:t>
            </a:r>
          </a:p>
        </p:txBody>
      </p:sp>
      <p:grpSp>
        <p:nvGrpSpPr>
          <p:cNvPr id="14" name="Q) 어떤 MAC 를 써야되는지는 어떻게 알지?">
            <a:extLst>
              <a:ext uri="{FF2B5EF4-FFF2-40B4-BE49-F238E27FC236}">
                <a16:creationId xmlns:a16="http://schemas.microsoft.com/office/drawing/2014/main" id="{FB15F8A1-98B4-65FE-731D-124659BB6BDE}"/>
              </a:ext>
            </a:extLst>
          </p:cNvPr>
          <p:cNvGrpSpPr/>
          <p:nvPr/>
        </p:nvGrpSpPr>
        <p:grpSpPr>
          <a:xfrm>
            <a:off x="0" y="5363615"/>
            <a:ext cx="5268124" cy="555712"/>
            <a:chOff x="0" y="-1"/>
            <a:chExt cx="4631750" cy="555711"/>
          </a:xfrm>
        </p:grpSpPr>
        <p:sp>
          <p:nvSpPr>
            <p:cNvPr id="16" name="Q) 어떤 MAC 를 써야되는지는 어떻게 알지?">
              <a:extLst>
                <a:ext uri="{FF2B5EF4-FFF2-40B4-BE49-F238E27FC236}">
                  <a16:creationId xmlns:a16="http://schemas.microsoft.com/office/drawing/2014/main" id="{B8530CDD-0272-1845-A8D9-9753B93DC7FF}"/>
                </a:ext>
              </a:extLst>
            </p:cNvPr>
            <p:cNvSpPr txBox="1"/>
            <p:nvPr/>
          </p:nvSpPr>
          <p:spPr>
            <a:xfrm>
              <a:off x="38100" y="38099"/>
              <a:ext cx="4577051" cy="400107"/>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2000"/>
              </a:lvl1pPr>
            </a:lstStyle>
            <a:p>
              <a:r>
                <a:rPr dirty="0">
                  <a:latin typeface="바탕" panose="02030600000101010101" pitchFamily="18" charset="-127"/>
                </a:rPr>
                <a:t>Q) 어떤 MAC 를 써야되는지는 어떻게 알지?</a:t>
              </a:r>
            </a:p>
          </p:txBody>
        </p:sp>
        <p:pic>
          <p:nvPicPr>
            <p:cNvPr id="18" name="Q) 어떤 MAC 를 써야되는지는 어떻게 알지? Q) 어떤 MAC 를 써야되는지는 어떻게 알지?" descr="Q) 어떤 MAC 를 써야되는지는 어떻게 알지? Q) 어떤 MAC 를 써야되는지는 어떻게 알지?">
              <a:extLst>
                <a:ext uri="{FF2B5EF4-FFF2-40B4-BE49-F238E27FC236}">
                  <a16:creationId xmlns:a16="http://schemas.microsoft.com/office/drawing/2014/main" id="{6D2925D5-A928-B65D-9887-EDB3C33A0D65}"/>
                </a:ext>
              </a:extLst>
            </p:cNvPr>
            <p:cNvPicPr>
              <a:picLocks/>
            </p:cNvPicPr>
            <p:nvPr/>
          </p:nvPicPr>
          <p:blipFill>
            <a:blip r:embed="rId2"/>
            <a:stretch>
              <a:fillRect/>
            </a:stretch>
          </p:blipFill>
          <p:spPr>
            <a:xfrm>
              <a:off x="0" y="-1"/>
              <a:ext cx="4631750" cy="555711"/>
            </a:xfrm>
            <a:prstGeom prst="rect">
              <a:avLst/>
            </a:prstGeom>
            <a:effectLst/>
          </p:spPr>
        </p:pic>
      </p:grpSp>
    </p:spTree>
    <p:extLst>
      <p:ext uri="{BB962C8B-B14F-4D97-AF65-F5344CB8AC3E}">
        <p14:creationId xmlns:p14="http://schemas.microsoft.com/office/powerpoint/2010/main" val="1739687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B183A-785E-B011-206E-32FF12F4EF8D}"/>
              </a:ext>
            </a:extLst>
          </p:cNvPr>
          <p:cNvSpPr>
            <a:spLocks noGrp="1"/>
          </p:cNvSpPr>
          <p:nvPr>
            <p:ph type="title"/>
          </p:nvPr>
        </p:nvSpPr>
        <p:spPr/>
        <p:txBody>
          <a:bodyPr/>
          <a:lstStyle/>
          <a:p>
            <a:r>
              <a:rPr lang="ko-KR" altLang="en-US" dirty="0"/>
              <a:t>어떻게 주소 요소들을 알아낼까</a:t>
            </a:r>
            <a:r>
              <a:rPr lang="en-US" altLang="ko-KR" dirty="0"/>
              <a:t>?</a:t>
            </a:r>
            <a:endParaRPr lang="ko-KR" altLang="en-US" dirty="0"/>
          </a:p>
        </p:txBody>
      </p:sp>
      <p:sp>
        <p:nvSpPr>
          <p:cNvPr id="7" name="{TYPE=USE_ITEM, SLOT=2}">
            <a:extLst>
              <a:ext uri="{FF2B5EF4-FFF2-40B4-BE49-F238E27FC236}">
                <a16:creationId xmlns:a16="http://schemas.microsoft.com/office/drawing/2014/main" id="{0F01140B-AABC-1634-1CCF-4DBBBADFE723}"/>
              </a:ext>
            </a:extLst>
          </p:cNvPr>
          <p:cNvSpPr/>
          <p:nvPr/>
        </p:nvSpPr>
        <p:spPr>
          <a:xfrm>
            <a:off x="6216048" y="2092262"/>
            <a:ext cx="2832132" cy="531523"/>
          </a:xfrm>
          <a:prstGeom prst="rect">
            <a:avLst/>
          </a:prstGeom>
          <a:solidFill>
            <a:srgbClr val="FFFFFF"/>
          </a:solidFill>
          <a:ln w="635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sz="1700"/>
            </a:lvl1pPr>
          </a:lstStyle>
          <a:p>
            <a:r>
              <a:rPr dirty="0">
                <a:latin typeface="바탕" panose="02030600000101010101" pitchFamily="18" charset="-127"/>
                <a:ea typeface="바탕" panose="02030600000101010101" pitchFamily="18" charset="-127"/>
              </a:rPr>
              <a:t>{TYPE=USE_ITEM, SLOT=2}</a:t>
            </a:r>
          </a:p>
        </p:txBody>
      </p:sp>
      <p:sp>
        <p:nvSpPr>
          <p:cNvPr id="9" name="문대 나라 패킷">
            <a:extLst>
              <a:ext uri="{FF2B5EF4-FFF2-40B4-BE49-F238E27FC236}">
                <a16:creationId xmlns:a16="http://schemas.microsoft.com/office/drawing/2014/main" id="{B73E264E-D5E8-FF52-C6CB-33F836B545DE}"/>
              </a:ext>
            </a:extLst>
          </p:cNvPr>
          <p:cNvSpPr txBox="1"/>
          <p:nvPr/>
        </p:nvSpPr>
        <p:spPr>
          <a:xfrm>
            <a:off x="9306528" y="2170057"/>
            <a:ext cx="195021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ko-KR" dirty="0">
                <a:latin typeface="바탕" panose="02030600000101010101" pitchFamily="18" charset="-127"/>
                <a:ea typeface="바탕" panose="02030600000101010101" pitchFamily="18" charset="-127"/>
              </a:rPr>
              <a:t>PWBG </a:t>
            </a:r>
            <a:r>
              <a:rPr lang="ko-KR" altLang="en-US" dirty="0">
                <a:latin typeface="바탕" panose="02030600000101010101" pitchFamily="18" charset="-127"/>
                <a:ea typeface="바탕" panose="02030600000101010101" pitchFamily="18" charset="-127"/>
              </a:rPr>
              <a:t>게임 패킷 </a:t>
            </a:r>
          </a:p>
        </p:txBody>
      </p:sp>
      <p:sp>
        <p:nvSpPr>
          <p:cNvPr id="11" name="Port 정보">
            <a:extLst>
              <a:ext uri="{FF2B5EF4-FFF2-40B4-BE49-F238E27FC236}">
                <a16:creationId xmlns:a16="http://schemas.microsoft.com/office/drawing/2014/main" id="{020052A7-D6C8-3F8A-B951-49102161FC21}"/>
              </a:ext>
            </a:extLst>
          </p:cNvPr>
          <p:cNvSpPr/>
          <p:nvPr/>
        </p:nvSpPr>
        <p:spPr>
          <a:xfrm>
            <a:off x="5083535" y="3381959"/>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dirty="0">
                <a:latin typeface="바탕" panose="02030600000101010101" pitchFamily="18" charset="-127"/>
                <a:ea typeface="바탕" panose="02030600000101010101" pitchFamily="18" charset="-127"/>
              </a:rPr>
              <a:t>Port 정보</a:t>
            </a:r>
          </a:p>
        </p:txBody>
      </p:sp>
      <p:sp>
        <p:nvSpPr>
          <p:cNvPr id="13" name="Rectangle">
            <a:extLst>
              <a:ext uri="{FF2B5EF4-FFF2-40B4-BE49-F238E27FC236}">
                <a16:creationId xmlns:a16="http://schemas.microsoft.com/office/drawing/2014/main" id="{A3C828F6-DAE2-C434-22C5-BC45C5D032CC}"/>
              </a:ext>
            </a:extLst>
          </p:cNvPr>
          <p:cNvSpPr/>
          <p:nvPr/>
        </p:nvSpPr>
        <p:spPr>
          <a:xfrm>
            <a:off x="6191202" y="3381959"/>
            <a:ext cx="2832132"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5" name="IP 정보">
            <a:extLst>
              <a:ext uri="{FF2B5EF4-FFF2-40B4-BE49-F238E27FC236}">
                <a16:creationId xmlns:a16="http://schemas.microsoft.com/office/drawing/2014/main" id="{A2186043-CF1E-5BAF-B2B5-EF70B18565CA}"/>
              </a:ext>
            </a:extLst>
          </p:cNvPr>
          <p:cNvSpPr/>
          <p:nvPr/>
        </p:nvSpPr>
        <p:spPr>
          <a:xfrm>
            <a:off x="4016181" y="4671655"/>
            <a:ext cx="1069599" cy="531523"/>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dirty="0">
                <a:latin typeface="바탕" panose="02030600000101010101" pitchFamily="18" charset="-127"/>
                <a:ea typeface="바탕" panose="02030600000101010101" pitchFamily="18" charset="-127"/>
              </a:rPr>
              <a:t>IP 정보</a:t>
            </a:r>
          </a:p>
        </p:txBody>
      </p:sp>
      <p:sp>
        <p:nvSpPr>
          <p:cNvPr id="17" name="Rectangle">
            <a:extLst>
              <a:ext uri="{FF2B5EF4-FFF2-40B4-BE49-F238E27FC236}">
                <a16:creationId xmlns:a16="http://schemas.microsoft.com/office/drawing/2014/main" id="{4E20EEF6-183A-D474-CD28-278BA8280902}"/>
              </a:ext>
            </a:extLst>
          </p:cNvPr>
          <p:cNvSpPr/>
          <p:nvPr/>
        </p:nvSpPr>
        <p:spPr>
          <a:xfrm>
            <a:off x="5087264" y="4671655"/>
            <a:ext cx="3960916" cy="531523"/>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19" name="Rectangle">
            <a:extLst>
              <a:ext uri="{FF2B5EF4-FFF2-40B4-BE49-F238E27FC236}">
                <a16:creationId xmlns:a16="http://schemas.microsoft.com/office/drawing/2014/main" id="{534562E3-C8B5-5DBB-14C1-4AA914F51F5E}"/>
              </a:ext>
            </a:extLst>
          </p:cNvPr>
          <p:cNvSpPr/>
          <p:nvPr/>
        </p:nvSpPr>
        <p:spPr>
          <a:xfrm>
            <a:off x="3967969" y="5961352"/>
            <a:ext cx="5080211" cy="531522"/>
          </a:xfrm>
          <a:prstGeom prst="rect">
            <a:avLst/>
          </a:prstGeom>
          <a:solidFill>
            <a:srgbClr val="FFFFFF"/>
          </a:solidFill>
          <a:ln w="635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1" name="MAC 정보">
            <a:extLst>
              <a:ext uri="{FF2B5EF4-FFF2-40B4-BE49-F238E27FC236}">
                <a16:creationId xmlns:a16="http://schemas.microsoft.com/office/drawing/2014/main" id="{72A05E25-513D-9C85-87A8-D2DB7DA4BFDC}"/>
              </a:ext>
            </a:extLst>
          </p:cNvPr>
          <p:cNvSpPr/>
          <p:nvPr/>
        </p:nvSpPr>
        <p:spPr>
          <a:xfrm>
            <a:off x="2860481" y="5961352"/>
            <a:ext cx="1069599" cy="53152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rPr sz="1600" dirty="0">
                <a:latin typeface="바탕" panose="02030600000101010101" pitchFamily="18" charset="-127"/>
                <a:ea typeface="바탕" panose="02030600000101010101" pitchFamily="18" charset="-127"/>
              </a:rPr>
              <a:t>MAC 정보</a:t>
            </a:r>
          </a:p>
        </p:txBody>
      </p:sp>
      <p:sp>
        <p:nvSpPr>
          <p:cNvPr id="23" name="Arrow">
            <a:extLst>
              <a:ext uri="{FF2B5EF4-FFF2-40B4-BE49-F238E27FC236}">
                <a16:creationId xmlns:a16="http://schemas.microsoft.com/office/drawing/2014/main" id="{BEB0CD91-07A1-1533-4D60-CFC6130F9375}"/>
              </a:ext>
            </a:extLst>
          </p:cNvPr>
          <p:cNvSpPr/>
          <p:nvPr/>
        </p:nvSpPr>
        <p:spPr>
          <a:xfrm rot="5400000">
            <a:off x="7081904" y="2587736"/>
            <a:ext cx="1050728" cy="963465"/>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5" name="Arrow">
            <a:extLst>
              <a:ext uri="{FF2B5EF4-FFF2-40B4-BE49-F238E27FC236}">
                <a16:creationId xmlns:a16="http://schemas.microsoft.com/office/drawing/2014/main" id="{C397D02D-1BC7-027D-C88C-C0633B42FB7C}"/>
              </a:ext>
            </a:extLst>
          </p:cNvPr>
          <p:cNvSpPr/>
          <p:nvPr/>
        </p:nvSpPr>
        <p:spPr>
          <a:xfrm rot="5400000">
            <a:off x="5982711" y="38708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7" name="Arrow">
            <a:extLst>
              <a:ext uri="{FF2B5EF4-FFF2-40B4-BE49-F238E27FC236}">
                <a16:creationId xmlns:a16="http://schemas.microsoft.com/office/drawing/2014/main" id="{F7FDA218-FD15-87B3-657E-3CAD5746B639}"/>
              </a:ext>
            </a:extLst>
          </p:cNvPr>
          <p:cNvSpPr/>
          <p:nvPr/>
        </p:nvSpPr>
        <p:spPr>
          <a:xfrm rot="5400000">
            <a:off x="4890511" y="5153581"/>
            <a:ext cx="1050727" cy="963464"/>
          </a:xfrm>
          <a:prstGeom prst="rightArrow">
            <a:avLst>
              <a:gd name="adj1" fmla="val 32000"/>
              <a:gd name="adj2" fmla="val 69797"/>
            </a:avLst>
          </a:prstGeom>
          <a:solidFill>
            <a:srgbClr val="FFFFFF"/>
          </a:solidFill>
          <a:ln w="12700">
            <a:solidFill>
              <a:schemeClr val="accent1"/>
            </a:solidFill>
            <a:miter/>
          </a:ln>
        </p:spPr>
        <p:txBody>
          <a:bodyPr lIns="45719" rIns="45719" anchor="ctr"/>
          <a:lstStyle/>
          <a:p>
            <a:endParaRPr dirty="0">
              <a:latin typeface="바탕" panose="02030600000101010101" pitchFamily="18" charset="-127"/>
              <a:ea typeface="바탕" panose="02030600000101010101" pitchFamily="18" charset="-127"/>
            </a:endParaRPr>
          </a:p>
        </p:txBody>
      </p:sp>
      <p:sp>
        <p:nvSpPr>
          <p:cNvPr id="29" name="TCP segment">
            <a:extLst>
              <a:ext uri="{FF2B5EF4-FFF2-40B4-BE49-F238E27FC236}">
                <a16:creationId xmlns:a16="http://schemas.microsoft.com/office/drawing/2014/main" id="{2BDF85E8-2CF8-D95C-509F-B96C2F85088C}"/>
              </a:ext>
            </a:extLst>
          </p:cNvPr>
          <p:cNvSpPr txBox="1"/>
          <p:nvPr/>
        </p:nvSpPr>
        <p:spPr>
          <a:xfrm>
            <a:off x="9250836" y="3459753"/>
            <a:ext cx="158793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TCP segment</a:t>
            </a:r>
          </a:p>
        </p:txBody>
      </p:sp>
      <p:sp>
        <p:nvSpPr>
          <p:cNvPr id="31" name="IP datagram…">
            <a:extLst>
              <a:ext uri="{FF2B5EF4-FFF2-40B4-BE49-F238E27FC236}">
                <a16:creationId xmlns:a16="http://schemas.microsoft.com/office/drawing/2014/main" id="{8DF2B61F-0484-DCC7-13AD-A58B15A47FA0}"/>
              </a:ext>
            </a:extLst>
          </p:cNvPr>
          <p:cNvSpPr txBox="1"/>
          <p:nvPr/>
        </p:nvSpPr>
        <p:spPr>
          <a:xfrm>
            <a:off x="9299174" y="4624996"/>
            <a:ext cx="1418015"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IP datagram</a:t>
            </a:r>
          </a:p>
          <a:p>
            <a:r>
              <a:rPr dirty="0">
                <a:latin typeface="바탕" panose="02030600000101010101" pitchFamily="18" charset="-127"/>
                <a:ea typeface="바탕" panose="02030600000101010101" pitchFamily="18" charset="-127"/>
              </a:rPr>
              <a:t>(IP packet)</a:t>
            </a:r>
          </a:p>
        </p:txBody>
      </p:sp>
      <p:sp>
        <p:nvSpPr>
          <p:cNvPr id="33" name="Ethernet frame">
            <a:extLst>
              <a:ext uri="{FF2B5EF4-FFF2-40B4-BE49-F238E27FC236}">
                <a16:creationId xmlns:a16="http://schemas.microsoft.com/office/drawing/2014/main" id="{CDA55532-90D6-BE48-FA58-834ABC367E4F}"/>
              </a:ext>
            </a:extLst>
          </p:cNvPr>
          <p:cNvSpPr txBox="1"/>
          <p:nvPr/>
        </p:nvSpPr>
        <p:spPr>
          <a:xfrm>
            <a:off x="9218800" y="6048042"/>
            <a:ext cx="176266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ea typeface="바탕" panose="02030600000101010101" pitchFamily="18" charset="-127"/>
              </a:rPr>
              <a:t>Ethernet frame</a:t>
            </a:r>
          </a:p>
        </p:txBody>
      </p:sp>
      <p:grpSp>
        <p:nvGrpSpPr>
          <p:cNvPr id="14" name="Q) 어떤 MAC 를 써야되는지는 어떻게 알지?">
            <a:extLst>
              <a:ext uri="{FF2B5EF4-FFF2-40B4-BE49-F238E27FC236}">
                <a16:creationId xmlns:a16="http://schemas.microsoft.com/office/drawing/2014/main" id="{FB15F8A1-98B4-65FE-731D-124659BB6BDE}"/>
              </a:ext>
            </a:extLst>
          </p:cNvPr>
          <p:cNvGrpSpPr/>
          <p:nvPr/>
        </p:nvGrpSpPr>
        <p:grpSpPr>
          <a:xfrm>
            <a:off x="65314" y="5173934"/>
            <a:ext cx="5268124" cy="797062"/>
            <a:chOff x="0" y="-1"/>
            <a:chExt cx="4631750" cy="797061"/>
          </a:xfrm>
        </p:grpSpPr>
        <p:sp>
          <p:nvSpPr>
            <p:cNvPr id="16" name="Q) 어떤 MAC 를 써야되는지는 어떻게 알지?">
              <a:extLst>
                <a:ext uri="{FF2B5EF4-FFF2-40B4-BE49-F238E27FC236}">
                  <a16:creationId xmlns:a16="http://schemas.microsoft.com/office/drawing/2014/main" id="{B8530CDD-0272-1845-A8D9-9753B93DC7FF}"/>
                </a:ext>
              </a:extLst>
            </p:cNvPr>
            <p:cNvSpPr txBox="1"/>
            <p:nvPr/>
          </p:nvSpPr>
          <p:spPr>
            <a:xfrm>
              <a:off x="38100" y="38099"/>
              <a:ext cx="4555516" cy="707883"/>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2000"/>
              </a:lvl1pPr>
            </a:lstStyle>
            <a:p>
              <a:r>
                <a:rPr dirty="0">
                  <a:latin typeface="바탕" panose="02030600000101010101" pitchFamily="18" charset="-127"/>
                </a:rPr>
                <a:t>Q) 어떤 MAC 를 써야되는지는 어떻게 알지?</a:t>
              </a:r>
              <a:endParaRPr lang="en-US" dirty="0">
                <a:latin typeface="바탕" panose="02030600000101010101" pitchFamily="18" charset="-127"/>
              </a:endParaRPr>
            </a:p>
            <a:p>
              <a:r>
                <a:rPr lang="en-US" dirty="0">
                  <a:latin typeface="바탕" panose="02030600000101010101" pitchFamily="18" charset="-127"/>
                </a:rPr>
                <a:t>A) ARP</a:t>
              </a:r>
              <a:endParaRPr dirty="0">
                <a:latin typeface="바탕" panose="02030600000101010101" pitchFamily="18" charset="-127"/>
              </a:endParaRPr>
            </a:p>
          </p:txBody>
        </p:sp>
        <p:pic>
          <p:nvPicPr>
            <p:cNvPr id="18" name="Q) 어떤 MAC 를 써야되는지는 어떻게 알지? Q) 어떤 MAC 를 써야되는지는 어떻게 알지?" descr="Q) 어떤 MAC 를 써야되는지는 어떻게 알지? Q) 어떤 MAC 를 써야되는지는 어떻게 알지?">
              <a:extLst>
                <a:ext uri="{FF2B5EF4-FFF2-40B4-BE49-F238E27FC236}">
                  <a16:creationId xmlns:a16="http://schemas.microsoft.com/office/drawing/2014/main" id="{6D2925D5-A928-B65D-9887-EDB3C33A0D65}"/>
                </a:ext>
              </a:extLst>
            </p:cNvPr>
            <p:cNvPicPr>
              <a:picLocks/>
            </p:cNvPicPr>
            <p:nvPr/>
          </p:nvPicPr>
          <p:blipFill>
            <a:blip r:embed="rId2"/>
            <a:stretch>
              <a:fillRect/>
            </a:stretch>
          </p:blipFill>
          <p:spPr>
            <a:xfrm>
              <a:off x="0" y="-1"/>
              <a:ext cx="4631750" cy="797061"/>
            </a:xfrm>
            <a:prstGeom prst="rect">
              <a:avLst/>
            </a:prstGeom>
            <a:effectLst/>
          </p:spPr>
        </p:pic>
      </p:grpSp>
    </p:spTree>
    <p:extLst>
      <p:ext uri="{BB962C8B-B14F-4D97-AF65-F5344CB8AC3E}">
        <p14:creationId xmlns:p14="http://schemas.microsoft.com/office/powerpoint/2010/main" val="1965403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8BD1A4-D8B1-0659-68EE-3708B095D22A}"/>
              </a:ext>
            </a:extLst>
          </p:cNvPr>
          <p:cNvSpPr>
            <a:spLocks noGrp="1"/>
          </p:cNvSpPr>
          <p:nvPr>
            <p:ph type="title"/>
          </p:nvPr>
        </p:nvSpPr>
        <p:spPr/>
        <p:txBody>
          <a:bodyPr/>
          <a:lstStyle/>
          <a:p>
            <a:r>
              <a:rPr lang="ko-KR" altLang="en-US" dirty="0"/>
              <a:t>서버 관리자가 보는 </a:t>
            </a:r>
            <a:r>
              <a:rPr lang="en-US" altLang="ko-KR" dirty="0"/>
              <a:t>ARP</a:t>
            </a:r>
            <a:endParaRPr lang="ko-KR" altLang="en-US" dirty="0"/>
          </a:p>
        </p:txBody>
      </p:sp>
      <p:pic>
        <p:nvPicPr>
          <p:cNvPr id="5" name="Image" descr="Image">
            <a:extLst>
              <a:ext uri="{FF2B5EF4-FFF2-40B4-BE49-F238E27FC236}">
                <a16:creationId xmlns:a16="http://schemas.microsoft.com/office/drawing/2014/main" id="{E8B42A8B-C0B9-3874-D34E-CD43086BACA9}"/>
              </a:ext>
            </a:extLst>
          </p:cNvPr>
          <p:cNvPicPr>
            <a:picLocks noChangeAspect="1"/>
          </p:cNvPicPr>
          <p:nvPr/>
        </p:nvPicPr>
        <p:blipFill rotWithShape="1">
          <a:blip r:embed="rId2"/>
          <a:srcRect r="15505"/>
          <a:stretch/>
        </p:blipFill>
        <p:spPr>
          <a:xfrm>
            <a:off x="246821" y="1625380"/>
            <a:ext cx="11606512" cy="3445452"/>
          </a:xfrm>
          <a:prstGeom prst="rect">
            <a:avLst/>
          </a:prstGeom>
          <a:ln w="12700">
            <a:miter lim="400000"/>
          </a:ln>
          <a:effectLst>
            <a:outerShdw blurRad="254000" dist="127000" dir="16200000" rotWithShape="0">
              <a:srgbClr val="000000">
                <a:alpha val="70000"/>
              </a:srgbClr>
            </a:outerShdw>
          </a:effectLst>
        </p:spPr>
      </p:pic>
    </p:spTree>
    <p:extLst>
      <p:ext uri="{BB962C8B-B14F-4D97-AF65-F5344CB8AC3E}">
        <p14:creationId xmlns:p14="http://schemas.microsoft.com/office/powerpoint/2010/main" val="25551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7166DB-9B5F-EF01-A845-D3CFF09460C0}"/>
              </a:ext>
            </a:extLst>
          </p:cNvPr>
          <p:cNvSpPr>
            <a:spLocks noGrp="1"/>
          </p:cNvSpPr>
          <p:nvPr>
            <p:ph type="title"/>
          </p:nvPr>
        </p:nvSpPr>
        <p:spPr/>
        <p:txBody>
          <a:bodyPr>
            <a:normAutofit/>
          </a:bodyPr>
          <a:lstStyle/>
          <a:p>
            <a:r>
              <a:rPr lang="ko-KR" altLang="en-US" dirty="0"/>
              <a:t>네트워크 연결 프로토콜인 </a:t>
            </a:r>
            <a:r>
              <a:rPr lang="en-US" altLang="ko-KR" dirty="0"/>
              <a:t>IP</a:t>
            </a:r>
            <a:endParaRPr lang="ko-KR" altLang="en-US" dirty="0"/>
          </a:p>
        </p:txBody>
      </p:sp>
      <p:pic>
        <p:nvPicPr>
          <p:cNvPr id="9" name="Image" descr="Image">
            <a:extLst>
              <a:ext uri="{FF2B5EF4-FFF2-40B4-BE49-F238E27FC236}">
                <a16:creationId xmlns:a16="http://schemas.microsoft.com/office/drawing/2014/main" id="{B98B05EB-BD21-E471-C86E-18F214755E5F}"/>
              </a:ext>
            </a:extLst>
          </p:cNvPr>
          <p:cNvPicPr>
            <a:picLocks noChangeAspect="1"/>
          </p:cNvPicPr>
          <p:nvPr/>
        </p:nvPicPr>
        <p:blipFill>
          <a:blip r:embed="rId2"/>
          <a:stretch>
            <a:fillRect/>
          </a:stretch>
        </p:blipFill>
        <p:spPr>
          <a:xfrm>
            <a:off x="1998504" y="1509863"/>
            <a:ext cx="8425148" cy="5348137"/>
          </a:xfrm>
          <a:prstGeom prst="rect">
            <a:avLst/>
          </a:prstGeom>
          <a:ln w="12700">
            <a:miter lim="400000"/>
          </a:ln>
        </p:spPr>
      </p:pic>
      <p:sp>
        <p:nvSpPr>
          <p:cNvPr id="4" name="Rectangle">
            <a:extLst>
              <a:ext uri="{FF2B5EF4-FFF2-40B4-BE49-F238E27FC236}">
                <a16:creationId xmlns:a16="http://schemas.microsoft.com/office/drawing/2014/main" id="{2474C12F-C3E9-EF08-CCE0-3A8AA1314BBD}"/>
              </a:ext>
            </a:extLst>
          </p:cNvPr>
          <p:cNvSpPr/>
          <p:nvPr/>
        </p:nvSpPr>
        <p:spPr>
          <a:xfrm>
            <a:off x="4071127" y="1291566"/>
            <a:ext cx="6620719" cy="5397303"/>
          </a:xfrm>
          <a:prstGeom prst="rect">
            <a:avLst/>
          </a:prstGeom>
          <a:solidFill>
            <a:srgbClr val="FFFFFF"/>
          </a:solidFill>
          <a:ln w="12700">
            <a:miter lim="400000"/>
          </a:ln>
        </p:spPr>
        <p:txBody>
          <a:bodyPr lIns="45719" rIns="45719" anchor="ctr"/>
          <a:lstStyle/>
          <a:p>
            <a:endParaRPr dirty="0">
              <a:latin typeface="바탕" panose="02030600000101010101" pitchFamily="18" charset="-127"/>
            </a:endParaRPr>
          </a:p>
        </p:txBody>
      </p:sp>
      <p:sp>
        <p:nvSpPr>
          <p:cNvPr id="6" name="MAC">
            <a:extLst>
              <a:ext uri="{FF2B5EF4-FFF2-40B4-BE49-F238E27FC236}">
                <a16:creationId xmlns:a16="http://schemas.microsoft.com/office/drawing/2014/main" id="{CD802AAB-057F-F704-BF88-4F3829EDC778}"/>
              </a:ext>
            </a:extLst>
          </p:cNvPr>
          <p:cNvSpPr txBox="1"/>
          <p:nvPr/>
        </p:nvSpPr>
        <p:spPr>
          <a:xfrm>
            <a:off x="4431213" y="4794520"/>
            <a:ext cx="82169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MAC</a:t>
            </a:r>
          </a:p>
        </p:txBody>
      </p:sp>
      <p:sp>
        <p:nvSpPr>
          <p:cNvPr id="8" name="IP">
            <a:extLst>
              <a:ext uri="{FF2B5EF4-FFF2-40B4-BE49-F238E27FC236}">
                <a16:creationId xmlns:a16="http://schemas.microsoft.com/office/drawing/2014/main" id="{590FA8CE-A2E2-8CA0-6695-0A147185FE74}"/>
              </a:ext>
            </a:extLst>
          </p:cNvPr>
          <p:cNvSpPr txBox="1"/>
          <p:nvPr/>
        </p:nvSpPr>
        <p:spPr>
          <a:xfrm>
            <a:off x="4670061" y="3905079"/>
            <a:ext cx="395299"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IP</a:t>
            </a:r>
          </a:p>
        </p:txBody>
      </p:sp>
      <p:sp>
        <p:nvSpPr>
          <p:cNvPr id="12" name="Port">
            <a:extLst>
              <a:ext uri="{FF2B5EF4-FFF2-40B4-BE49-F238E27FC236}">
                <a16:creationId xmlns:a16="http://schemas.microsoft.com/office/drawing/2014/main" id="{57FC1E5A-F8BD-C1F2-36F8-00B8944B0AAA}"/>
              </a:ext>
            </a:extLst>
          </p:cNvPr>
          <p:cNvSpPr txBox="1"/>
          <p:nvPr/>
        </p:nvSpPr>
        <p:spPr>
          <a:xfrm>
            <a:off x="4511441" y="2981959"/>
            <a:ext cx="71910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Port</a:t>
            </a:r>
          </a:p>
        </p:txBody>
      </p:sp>
      <p:sp>
        <p:nvSpPr>
          <p:cNvPr id="5" name="Q) 내가 접속할 서버가 다른 네트워크에 있다면?">
            <a:extLst>
              <a:ext uri="{FF2B5EF4-FFF2-40B4-BE49-F238E27FC236}">
                <a16:creationId xmlns:a16="http://schemas.microsoft.com/office/drawing/2014/main" id="{8A7F89F6-8056-A3A8-0FB8-CC7FE096129B}"/>
              </a:ext>
            </a:extLst>
          </p:cNvPr>
          <p:cNvSpPr txBox="1"/>
          <p:nvPr/>
        </p:nvSpPr>
        <p:spPr>
          <a:xfrm>
            <a:off x="4431213" y="1515539"/>
            <a:ext cx="6398544"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b="1">
                <a:solidFill>
                  <a:schemeClr val="accent5"/>
                </a:solidFill>
              </a:defRPr>
            </a:lvl1pPr>
          </a:lstStyle>
          <a:p>
            <a:r>
              <a:rPr dirty="0">
                <a:solidFill>
                  <a:srgbClr val="0070C0"/>
                </a:solidFill>
                <a:latin typeface="바탕" panose="02030600000101010101" pitchFamily="18" charset="-127"/>
                <a:ea typeface="바탕" panose="02030600000101010101" pitchFamily="18" charset="-127"/>
              </a:rPr>
              <a:t>Q) 접속할 서버가 다른 네트워크에 있다면?</a:t>
            </a:r>
          </a:p>
        </p:txBody>
      </p:sp>
    </p:spTree>
    <p:extLst>
      <p:ext uri="{BB962C8B-B14F-4D97-AF65-F5344CB8AC3E}">
        <p14:creationId xmlns:p14="http://schemas.microsoft.com/office/powerpoint/2010/main" val="3328041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DB2AAA-9897-B444-CDB5-C046E0E050F6}"/>
              </a:ext>
            </a:extLst>
          </p:cNvPr>
          <p:cNvSpPr>
            <a:spLocks noGrp="1"/>
          </p:cNvSpPr>
          <p:nvPr>
            <p:ph type="title"/>
          </p:nvPr>
        </p:nvSpPr>
        <p:spPr/>
        <p:txBody>
          <a:bodyPr/>
          <a:lstStyle/>
          <a:p>
            <a:r>
              <a:rPr lang="ko-KR" altLang="en-US" dirty="0"/>
              <a:t>쉬어 가는 코너</a:t>
            </a:r>
          </a:p>
        </p:txBody>
      </p:sp>
      <p:sp>
        <p:nvSpPr>
          <p:cNvPr id="3" name="내용 개체 틀 2">
            <a:extLst>
              <a:ext uri="{FF2B5EF4-FFF2-40B4-BE49-F238E27FC236}">
                <a16:creationId xmlns:a16="http://schemas.microsoft.com/office/drawing/2014/main" id="{05F1B729-09FA-8FCA-751E-5973F82CECFD}"/>
              </a:ext>
            </a:extLst>
          </p:cNvPr>
          <p:cNvSpPr>
            <a:spLocks noGrp="1"/>
          </p:cNvSpPr>
          <p:nvPr>
            <p:ph idx="1"/>
          </p:nvPr>
        </p:nvSpPr>
        <p:spPr>
          <a:xfrm>
            <a:off x="838200" y="1388533"/>
            <a:ext cx="11015132" cy="981444"/>
          </a:xfrm>
        </p:spPr>
        <p:txBody>
          <a:bodyPr/>
          <a:lstStyle/>
          <a:p>
            <a:r>
              <a:rPr lang="en-US" altLang="ko-KR" dirty="0"/>
              <a:t>Gateway. </a:t>
            </a:r>
            <a:r>
              <a:rPr lang="ko-KR" altLang="en-US" dirty="0"/>
              <a:t>영어 단어입니다</a:t>
            </a:r>
            <a:r>
              <a:rPr lang="en-US" altLang="ko-KR" dirty="0"/>
              <a:t>. </a:t>
            </a:r>
            <a:r>
              <a:rPr lang="ko-KR" altLang="en-US" dirty="0"/>
              <a:t>한글로 무슨 뜻일까요</a:t>
            </a:r>
            <a:r>
              <a:rPr lang="en-US" altLang="ko-KR" dirty="0"/>
              <a:t>?</a:t>
            </a:r>
            <a:endParaRPr lang="ko-KR" altLang="en-US" dirty="0"/>
          </a:p>
        </p:txBody>
      </p:sp>
      <p:pic>
        <p:nvPicPr>
          <p:cNvPr id="5" name="Image" descr="Image">
            <a:extLst>
              <a:ext uri="{FF2B5EF4-FFF2-40B4-BE49-F238E27FC236}">
                <a16:creationId xmlns:a16="http://schemas.microsoft.com/office/drawing/2014/main" id="{4233297A-A4FA-6278-EDFA-EB78D757B6C1}"/>
              </a:ext>
            </a:extLst>
          </p:cNvPr>
          <p:cNvPicPr>
            <a:picLocks noChangeAspect="1"/>
          </p:cNvPicPr>
          <p:nvPr/>
        </p:nvPicPr>
        <p:blipFill>
          <a:blip r:embed="rId2"/>
          <a:stretch>
            <a:fillRect/>
          </a:stretch>
        </p:blipFill>
        <p:spPr>
          <a:xfrm>
            <a:off x="1158015" y="2063051"/>
            <a:ext cx="6291183" cy="4794949"/>
          </a:xfrm>
          <a:prstGeom prst="rect">
            <a:avLst/>
          </a:prstGeom>
          <a:ln w="12700">
            <a:miter lim="400000"/>
          </a:ln>
        </p:spPr>
      </p:pic>
    </p:spTree>
    <p:extLst>
      <p:ext uri="{BB962C8B-B14F-4D97-AF65-F5344CB8AC3E}">
        <p14:creationId xmlns:p14="http://schemas.microsoft.com/office/powerpoint/2010/main" val="188111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9E6943-D53C-3AD0-4DFC-AEE2A8511AEC}"/>
              </a:ext>
            </a:extLst>
          </p:cNvPr>
          <p:cNvSpPr>
            <a:spLocks noGrp="1"/>
          </p:cNvSpPr>
          <p:nvPr>
            <p:ph type="title"/>
          </p:nvPr>
        </p:nvSpPr>
        <p:spPr/>
        <p:txBody>
          <a:bodyPr/>
          <a:lstStyle/>
          <a:p>
            <a:r>
              <a:rPr lang="en-US" altLang="ko-KR" dirty="0"/>
              <a:t>Gateway</a:t>
            </a:r>
            <a:endParaRPr lang="ko-KR" altLang="en-US" dirty="0"/>
          </a:p>
        </p:txBody>
      </p:sp>
      <p:sp>
        <p:nvSpPr>
          <p:cNvPr id="3" name="내용 개체 틀 2">
            <a:extLst>
              <a:ext uri="{FF2B5EF4-FFF2-40B4-BE49-F238E27FC236}">
                <a16:creationId xmlns:a16="http://schemas.microsoft.com/office/drawing/2014/main" id="{EBDB1426-36FB-0034-54CB-A8C0A1385A04}"/>
              </a:ext>
            </a:extLst>
          </p:cNvPr>
          <p:cNvSpPr>
            <a:spLocks noGrp="1"/>
          </p:cNvSpPr>
          <p:nvPr>
            <p:ph idx="1"/>
          </p:nvPr>
        </p:nvSpPr>
        <p:spPr/>
        <p:txBody>
          <a:bodyPr/>
          <a:lstStyle/>
          <a:p>
            <a:r>
              <a:rPr lang="ko-KR" altLang="en-US" dirty="0"/>
              <a:t>입출입을 위한 관문</a:t>
            </a:r>
          </a:p>
          <a:p>
            <a:r>
              <a:rPr lang="ko-KR" altLang="en-US" dirty="0"/>
              <a:t>인천공항</a:t>
            </a:r>
            <a:r>
              <a:rPr lang="en-US" altLang="ko-KR" dirty="0"/>
              <a:t>, </a:t>
            </a:r>
            <a:r>
              <a:rPr lang="ko-KR" altLang="en-US" dirty="0"/>
              <a:t>김포공항</a:t>
            </a:r>
            <a:r>
              <a:rPr lang="en-US" altLang="ko-KR" dirty="0"/>
              <a:t>, </a:t>
            </a:r>
            <a:r>
              <a:rPr lang="ko-KR" altLang="en-US" dirty="0"/>
              <a:t>인천항</a:t>
            </a:r>
            <a:r>
              <a:rPr lang="en-US" altLang="ko-KR" dirty="0"/>
              <a:t>, </a:t>
            </a:r>
            <a:r>
              <a:rPr lang="ko-KR" altLang="en-US" dirty="0"/>
              <a:t>부산항</a:t>
            </a:r>
            <a:r>
              <a:rPr lang="en-US" altLang="ko-KR" dirty="0"/>
              <a:t>, … → </a:t>
            </a:r>
            <a:r>
              <a:rPr lang="ko-KR" altLang="en-US" dirty="0"/>
              <a:t>대한민국의 </a:t>
            </a:r>
            <a:r>
              <a:rPr lang="en-US" altLang="ko-KR" dirty="0"/>
              <a:t>gateway</a:t>
            </a:r>
          </a:p>
          <a:p>
            <a:r>
              <a:rPr lang="ko-KR" altLang="en-US" dirty="0"/>
              <a:t>네트워크 세상에서는 </a:t>
            </a:r>
            <a:r>
              <a:rPr lang="en-US" altLang="ko-KR" dirty="0"/>
              <a:t>→ </a:t>
            </a:r>
            <a:r>
              <a:rPr lang="ko-KR" altLang="en-US" dirty="0"/>
              <a:t>내 네트워크의 입출입을 위한 관문 서버</a:t>
            </a:r>
          </a:p>
        </p:txBody>
      </p:sp>
    </p:spTree>
    <p:extLst>
      <p:ext uri="{BB962C8B-B14F-4D97-AF65-F5344CB8AC3E}">
        <p14:creationId xmlns:p14="http://schemas.microsoft.com/office/powerpoint/2010/main" val="351463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94EBBE-6454-70E7-3B10-A11C785D189C}"/>
              </a:ext>
            </a:extLst>
          </p:cNvPr>
          <p:cNvSpPr>
            <a:spLocks noGrp="1"/>
          </p:cNvSpPr>
          <p:nvPr>
            <p:ph type="title"/>
          </p:nvPr>
        </p:nvSpPr>
        <p:spPr/>
        <p:txBody>
          <a:bodyPr/>
          <a:lstStyle/>
          <a:p>
            <a:r>
              <a:rPr lang="ko-KR" altLang="en-US" dirty="0"/>
              <a:t>쉬어 가는 코너</a:t>
            </a:r>
          </a:p>
        </p:txBody>
      </p:sp>
      <p:sp>
        <p:nvSpPr>
          <p:cNvPr id="3" name="내용 개체 틀 2">
            <a:extLst>
              <a:ext uri="{FF2B5EF4-FFF2-40B4-BE49-F238E27FC236}">
                <a16:creationId xmlns:a16="http://schemas.microsoft.com/office/drawing/2014/main" id="{BB076BC5-FCB8-7D23-E23E-06131AD3CD67}"/>
              </a:ext>
            </a:extLst>
          </p:cNvPr>
          <p:cNvSpPr>
            <a:spLocks noGrp="1"/>
          </p:cNvSpPr>
          <p:nvPr>
            <p:ph idx="1"/>
          </p:nvPr>
        </p:nvSpPr>
        <p:spPr>
          <a:xfrm>
            <a:off x="526211" y="1388532"/>
            <a:ext cx="11327121" cy="4967817"/>
          </a:xfrm>
        </p:spPr>
        <p:txBody>
          <a:bodyPr/>
          <a:lstStyle/>
          <a:p>
            <a:r>
              <a:rPr lang="en-US" altLang="ko-KR" dirty="0"/>
              <a:t>Snip </a:t>
            </a:r>
            <a:r>
              <a:rPr lang="ko-KR" altLang="en-US" dirty="0"/>
              <a:t>은 가위로 잘라낸 것을 말한다</a:t>
            </a:r>
            <a:r>
              <a:rPr lang="en-US" altLang="ko-KR" dirty="0"/>
              <a:t>.</a:t>
            </a:r>
          </a:p>
          <a:p>
            <a:r>
              <a:rPr lang="en-US" altLang="ko-KR" dirty="0"/>
              <a:t>-et</a:t>
            </a:r>
            <a:r>
              <a:rPr lang="ko-KR" altLang="en-US" dirty="0"/>
              <a:t> 를 붙인 형태인 </a:t>
            </a:r>
            <a:r>
              <a:rPr lang="en-US" altLang="ko-KR" dirty="0"/>
              <a:t>snippet </a:t>
            </a:r>
            <a:r>
              <a:rPr lang="ko-KR" altLang="en-US" dirty="0"/>
              <a:t>은</a:t>
            </a:r>
            <a:r>
              <a:rPr lang="en-US" altLang="ko-KR" dirty="0"/>
              <a:t> (</a:t>
            </a:r>
            <a:r>
              <a:rPr lang="ko-KR" altLang="en-US" dirty="0"/>
              <a:t>잘라낸 것 같은</a:t>
            </a:r>
            <a:r>
              <a:rPr lang="en-US" altLang="ko-KR" dirty="0"/>
              <a:t>)</a:t>
            </a:r>
            <a:r>
              <a:rPr lang="ko-KR" altLang="en-US" dirty="0"/>
              <a:t> 짧은 코드를 뜻한다</a:t>
            </a:r>
            <a:r>
              <a:rPr lang="en-US" altLang="ko-KR" dirty="0"/>
              <a:t>.</a:t>
            </a:r>
          </a:p>
          <a:p>
            <a:endParaRPr lang="ko-KR" altLang="en-US" dirty="0"/>
          </a:p>
        </p:txBody>
      </p:sp>
    </p:spTree>
    <p:extLst>
      <p:ext uri="{BB962C8B-B14F-4D97-AF65-F5344CB8AC3E}">
        <p14:creationId xmlns:p14="http://schemas.microsoft.com/office/powerpoint/2010/main" val="1066803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177C44-5795-7DDC-3A3B-2AAC3D313B36}"/>
              </a:ext>
            </a:extLst>
          </p:cNvPr>
          <p:cNvSpPr>
            <a:spLocks noGrp="1"/>
          </p:cNvSpPr>
          <p:nvPr>
            <p:ph type="title"/>
          </p:nvPr>
        </p:nvSpPr>
        <p:spPr/>
        <p:txBody>
          <a:bodyPr/>
          <a:lstStyle/>
          <a:p>
            <a:r>
              <a:rPr lang="en-US" altLang="ko-KR" dirty="0"/>
              <a:t>Network Gateway</a:t>
            </a:r>
            <a:endParaRPr lang="ko-KR" altLang="en-US" dirty="0"/>
          </a:p>
        </p:txBody>
      </p:sp>
      <p:pic>
        <p:nvPicPr>
          <p:cNvPr id="5" name="Image" descr="Image">
            <a:extLst>
              <a:ext uri="{FF2B5EF4-FFF2-40B4-BE49-F238E27FC236}">
                <a16:creationId xmlns:a16="http://schemas.microsoft.com/office/drawing/2014/main" id="{89B55937-72AA-CD21-B878-5A05A2A12B87}"/>
              </a:ext>
            </a:extLst>
          </p:cNvPr>
          <p:cNvPicPr>
            <a:picLocks noChangeAspect="1"/>
          </p:cNvPicPr>
          <p:nvPr/>
        </p:nvPicPr>
        <p:blipFill>
          <a:blip r:embed="rId2"/>
          <a:stretch>
            <a:fillRect/>
          </a:stretch>
        </p:blipFill>
        <p:spPr>
          <a:xfrm>
            <a:off x="1124355" y="2553803"/>
            <a:ext cx="4000501" cy="2032001"/>
          </a:xfrm>
          <a:prstGeom prst="rect">
            <a:avLst/>
          </a:prstGeom>
          <a:ln w="12700">
            <a:miter lim="400000"/>
          </a:ln>
        </p:spPr>
      </p:pic>
      <p:pic>
        <p:nvPicPr>
          <p:cNvPr id="7" name="Image" descr="Image">
            <a:extLst>
              <a:ext uri="{FF2B5EF4-FFF2-40B4-BE49-F238E27FC236}">
                <a16:creationId xmlns:a16="http://schemas.microsoft.com/office/drawing/2014/main" id="{7E3B3C95-AF08-9C51-0C80-9F3DB48A65CD}"/>
              </a:ext>
            </a:extLst>
          </p:cNvPr>
          <p:cNvPicPr>
            <a:picLocks noChangeAspect="1"/>
          </p:cNvPicPr>
          <p:nvPr/>
        </p:nvPicPr>
        <p:blipFill>
          <a:blip r:embed="rId2"/>
          <a:stretch>
            <a:fillRect/>
          </a:stretch>
        </p:blipFill>
        <p:spPr>
          <a:xfrm>
            <a:off x="7235356" y="2553803"/>
            <a:ext cx="4000501" cy="2032001"/>
          </a:xfrm>
          <a:prstGeom prst="rect">
            <a:avLst/>
          </a:prstGeom>
          <a:ln w="12700">
            <a:miter lim="400000"/>
          </a:ln>
        </p:spPr>
      </p:pic>
      <p:sp>
        <p:nvSpPr>
          <p:cNvPr id="9" name="Network A">
            <a:extLst>
              <a:ext uri="{FF2B5EF4-FFF2-40B4-BE49-F238E27FC236}">
                <a16:creationId xmlns:a16="http://schemas.microsoft.com/office/drawing/2014/main" id="{64256716-5DFA-04D4-C05F-1033FF7D6EC2}"/>
              </a:ext>
            </a:extLst>
          </p:cNvPr>
          <p:cNvSpPr txBox="1"/>
          <p:nvPr/>
        </p:nvSpPr>
        <p:spPr>
          <a:xfrm>
            <a:off x="2060299" y="2276077"/>
            <a:ext cx="1554271"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200" dirty="0">
                <a:latin typeface="바탕" panose="02030600000101010101" pitchFamily="18" charset="-127"/>
              </a:rPr>
              <a:t>Network A</a:t>
            </a:r>
          </a:p>
        </p:txBody>
      </p:sp>
      <p:sp>
        <p:nvSpPr>
          <p:cNvPr id="11" name="Network B">
            <a:extLst>
              <a:ext uri="{FF2B5EF4-FFF2-40B4-BE49-F238E27FC236}">
                <a16:creationId xmlns:a16="http://schemas.microsoft.com/office/drawing/2014/main" id="{28AB8D2E-6AE5-7089-1C60-471F1EDBE8B8}"/>
              </a:ext>
            </a:extLst>
          </p:cNvPr>
          <p:cNvSpPr txBox="1"/>
          <p:nvPr/>
        </p:nvSpPr>
        <p:spPr>
          <a:xfrm>
            <a:off x="8903792" y="2276077"/>
            <a:ext cx="1546255"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200" dirty="0">
                <a:latin typeface="바탕" panose="02030600000101010101" pitchFamily="18" charset="-127"/>
              </a:rPr>
              <a:t>Network B</a:t>
            </a:r>
          </a:p>
        </p:txBody>
      </p:sp>
      <p:sp>
        <p:nvSpPr>
          <p:cNvPr id="13" name="Line">
            <a:extLst>
              <a:ext uri="{FF2B5EF4-FFF2-40B4-BE49-F238E27FC236}">
                <a16:creationId xmlns:a16="http://schemas.microsoft.com/office/drawing/2014/main" id="{F053614B-014C-C3B2-7D38-1730D5003D0D}"/>
              </a:ext>
            </a:extLst>
          </p:cNvPr>
          <p:cNvSpPr/>
          <p:nvPr/>
        </p:nvSpPr>
        <p:spPr>
          <a:xfrm>
            <a:off x="5389583" y="3724118"/>
            <a:ext cx="1743845" cy="1"/>
          </a:xfrm>
          <a:prstGeom prst="line">
            <a:avLst/>
          </a:prstGeom>
          <a:ln w="127000">
            <a:solidFill>
              <a:srgbClr val="FF2600"/>
            </a:solidFill>
            <a:miter lim="400000"/>
          </a:ln>
        </p:spPr>
        <p:txBody>
          <a:bodyPr lIns="45719" rIns="45719"/>
          <a:lstStyle/>
          <a:p>
            <a:endParaRPr dirty="0">
              <a:latin typeface="바탕" panose="02030600000101010101" pitchFamily="18" charset="-127"/>
            </a:endParaRPr>
          </a:p>
        </p:txBody>
      </p:sp>
      <p:sp>
        <p:nvSpPr>
          <p:cNvPr id="15" name="Inter-network">
            <a:extLst>
              <a:ext uri="{FF2B5EF4-FFF2-40B4-BE49-F238E27FC236}">
                <a16:creationId xmlns:a16="http://schemas.microsoft.com/office/drawing/2014/main" id="{5DFCF343-2F89-2584-4C95-B51D4355D1B5}"/>
              </a:ext>
            </a:extLst>
          </p:cNvPr>
          <p:cNvSpPr txBox="1"/>
          <p:nvPr/>
        </p:nvSpPr>
        <p:spPr>
          <a:xfrm>
            <a:off x="5324895" y="3279377"/>
            <a:ext cx="2007920"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200" dirty="0">
                <a:latin typeface="바탕" panose="02030600000101010101" pitchFamily="18" charset="-127"/>
              </a:rPr>
              <a:t>Inter-network</a:t>
            </a:r>
          </a:p>
        </p:txBody>
      </p:sp>
      <p:pic>
        <p:nvPicPr>
          <p:cNvPr id="17" name="Image" descr="Image">
            <a:extLst>
              <a:ext uri="{FF2B5EF4-FFF2-40B4-BE49-F238E27FC236}">
                <a16:creationId xmlns:a16="http://schemas.microsoft.com/office/drawing/2014/main" id="{C203DEDF-4C69-D551-0091-392BA8AA0ED7}"/>
              </a:ext>
            </a:extLst>
          </p:cNvPr>
          <p:cNvPicPr>
            <a:picLocks noChangeAspect="1"/>
          </p:cNvPicPr>
          <p:nvPr/>
        </p:nvPicPr>
        <p:blipFill>
          <a:blip r:embed="rId3"/>
          <a:stretch>
            <a:fillRect/>
          </a:stretch>
        </p:blipFill>
        <p:spPr>
          <a:xfrm>
            <a:off x="4175458" y="2989070"/>
            <a:ext cx="1470098" cy="1470098"/>
          </a:xfrm>
          <a:prstGeom prst="rect">
            <a:avLst/>
          </a:prstGeom>
          <a:ln w="12700">
            <a:miter lim="400000"/>
          </a:ln>
        </p:spPr>
      </p:pic>
      <p:pic>
        <p:nvPicPr>
          <p:cNvPr id="19" name="Image" descr="Image">
            <a:extLst>
              <a:ext uri="{FF2B5EF4-FFF2-40B4-BE49-F238E27FC236}">
                <a16:creationId xmlns:a16="http://schemas.microsoft.com/office/drawing/2014/main" id="{998E0776-7F36-5C56-C912-B2185E95270A}"/>
              </a:ext>
            </a:extLst>
          </p:cNvPr>
          <p:cNvPicPr>
            <a:picLocks noChangeAspect="1"/>
          </p:cNvPicPr>
          <p:nvPr/>
        </p:nvPicPr>
        <p:blipFill>
          <a:blip r:embed="rId3"/>
          <a:stretch>
            <a:fillRect/>
          </a:stretch>
        </p:blipFill>
        <p:spPr>
          <a:xfrm>
            <a:off x="6855158" y="2989070"/>
            <a:ext cx="1470098" cy="1470098"/>
          </a:xfrm>
          <a:prstGeom prst="rect">
            <a:avLst/>
          </a:prstGeom>
          <a:ln w="12700">
            <a:miter lim="400000"/>
          </a:ln>
        </p:spPr>
      </p:pic>
      <p:sp>
        <p:nvSpPr>
          <p:cNvPr id="21" name="Network A의…">
            <a:extLst>
              <a:ext uri="{FF2B5EF4-FFF2-40B4-BE49-F238E27FC236}">
                <a16:creationId xmlns:a16="http://schemas.microsoft.com/office/drawing/2014/main" id="{8D7646AB-C12F-00F5-D3E0-FD755BADE82E}"/>
              </a:ext>
            </a:extLst>
          </p:cNvPr>
          <p:cNvSpPr txBox="1"/>
          <p:nvPr/>
        </p:nvSpPr>
        <p:spPr>
          <a:xfrm>
            <a:off x="4211604" y="2133831"/>
            <a:ext cx="1836399"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200" dirty="0">
                <a:latin typeface="바탕" panose="02030600000101010101" pitchFamily="18" charset="-127"/>
              </a:rPr>
              <a:t>Network </a:t>
            </a:r>
            <a:r>
              <a:rPr sz="2200" dirty="0" err="1">
                <a:latin typeface="바탕" panose="02030600000101010101" pitchFamily="18" charset="-127"/>
              </a:rPr>
              <a:t>A의</a:t>
            </a:r>
            <a:endParaRPr sz="2200" dirty="0">
              <a:latin typeface="바탕" panose="02030600000101010101" pitchFamily="18" charset="-127"/>
            </a:endParaRPr>
          </a:p>
          <a:p>
            <a:pPr algn="ctr"/>
            <a:r>
              <a:rPr sz="2200" dirty="0">
                <a:latin typeface="바탕" panose="02030600000101010101" pitchFamily="18" charset="-127"/>
              </a:rPr>
              <a:t>Gateway</a:t>
            </a:r>
          </a:p>
        </p:txBody>
      </p:sp>
      <p:sp>
        <p:nvSpPr>
          <p:cNvPr id="23" name="Network B의…">
            <a:extLst>
              <a:ext uri="{FF2B5EF4-FFF2-40B4-BE49-F238E27FC236}">
                <a16:creationId xmlns:a16="http://schemas.microsoft.com/office/drawing/2014/main" id="{05491D26-AB75-3B40-9EDE-92FEED929B52}"/>
              </a:ext>
            </a:extLst>
          </p:cNvPr>
          <p:cNvSpPr txBox="1"/>
          <p:nvPr/>
        </p:nvSpPr>
        <p:spPr>
          <a:xfrm>
            <a:off x="6662264" y="2133831"/>
            <a:ext cx="1828384"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200" dirty="0">
                <a:latin typeface="바탕" panose="02030600000101010101" pitchFamily="18" charset="-127"/>
              </a:rPr>
              <a:t>Network </a:t>
            </a:r>
            <a:r>
              <a:rPr sz="2200" dirty="0" err="1">
                <a:latin typeface="바탕" panose="02030600000101010101" pitchFamily="18" charset="-127"/>
              </a:rPr>
              <a:t>B의</a:t>
            </a:r>
            <a:endParaRPr sz="2200" dirty="0">
              <a:latin typeface="바탕" panose="02030600000101010101" pitchFamily="18" charset="-127"/>
            </a:endParaRPr>
          </a:p>
          <a:p>
            <a:pPr algn="ctr"/>
            <a:r>
              <a:rPr sz="2200" dirty="0">
                <a:latin typeface="바탕" panose="02030600000101010101" pitchFamily="18" charset="-127"/>
              </a:rPr>
              <a:t>Gateway</a:t>
            </a:r>
          </a:p>
        </p:txBody>
      </p:sp>
    </p:spTree>
    <p:extLst>
      <p:ext uri="{BB962C8B-B14F-4D97-AF65-F5344CB8AC3E}">
        <p14:creationId xmlns:p14="http://schemas.microsoft.com/office/powerpoint/2010/main" val="1814153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7166DB-9B5F-EF01-A845-D3CFF09460C0}"/>
              </a:ext>
            </a:extLst>
          </p:cNvPr>
          <p:cNvSpPr>
            <a:spLocks noGrp="1"/>
          </p:cNvSpPr>
          <p:nvPr>
            <p:ph type="title"/>
          </p:nvPr>
        </p:nvSpPr>
        <p:spPr/>
        <p:txBody>
          <a:bodyPr>
            <a:normAutofit/>
          </a:bodyPr>
          <a:lstStyle/>
          <a:p>
            <a:r>
              <a:rPr lang="ko-KR" altLang="en-US" dirty="0"/>
              <a:t>네트워크 연결 프로토콜인 </a:t>
            </a:r>
            <a:r>
              <a:rPr lang="en-US" altLang="ko-KR" dirty="0"/>
              <a:t>IP</a:t>
            </a:r>
            <a:endParaRPr lang="ko-KR" altLang="en-US" dirty="0"/>
          </a:p>
        </p:txBody>
      </p:sp>
      <p:pic>
        <p:nvPicPr>
          <p:cNvPr id="9" name="Image" descr="Image">
            <a:extLst>
              <a:ext uri="{FF2B5EF4-FFF2-40B4-BE49-F238E27FC236}">
                <a16:creationId xmlns:a16="http://schemas.microsoft.com/office/drawing/2014/main" id="{B98B05EB-BD21-E471-C86E-18F214755E5F}"/>
              </a:ext>
            </a:extLst>
          </p:cNvPr>
          <p:cNvPicPr>
            <a:picLocks noChangeAspect="1"/>
          </p:cNvPicPr>
          <p:nvPr/>
        </p:nvPicPr>
        <p:blipFill>
          <a:blip r:embed="rId2"/>
          <a:stretch>
            <a:fillRect/>
          </a:stretch>
        </p:blipFill>
        <p:spPr>
          <a:xfrm>
            <a:off x="1998504" y="1509863"/>
            <a:ext cx="8425148" cy="5348137"/>
          </a:xfrm>
          <a:prstGeom prst="rect">
            <a:avLst/>
          </a:prstGeom>
          <a:ln w="12700">
            <a:miter lim="400000"/>
          </a:ln>
        </p:spPr>
      </p:pic>
      <p:sp>
        <p:nvSpPr>
          <p:cNvPr id="4" name="Rectangle">
            <a:extLst>
              <a:ext uri="{FF2B5EF4-FFF2-40B4-BE49-F238E27FC236}">
                <a16:creationId xmlns:a16="http://schemas.microsoft.com/office/drawing/2014/main" id="{2474C12F-C3E9-EF08-CCE0-3A8AA1314BBD}"/>
              </a:ext>
            </a:extLst>
          </p:cNvPr>
          <p:cNvSpPr/>
          <p:nvPr/>
        </p:nvSpPr>
        <p:spPr>
          <a:xfrm>
            <a:off x="4071127" y="1291566"/>
            <a:ext cx="6620719" cy="5397303"/>
          </a:xfrm>
          <a:prstGeom prst="rect">
            <a:avLst/>
          </a:prstGeom>
          <a:solidFill>
            <a:srgbClr val="FFFFFF"/>
          </a:solidFill>
          <a:ln w="12700">
            <a:miter lim="400000"/>
          </a:ln>
        </p:spPr>
        <p:txBody>
          <a:bodyPr lIns="45719" rIns="45719" anchor="ctr"/>
          <a:lstStyle/>
          <a:p>
            <a:endParaRPr dirty="0">
              <a:latin typeface="바탕" panose="02030600000101010101" pitchFamily="18" charset="-127"/>
            </a:endParaRPr>
          </a:p>
        </p:txBody>
      </p:sp>
      <p:sp>
        <p:nvSpPr>
          <p:cNvPr id="6" name="MAC">
            <a:extLst>
              <a:ext uri="{FF2B5EF4-FFF2-40B4-BE49-F238E27FC236}">
                <a16:creationId xmlns:a16="http://schemas.microsoft.com/office/drawing/2014/main" id="{CD802AAB-057F-F704-BF88-4F3829EDC778}"/>
              </a:ext>
            </a:extLst>
          </p:cNvPr>
          <p:cNvSpPr txBox="1"/>
          <p:nvPr/>
        </p:nvSpPr>
        <p:spPr>
          <a:xfrm>
            <a:off x="4431213" y="4794520"/>
            <a:ext cx="82169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MAC</a:t>
            </a:r>
          </a:p>
        </p:txBody>
      </p:sp>
      <p:sp>
        <p:nvSpPr>
          <p:cNvPr id="8" name="IP">
            <a:extLst>
              <a:ext uri="{FF2B5EF4-FFF2-40B4-BE49-F238E27FC236}">
                <a16:creationId xmlns:a16="http://schemas.microsoft.com/office/drawing/2014/main" id="{590FA8CE-A2E2-8CA0-6695-0A147185FE74}"/>
              </a:ext>
            </a:extLst>
          </p:cNvPr>
          <p:cNvSpPr txBox="1"/>
          <p:nvPr/>
        </p:nvSpPr>
        <p:spPr>
          <a:xfrm>
            <a:off x="4670061" y="3905079"/>
            <a:ext cx="395299"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IP</a:t>
            </a:r>
          </a:p>
        </p:txBody>
      </p:sp>
      <p:sp>
        <p:nvSpPr>
          <p:cNvPr id="12" name="Port">
            <a:extLst>
              <a:ext uri="{FF2B5EF4-FFF2-40B4-BE49-F238E27FC236}">
                <a16:creationId xmlns:a16="http://schemas.microsoft.com/office/drawing/2014/main" id="{57FC1E5A-F8BD-C1F2-36F8-00B8944B0AAA}"/>
              </a:ext>
            </a:extLst>
          </p:cNvPr>
          <p:cNvSpPr txBox="1"/>
          <p:nvPr/>
        </p:nvSpPr>
        <p:spPr>
          <a:xfrm>
            <a:off x="4511441" y="2981959"/>
            <a:ext cx="71910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rPr dirty="0">
                <a:latin typeface="바탕" panose="02030600000101010101" pitchFamily="18" charset="-127"/>
                <a:ea typeface="바탕" panose="02030600000101010101" pitchFamily="18" charset="-127"/>
              </a:rPr>
              <a:t>Port</a:t>
            </a:r>
          </a:p>
        </p:txBody>
      </p:sp>
      <p:sp>
        <p:nvSpPr>
          <p:cNvPr id="5" name="Q) 내가 접속할 서버가 다른 네트워크에 있다면?">
            <a:extLst>
              <a:ext uri="{FF2B5EF4-FFF2-40B4-BE49-F238E27FC236}">
                <a16:creationId xmlns:a16="http://schemas.microsoft.com/office/drawing/2014/main" id="{8A7F89F6-8056-A3A8-0FB8-CC7FE096129B}"/>
              </a:ext>
            </a:extLst>
          </p:cNvPr>
          <p:cNvSpPr txBox="1"/>
          <p:nvPr/>
        </p:nvSpPr>
        <p:spPr>
          <a:xfrm>
            <a:off x="4431213" y="1515539"/>
            <a:ext cx="6398544" cy="8925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b="1">
                <a:solidFill>
                  <a:schemeClr val="accent5"/>
                </a:solidFill>
              </a:defRPr>
            </a:lvl1pPr>
          </a:lstStyle>
          <a:p>
            <a:r>
              <a:rPr dirty="0">
                <a:solidFill>
                  <a:srgbClr val="0070C0"/>
                </a:solidFill>
                <a:latin typeface="바탕" panose="02030600000101010101" pitchFamily="18" charset="-127"/>
                <a:ea typeface="바탕" panose="02030600000101010101" pitchFamily="18" charset="-127"/>
              </a:rPr>
              <a:t>Q) 접속할 서버가 다른 네트워크에 있다면?</a:t>
            </a:r>
            <a:endParaRPr lang="en-US" dirty="0">
              <a:solidFill>
                <a:srgbClr val="0070C0"/>
              </a:solidFill>
              <a:latin typeface="바탕" panose="02030600000101010101" pitchFamily="18" charset="-127"/>
              <a:ea typeface="바탕" panose="02030600000101010101" pitchFamily="18" charset="-127"/>
            </a:endParaRPr>
          </a:p>
          <a:p>
            <a:r>
              <a:rPr lang="en-US" dirty="0">
                <a:solidFill>
                  <a:srgbClr val="FF0000"/>
                </a:solidFill>
                <a:latin typeface="바탕" panose="02030600000101010101" pitchFamily="18" charset="-127"/>
                <a:ea typeface="바탕" panose="02030600000101010101" pitchFamily="18" charset="-127"/>
              </a:rPr>
              <a:t>A)</a:t>
            </a:r>
            <a:r>
              <a:rPr lang="ko-KR" altLang="en-US" dirty="0">
                <a:solidFill>
                  <a:srgbClr val="FF0000"/>
                </a:solidFill>
                <a:latin typeface="바탕" panose="02030600000101010101" pitchFamily="18" charset="-127"/>
                <a:ea typeface="바탕" panose="02030600000101010101" pitchFamily="18" charset="-127"/>
              </a:rPr>
              <a:t> </a:t>
            </a:r>
            <a:r>
              <a:rPr lang="en-US" altLang="ko-KR" dirty="0">
                <a:solidFill>
                  <a:srgbClr val="FF0000"/>
                </a:solidFill>
                <a:latin typeface="바탕" panose="02030600000101010101" pitchFamily="18" charset="-127"/>
                <a:ea typeface="바탕" panose="02030600000101010101" pitchFamily="18" charset="-127"/>
              </a:rPr>
              <a:t>Gateway </a:t>
            </a:r>
            <a:r>
              <a:rPr lang="ko-KR" altLang="en-US" dirty="0">
                <a:solidFill>
                  <a:srgbClr val="FF0000"/>
                </a:solidFill>
                <a:latin typeface="바탕" panose="02030600000101010101" pitchFamily="18" charset="-127"/>
                <a:ea typeface="바탕" panose="02030600000101010101" pitchFamily="18" charset="-127"/>
              </a:rPr>
              <a:t>에게 던져 놓고 맡긴다</a:t>
            </a:r>
            <a:r>
              <a:rPr lang="en-US" altLang="ko-KR" dirty="0">
                <a:solidFill>
                  <a:srgbClr val="FF0000"/>
                </a:solidFill>
                <a:latin typeface="바탕" panose="02030600000101010101" pitchFamily="18" charset="-127"/>
                <a:ea typeface="바탕" panose="02030600000101010101" pitchFamily="18" charset="-127"/>
              </a:rPr>
              <a:t>.</a:t>
            </a:r>
            <a:endParaRPr dirty="0">
              <a:solidFill>
                <a:srgbClr val="FF0000"/>
              </a:solidFill>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1595926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334DE9-AC35-25A5-37FA-567E341603BC}"/>
              </a:ext>
            </a:extLst>
          </p:cNvPr>
          <p:cNvSpPr>
            <a:spLocks noGrp="1"/>
          </p:cNvSpPr>
          <p:nvPr>
            <p:ph type="title"/>
          </p:nvPr>
        </p:nvSpPr>
        <p:spPr/>
        <p:txBody>
          <a:bodyPr/>
          <a:lstStyle/>
          <a:p>
            <a:r>
              <a:rPr lang="en-US" altLang="ko-KR" dirty="0"/>
              <a:t>IP:</a:t>
            </a:r>
            <a:r>
              <a:rPr lang="ko-KR" altLang="en-US" dirty="0"/>
              <a:t> </a:t>
            </a:r>
            <a:r>
              <a:rPr lang="en-US" altLang="ko-KR" dirty="0"/>
              <a:t>Hop-by-Hop Network</a:t>
            </a:r>
            <a:endParaRPr lang="ko-KR" altLang="en-US" dirty="0"/>
          </a:p>
        </p:txBody>
      </p:sp>
      <p:sp>
        <p:nvSpPr>
          <p:cNvPr id="5" name="Rounded Rectangle">
            <a:extLst>
              <a:ext uri="{FF2B5EF4-FFF2-40B4-BE49-F238E27FC236}">
                <a16:creationId xmlns:a16="http://schemas.microsoft.com/office/drawing/2014/main" id="{6E0AF936-E172-5553-5634-93082D6EEF38}"/>
              </a:ext>
            </a:extLst>
          </p:cNvPr>
          <p:cNvSpPr/>
          <p:nvPr/>
        </p:nvSpPr>
        <p:spPr>
          <a:xfrm>
            <a:off x="7657288" y="1441889"/>
            <a:ext cx="3632251" cy="5719660"/>
          </a:xfrm>
          <a:prstGeom prst="roundRect">
            <a:avLst>
              <a:gd name="adj" fmla="val 17795"/>
            </a:avLst>
          </a:prstGeom>
          <a:ln w="127000">
            <a:solidFill>
              <a:schemeClr val="accent6"/>
            </a:solidFill>
            <a:miter/>
          </a:ln>
        </p:spPr>
        <p:txBody>
          <a:bodyPr lIns="45719" rIns="45719" anchor="ctr"/>
          <a:lstStyle/>
          <a:p>
            <a:endParaRPr dirty="0">
              <a:latin typeface="바탕" panose="02030600000101010101" pitchFamily="18" charset="-127"/>
            </a:endParaRPr>
          </a:p>
        </p:txBody>
      </p:sp>
      <p:sp>
        <p:nvSpPr>
          <p:cNvPr id="7" name="Rounded Rectangle">
            <a:extLst>
              <a:ext uri="{FF2B5EF4-FFF2-40B4-BE49-F238E27FC236}">
                <a16:creationId xmlns:a16="http://schemas.microsoft.com/office/drawing/2014/main" id="{C32A5C2A-87D9-82AF-9319-629594B0A2FD}"/>
              </a:ext>
            </a:extLst>
          </p:cNvPr>
          <p:cNvSpPr/>
          <p:nvPr/>
        </p:nvSpPr>
        <p:spPr>
          <a:xfrm>
            <a:off x="754987" y="1730857"/>
            <a:ext cx="3632251" cy="5719660"/>
          </a:xfrm>
          <a:prstGeom prst="roundRect">
            <a:avLst>
              <a:gd name="adj" fmla="val 17795"/>
            </a:avLst>
          </a:prstGeom>
          <a:ln w="127000">
            <a:solidFill>
              <a:schemeClr val="accent1"/>
            </a:solidFill>
            <a:miter/>
          </a:ln>
        </p:spPr>
        <p:txBody>
          <a:bodyPr lIns="45719" rIns="45719" anchor="ctr"/>
          <a:lstStyle/>
          <a:p>
            <a:endParaRPr dirty="0">
              <a:latin typeface="바탕" panose="02030600000101010101" pitchFamily="18" charset="-127"/>
            </a:endParaRPr>
          </a:p>
        </p:txBody>
      </p:sp>
      <p:pic>
        <p:nvPicPr>
          <p:cNvPr id="9" name="Image" descr="Image">
            <a:extLst>
              <a:ext uri="{FF2B5EF4-FFF2-40B4-BE49-F238E27FC236}">
                <a16:creationId xmlns:a16="http://schemas.microsoft.com/office/drawing/2014/main" id="{6925B6C4-BE89-3A48-F3D0-C622D11A2AC2}"/>
              </a:ext>
            </a:extLst>
          </p:cNvPr>
          <p:cNvPicPr>
            <a:picLocks noChangeAspect="1"/>
          </p:cNvPicPr>
          <p:nvPr/>
        </p:nvPicPr>
        <p:blipFill>
          <a:blip r:embed="rId2"/>
          <a:srcRect t="4157" r="75668" b="12126"/>
          <a:stretch>
            <a:fillRect/>
          </a:stretch>
        </p:blipFill>
        <p:spPr>
          <a:xfrm>
            <a:off x="855546" y="2171988"/>
            <a:ext cx="2049945" cy="4477245"/>
          </a:xfrm>
          <a:prstGeom prst="rect">
            <a:avLst/>
          </a:prstGeom>
          <a:ln w="12700">
            <a:miter lim="400000"/>
          </a:ln>
        </p:spPr>
      </p:pic>
      <p:pic>
        <p:nvPicPr>
          <p:cNvPr id="11" name="Image" descr="Image">
            <a:extLst>
              <a:ext uri="{FF2B5EF4-FFF2-40B4-BE49-F238E27FC236}">
                <a16:creationId xmlns:a16="http://schemas.microsoft.com/office/drawing/2014/main" id="{152247C0-E299-60E7-43A3-E74F992FF22D}"/>
              </a:ext>
            </a:extLst>
          </p:cNvPr>
          <p:cNvPicPr>
            <a:picLocks noChangeAspect="1"/>
          </p:cNvPicPr>
          <p:nvPr/>
        </p:nvPicPr>
        <p:blipFill>
          <a:blip r:embed="rId2"/>
          <a:srcRect r="75668" b="12038"/>
          <a:stretch>
            <a:fillRect/>
          </a:stretch>
        </p:blipFill>
        <p:spPr>
          <a:xfrm>
            <a:off x="9140627" y="1949639"/>
            <a:ext cx="2049946" cy="4704307"/>
          </a:xfrm>
          <a:prstGeom prst="rect">
            <a:avLst/>
          </a:prstGeom>
          <a:ln w="12700">
            <a:miter lim="400000"/>
          </a:ln>
        </p:spPr>
      </p:pic>
      <p:pic>
        <p:nvPicPr>
          <p:cNvPr id="13" name="Image" descr="Image">
            <a:extLst>
              <a:ext uri="{FF2B5EF4-FFF2-40B4-BE49-F238E27FC236}">
                <a16:creationId xmlns:a16="http://schemas.microsoft.com/office/drawing/2014/main" id="{E4E69754-F95D-637D-A3DF-1FE0D03782EF}"/>
              </a:ext>
            </a:extLst>
          </p:cNvPr>
          <p:cNvPicPr>
            <a:picLocks noChangeAspect="1"/>
          </p:cNvPicPr>
          <p:nvPr/>
        </p:nvPicPr>
        <p:blipFill>
          <a:blip r:embed="rId2"/>
          <a:srcRect t="38780" r="75668" b="11848"/>
          <a:stretch>
            <a:fillRect/>
          </a:stretch>
        </p:blipFill>
        <p:spPr>
          <a:xfrm>
            <a:off x="3382846" y="4023658"/>
            <a:ext cx="2049945" cy="2640458"/>
          </a:xfrm>
          <a:prstGeom prst="rect">
            <a:avLst/>
          </a:prstGeom>
          <a:ln w="12700">
            <a:miter lim="400000"/>
          </a:ln>
        </p:spPr>
      </p:pic>
      <p:pic>
        <p:nvPicPr>
          <p:cNvPr id="15" name="Image" descr="Image">
            <a:extLst>
              <a:ext uri="{FF2B5EF4-FFF2-40B4-BE49-F238E27FC236}">
                <a16:creationId xmlns:a16="http://schemas.microsoft.com/office/drawing/2014/main" id="{78B2C86D-4173-0B19-1070-BC048C04444B}"/>
              </a:ext>
            </a:extLst>
          </p:cNvPr>
          <p:cNvPicPr>
            <a:picLocks noChangeAspect="1"/>
          </p:cNvPicPr>
          <p:nvPr/>
        </p:nvPicPr>
        <p:blipFill>
          <a:blip r:embed="rId2"/>
          <a:srcRect t="38780" r="75668" b="12322"/>
          <a:stretch>
            <a:fillRect/>
          </a:stretch>
        </p:blipFill>
        <p:spPr>
          <a:xfrm>
            <a:off x="6726040" y="4023658"/>
            <a:ext cx="2049946" cy="2615107"/>
          </a:xfrm>
          <a:prstGeom prst="rect">
            <a:avLst/>
          </a:prstGeom>
          <a:ln w="12700">
            <a:miter lim="400000"/>
          </a:ln>
        </p:spPr>
      </p:pic>
      <p:sp>
        <p:nvSpPr>
          <p:cNvPr id="17" name="Line">
            <a:extLst>
              <a:ext uri="{FF2B5EF4-FFF2-40B4-BE49-F238E27FC236}">
                <a16:creationId xmlns:a16="http://schemas.microsoft.com/office/drawing/2014/main" id="{843049A7-A68E-2953-2A7C-38B93CF0ABF2}"/>
              </a:ext>
            </a:extLst>
          </p:cNvPr>
          <p:cNvSpPr/>
          <p:nvPr/>
        </p:nvSpPr>
        <p:spPr>
          <a:xfrm>
            <a:off x="1807400" y="2325092"/>
            <a:ext cx="8366176" cy="33384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 y="21502"/>
                </a:lnTo>
                <a:lnTo>
                  <a:pt x="6866" y="21600"/>
                </a:lnTo>
                <a:lnTo>
                  <a:pt x="6799" y="13726"/>
                </a:lnTo>
                <a:lnTo>
                  <a:pt x="15276" y="13679"/>
                </a:lnTo>
                <a:lnTo>
                  <a:pt x="15273" y="21322"/>
                </a:lnTo>
                <a:lnTo>
                  <a:pt x="21600" y="21555"/>
                </a:lnTo>
                <a:lnTo>
                  <a:pt x="21581" y="562"/>
                </a:lnTo>
              </a:path>
            </a:pathLst>
          </a:custGeom>
          <a:ln w="127000">
            <a:solidFill>
              <a:srgbClr val="FF2600"/>
            </a:solidFill>
            <a:miter/>
            <a:tailEnd type="triangle"/>
          </a:ln>
        </p:spPr>
        <p:txBody>
          <a:bodyPr lIns="45719" rIns="45719"/>
          <a:lstStyle/>
          <a:p>
            <a:endParaRPr dirty="0">
              <a:latin typeface="바탕" panose="02030600000101010101" pitchFamily="18" charset="-127"/>
            </a:endParaRPr>
          </a:p>
        </p:txBody>
      </p:sp>
      <p:sp>
        <p:nvSpPr>
          <p:cNvPr id="19" name="Network A">
            <a:extLst>
              <a:ext uri="{FF2B5EF4-FFF2-40B4-BE49-F238E27FC236}">
                <a16:creationId xmlns:a16="http://schemas.microsoft.com/office/drawing/2014/main" id="{B42E0D54-318B-5024-9C32-22DA1CC40BCF}"/>
              </a:ext>
            </a:extLst>
          </p:cNvPr>
          <p:cNvSpPr txBox="1"/>
          <p:nvPr/>
        </p:nvSpPr>
        <p:spPr>
          <a:xfrm>
            <a:off x="2692445" y="1504198"/>
            <a:ext cx="1288171" cy="36933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rPr dirty="0">
                <a:latin typeface="바탕" panose="02030600000101010101" pitchFamily="18" charset="-127"/>
              </a:rPr>
              <a:t>Network A</a:t>
            </a:r>
          </a:p>
        </p:txBody>
      </p:sp>
      <p:sp>
        <p:nvSpPr>
          <p:cNvPr id="21" name="Network B">
            <a:extLst>
              <a:ext uri="{FF2B5EF4-FFF2-40B4-BE49-F238E27FC236}">
                <a16:creationId xmlns:a16="http://schemas.microsoft.com/office/drawing/2014/main" id="{21DB69D3-9989-D71E-9BB6-222B00ED37B7}"/>
              </a:ext>
            </a:extLst>
          </p:cNvPr>
          <p:cNvSpPr txBox="1"/>
          <p:nvPr/>
        </p:nvSpPr>
        <p:spPr>
          <a:xfrm>
            <a:off x="7785146" y="1286586"/>
            <a:ext cx="1281759" cy="369332"/>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rPr dirty="0">
                <a:latin typeface="바탕" panose="02030600000101010101" pitchFamily="18" charset="-127"/>
              </a:rPr>
              <a:t>Network B</a:t>
            </a:r>
          </a:p>
        </p:txBody>
      </p:sp>
      <p:sp>
        <p:nvSpPr>
          <p:cNvPr id="23" name="A 의 gateway">
            <a:extLst>
              <a:ext uri="{FF2B5EF4-FFF2-40B4-BE49-F238E27FC236}">
                <a16:creationId xmlns:a16="http://schemas.microsoft.com/office/drawing/2014/main" id="{FCB853A3-9F4A-FDEC-BD06-F21C8DA90380}"/>
              </a:ext>
            </a:extLst>
          </p:cNvPr>
          <p:cNvSpPr txBox="1"/>
          <p:nvPr/>
        </p:nvSpPr>
        <p:spPr>
          <a:xfrm>
            <a:off x="3700293" y="3590283"/>
            <a:ext cx="1570300" cy="3693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rPr>
              <a:t>A 의 gateway</a:t>
            </a:r>
          </a:p>
        </p:txBody>
      </p:sp>
      <p:sp>
        <p:nvSpPr>
          <p:cNvPr id="25" name="B 의 gateway">
            <a:extLst>
              <a:ext uri="{FF2B5EF4-FFF2-40B4-BE49-F238E27FC236}">
                <a16:creationId xmlns:a16="http://schemas.microsoft.com/office/drawing/2014/main" id="{1ED0F215-6B3E-E790-BEDA-EEC627B3D5C2}"/>
              </a:ext>
            </a:extLst>
          </p:cNvPr>
          <p:cNvSpPr txBox="1"/>
          <p:nvPr/>
        </p:nvSpPr>
        <p:spPr>
          <a:xfrm>
            <a:off x="7040312" y="3587108"/>
            <a:ext cx="1563888" cy="3693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rPr>
              <a:t>B 의 gateway</a:t>
            </a:r>
          </a:p>
        </p:txBody>
      </p:sp>
    </p:spTree>
    <p:extLst>
      <p:ext uri="{BB962C8B-B14F-4D97-AF65-F5344CB8AC3E}">
        <p14:creationId xmlns:p14="http://schemas.microsoft.com/office/powerpoint/2010/main" val="3740156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334DE9-AC35-25A5-37FA-567E341603BC}"/>
              </a:ext>
            </a:extLst>
          </p:cNvPr>
          <p:cNvSpPr>
            <a:spLocks noGrp="1"/>
          </p:cNvSpPr>
          <p:nvPr>
            <p:ph type="title"/>
          </p:nvPr>
        </p:nvSpPr>
        <p:spPr/>
        <p:txBody>
          <a:bodyPr>
            <a:normAutofit fontScale="90000"/>
          </a:bodyPr>
          <a:lstStyle/>
          <a:p>
            <a:r>
              <a:rPr lang="ko-KR" altLang="en-US" dirty="0"/>
              <a:t>심화문제</a:t>
            </a:r>
            <a:r>
              <a:rPr lang="en-US" altLang="ko-KR" dirty="0"/>
              <a:t>: </a:t>
            </a:r>
            <a:r>
              <a:rPr lang="ko-KR" altLang="en-US" dirty="0"/>
              <a:t>트래픽에서 업데이트 되는 주소 요소</a:t>
            </a:r>
            <a:r>
              <a:rPr lang="en-US" altLang="ko-KR" dirty="0"/>
              <a:t>?</a:t>
            </a:r>
            <a:endParaRPr lang="ko-KR" altLang="en-US" dirty="0"/>
          </a:p>
        </p:txBody>
      </p:sp>
      <p:sp>
        <p:nvSpPr>
          <p:cNvPr id="5" name="Rounded Rectangle">
            <a:extLst>
              <a:ext uri="{FF2B5EF4-FFF2-40B4-BE49-F238E27FC236}">
                <a16:creationId xmlns:a16="http://schemas.microsoft.com/office/drawing/2014/main" id="{6E0AF936-E172-5553-5634-93082D6EEF38}"/>
              </a:ext>
            </a:extLst>
          </p:cNvPr>
          <p:cNvSpPr/>
          <p:nvPr/>
        </p:nvSpPr>
        <p:spPr>
          <a:xfrm>
            <a:off x="7657288" y="1441889"/>
            <a:ext cx="3632251" cy="5719660"/>
          </a:xfrm>
          <a:prstGeom prst="roundRect">
            <a:avLst>
              <a:gd name="adj" fmla="val 17795"/>
            </a:avLst>
          </a:prstGeom>
          <a:ln w="127000">
            <a:solidFill>
              <a:schemeClr val="accent6"/>
            </a:solidFill>
            <a:miter/>
          </a:ln>
        </p:spPr>
        <p:txBody>
          <a:bodyPr lIns="45719" rIns="45719" anchor="ctr"/>
          <a:lstStyle/>
          <a:p>
            <a:endParaRPr dirty="0">
              <a:latin typeface="바탕" panose="02030600000101010101" pitchFamily="18" charset="-127"/>
            </a:endParaRPr>
          </a:p>
        </p:txBody>
      </p:sp>
      <p:sp>
        <p:nvSpPr>
          <p:cNvPr id="7" name="Rounded Rectangle">
            <a:extLst>
              <a:ext uri="{FF2B5EF4-FFF2-40B4-BE49-F238E27FC236}">
                <a16:creationId xmlns:a16="http://schemas.microsoft.com/office/drawing/2014/main" id="{C32A5C2A-87D9-82AF-9319-629594B0A2FD}"/>
              </a:ext>
            </a:extLst>
          </p:cNvPr>
          <p:cNvSpPr/>
          <p:nvPr/>
        </p:nvSpPr>
        <p:spPr>
          <a:xfrm>
            <a:off x="754987" y="1730857"/>
            <a:ext cx="3632251" cy="5719660"/>
          </a:xfrm>
          <a:prstGeom prst="roundRect">
            <a:avLst>
              <a:gd name="adj" fmla="val 17795"/>
            </a:avLst>
          </a:prstGeom>
          <a:ln w="127000">
            <a:solidFill>
              <a:schemeClr val="accent1"/>
            </a:solidFill>
            <a:miter/>
          </a:ln>
        </p:spPr>
        <p:txBody>
          <a:bodyPr lIns="45719" rIns="45719" anchor="ctr"/>
          <a:lstStyle/>
          <a:p>
            <a:endParaRPr dirty="0">
              <a:latin typeface="바탕" panose="02030600000101010101" pitchFamily="18" charset="-127"/>
            </a:endParaRPr>
          </a:p>
        </p:txBody>
      </p:sp>
      <p:pic>
        <p:nvPicPr>
          <p:cNvPr id="9" name="Image" descr="Image">
            <a:extLst>
              <a:ext uri="{FF2B5EF4-FFF2-40B4-BE49-F238E27FC236}">
                <a16:creationId xmlns:a16="http://schemas.microsoft.com/office/drawing/2014/main" id="{6925B6C4-BE89-3A48-F3D0-C622D11A2AC2}"/>
              </a:ext>
            </a:extLst>
          </p:cNvPr>
          <p:cNvPicPr>
            <a:picLocks noChangeAspect="1"/>
          </p:cNvPicPr>
          <p:nvPr/>
        </p:nvPicPr>
        <p:blipFill>
          <a:blip r:embed="rId2"/>
          <a:srcRect t="4157" r="75668" b="12126"/>
          <a:stretch>
            <a:fillRect/>
          </a:stretch>
        </p:blipFill>
        <p:spPr>
          <a:xfrm>
            <a:off x="855546" y="2171988"/>
            <a:ext cx="2049945" cy="4477245"/>
          </a:xfrm>
          <a:prstGeom prst="rect">
            <a:avLst/>
          </a:prstGeom>
          <a:ln w="12700">
            <a:miter lim="400000"/>
          </a:ln>
        </p:spPr>
      </p:pic>
      <p:pic>
        <p:nvPicPr>
          <p:cNvPr id="11" name="Image" descr="Image">
            <a:extLst>
              <a:ext uri="{FF2B5EF4-FFF2-40B4-BE49-F238E27FC236}">
                <a16:creationId xmlns:a16="http://schemas.microsoft.com/office/drawing/2014/main" id="{152247C0-E299-60E7-43A3-E74F992FF22D}"/>
              </a:ext>
            </a:extLst>
          </p:cNvPr>
          <p:cNvPicPr>
            <a:picLocks noChangeAspect="1"/>
          </p:cNvPicPr>
          <p:nvPr/>
        </p:nvPicPr>
        <p:blipFill>
          <a:blip r:embed="rId2"/>
          <a:srcRect r="75668" b="12038"/>
          <a:stretch>
            <a:fillRect/>
          </a:stretch>
        </p:blipFill>
        <p:spPr>
          <a:xfrm>
            <a:off x="9140627" y="1949639"/>
            <a:ext cx="2049946" cy="4704307"/>
          </a:xfrm>
          <a:prstGeom prst="rect">
            <a:avLst/>
          </a:prstGeom>
          <a:ln w="12700">
            <a:miter lim="400000"/>
          </a:ln>
        </p:spPr>
      </p:pic>
      <p:pic>
        <p:nvPicPr>
          <p:cNvPr id="13" name="Image" descr="Image">
            <a:extLst>
              <a:ext uri="{FF2B5EF4-FFF2-40B4-BE49-F238E27FC236}">
                <a16:creationId xmlns:a16="http://schemas.microsoft.com/office/drawing/2014/main" id="{E4E69754-F95D-637D-A3DF-1FE0D03782EF}"/>
              </a:ext>
            </a:extLst>
          </p:cNvPr>
          <p:cNvPicPr>
            <a:picLocks noChangeAspect="1"/>
          </p:cNvPicPr>
          <p:nvPr/>
        </p:nvPicPr>
        <p:blipFill>
          <a:blip r:embed="rId2"/>
          <a:srcRect t="38780" r="75668" b="11848"/>
          <a:stretch>
            <a:fillRect/>
          </a:stretch>
        </p:blipFill>
        <p:spPr>
          <a:xfrm>
            <a:off x="3382846" y="4023658"/>
            <a:ext cx="2049945" cy="2640458"/>
          </a:xfrm>
          <a:prstGeom prst="rect">
            <a:avLst/>
          </a:prstGeom>
          <a:ln w="12700">
            <a:miter lim="400000"/>
          </a:ln>
        </p:spPr>
      </p:pic>
      <p:pic>
        <p:nvPicPr>
          <p:cNvPr id="15" name="Image" descr="Image">
            <a:extLst>
              <a:ext uri="{FF2B5EF4-FFF2-40B4-BE49-F238E27FC236}">
                <a16:creationId xmlns:a16="http://schemas.microsoft.com/office/drawing/2014/main" id="{78B2C86D-4173-0B19-1070-BC048C04444B}"/>
              </a:ext>
            </a:extLst>
          </p:cNvPr>
          <p:cNvPicPr>
            <a:picLocks noChangeAspect="1"/>
          </p:cNvPicPr>
          <p:nvPr/>
        </p:nvPicPr>
        <p:blipFill>
          <a:blip r:embed="rId2"/>
          <a:srcRect t="38780" r="75668" b="12322"/>
          <a:stretch>
            <a:fillRect/>
          </a:stretch>
        </p:blipFill>
        <p:spPr>
          <a:xfrm>
            <a:off x="6726040" y="4023658"/>
            <a:ext cx="2049946" cy="2615107"/>
          </a:xfrm>
          <a:prstGeom prst="rect">
            <a:avLst/>
          </a:prstGeom>
          <a:ln w="12700">
            <a:miter lim="400000"/>
          </a:ln>
        </p:spPr>
      </p:pic>
      <p:sp>
        <p:nvSpPr>
          <p:cNvPr id="17" name="Line">
            <a:extLst>
              <a:ext uri="{FF2B5EF4-FFF2-40B4-BE49-F238E27FC236}">
                <a16:creationId xmlns:a16="http://schemas.microsoft.com/office/drawing/2014/main" id="{843049A7-A68E-2953-2A7C-38B93CF0ABF2}"/>
              </a:ext>
            </a:extLst>
          </p:cNvPr>
          <p:cNvSpPr/>
          <p:nvPr/>
        </p:nvSpPr>
        <p:spPr>
          <a:xfrm>
            <a:off x="1807400" y="2325092"/>
            <a:ext cx="8366176" cy="33384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 y="21502"/>
                </a:lnTo>
                <a:lnTo>
                  <a:pt x="6866" y="21600"/>
                </a:lnTo>
                <a:lnTo>
                  <a:pt x="6799" y="13726"/>
                </a:lnTo>
                <a:lnTo>
                  <a:pt x="15276" y="13679"/>
                </a:lnTo>
                <a:lnTo>
                  <a:pt x="15273" y="21322"/>
                </a:lnTo>
                <a:lnTo>
                  <a:pt x="21600" y="21555"/>
                </a:lnTo>
                <a:lnTo>
                  <a:pt x="21581" y="562"/>
                </a:lnTo>
              </a:path>
            </a:pathLst>
          </a:custGeom>
          <a:ln w="127000">
            <a:solidFill>
              <a:srgbClr val="FF2600"/>
            </a:solidFill>
            <a:miter/>
            <a:tailEnd type="triangle"/>
          </a:ln>
        </p:spPr>
        <p:txBody>
          <a:bodyPr lIns="45719" rIns="45719"/>
          <a:lstStyle/>
          <a:p>
            <a:endParaRPr dirty="0">
              <a:latin typeface="바탕" panose="02030600000101010101" pitchFamily="18" charset="-127"/>
            </a:endParaRPr>
          </a:p>
        </p:txBody>
      </p:sp>
      <p:sp>
        <p:nvSpPr>
          <p:cNvPr id="19" name="Network A">
            <a:extLst>
              <a:ext uri="{FF2B5EF4-FFF2-40B4-BE49-F238E27FC236}">
                <a16:creationId xmlns:a16="http://schemas.microsoft.com/office/drawing/2014/main" id="{B42E0D54-318B-5024-9C32-22DA1CC40BCF}"/>
              </a:ext>
            </a:extLst>
          </p:cNvPr>
          <p:cNvSpPr txBox="1"/>
          <p:nvPr/>
        </p:nvSpPr>
        <p:spPr>
          <a:xfrm>
            <a:off x="2692445" y="1504198"/>
            <a:ext cx="1288171" cy="36933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rPr dirty="0">
                <a:latin typeface="바탕" panose="02030600000101010101" pitchFamily="18" charset="-127"/>
              </a:rPr>
              <a:t>Network A</a:t>
            </a:r>
          </a:p>
        </p:txBody>
      </p:sp>
      <p:sp>
        <p:nvSpPr>
          <p:cNvPr id="21" name="Network B">
            <a:extLst>
              <a:ext uri="{FF2B5EF4-FFF2-40B4-BE49-F238E27FC236}">
                <a16:creationId xmlns:a16="http://schemas.microsoft.com/office/drawing/2014/main" id="{21DB69D3-9989-D71E-9BB6-222B00ED37B7}"/>
              </a:ext>
            </a:extLst>
          </p:cNvPr>
          <p:cNvSpPr txBox="1"/>
          <p:nvPr/>
        </p:nvSpPr>
        <p:spPr>
          <a:xfrm>
            <a:off x="7785146" y="1286586"/>
            <a:ext cx="1281759" cy="369332"/>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rPr dirty="0">
                <a:latin typeface="바탕" panose="02030600000101010101" pitchFamily="18" charset="-127"/>
              </a:rPr>
              <a:t>Network B</a:t>
            </a:r>
          </a:p>
        </p:txBody>
      </p:sp>
      <p:sp>
        <p:nvSpPr>
          <p:cNvPr id="23" name="A 의 gateway">
            <a:extLst>
              <a:ext uri="{FF2B5EF4-FFF2-40B4-BE49-F238E27FC236}">
                <a16:creationId xmlns:a16="http://schemas.microsoft.com/office/drawing/2014/main" id="{FCB853A3-9F4A-FDEC-BD06-F21C8DA90380}"/>
              </a:ext>
            </a:extLst>
          </p:cNvPr>
          <p:cNvSpPr txBox="1"/>
          <p:nvPr/>
        </p:nvSpPr>
        <p:spPr>
          <a:xfrm>
            <a:off x="3700293" y="3590283"/>
            <a:ext cx="1570300" cy="3693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rPr>
              <a:t>A 의 gateway</a:t>
            </a:r>
          </a:p>
        </p:txBody>
      </p:sp>
      <p:sp>
        <p:nvSpPr>
          <p:cNvPr id="25" name="B 의 gateway">
            <a:extLst>
              <a:ext uri="{FF2B5EF4-FFF2-40B4-BE49-F238E27FC236}">
                <a16:creationId xmlns:a16="http://schemas.microsoft.com/office/drawing/2014/main" id="{1ED0F215-6B3E-E790-BEDA-EEC627B3D5C2}"/>
              </a:ext>
            </a:extLst>
          </p:cNvPr>
          <p:cNvSpPr txBox="1"/>
          <p:nvPr/>
        </p:nvSpPr>
        <p:spPr>
          <a:xfrm>
            <a:off x="7040312" y="3587108"/>
            <a:ext cx="1563888" cy="3693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rPr>
              <a:t>B 의 gateway</a:t>
            </a:r>
          </a:p>
        </p:txBody>
      </p:sp>
      <p:sp>
        <p:nvSpPr>
          <p:cNvPr id="4" name="Dst host/service name">
            <a:extLst>
              <a:ext uri="{FF2B5EF4-FFF2-40B4-BE49-F238E27FC236}">
                <a16:creationId xmlns:a16="http://schemas.microsoft.com/office/drawing/2014/main" id="{42B71F00-B5B9-6265-FCD8-CEDE908DB006}"/>
              </a:ext>
            </a:extLst>
          </p:cNvPr>
          <p:cNvSpPr txBox="1"/>
          <p:nvPr/>
        </p:nvSpPr>
        <p:spPr>
          <a:xfrm>
            <a:off x="1041683" y="2495170"/>
            <a:ext cx="2569291"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b="1" dirty="0">
                <a:solidFill>
                  <a:srgbClr val="00B050"/>
                </a:solidFill>
                <a:latin typeface="바탕" panose="02030600000101010101" pitchFamily="18" charset="-127"/>
              </a:rPr>
              <a:t>Dst host/service name</a:t>
            </a:r>
          </a:p>
        </p:txBody>
      </p:sp>
      <p:sp>
        <p:nvSpPr>
          <p:cNvPr id="8" name="Dst Port">
            <a:extLst>
              <a:ext uri="{FF2B5EF4-FFF2-40B4-BE49-F238E27FC236}">
                <a16:creationId xmlns:a16="http://schemas.microsoft.com/office/drawing/2014/main" id="{18BBC073-372D-CD33-B111-AA2E7DBF751F}"/>
              </a:ext>
            </a:extLst>
          </p:cNvPr>
          <p:cNvSpPr txBox="1"/>
          <p:nvPr/>
        </p:nvSpPr>
        <p:spPr>
          <a:xfrm>
            <a:off x="1067250" y="3386186"/>
            <a:ext cx="1005466"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b="1" dirty="0">
                <a:solidFill>
                  <a:srgbClr val="00B050"/>
                </a:solidFill>
                <a:latin typeface="바탕" panose="02030600000101010101" pitchFamily="18" charset="-127"/>
              </a:rPr>
              <a:t>Dst Port</a:t>
            </a:r>
          </a:p>
        </p:txBody>
      </p:sp>
      <p:sp>
        <p:nvSpPr>
          <p:cNvPr id="12" name="Dst IP">
            <a:extLst>
              <a:ext uri="{FF2B5EF4-FFF2-40B4-BE49-F238E27FC236}">
                <a16:creationId xmlns:a16="http://schemas.microsoft.com/office/drawing/2014/main" id="{41803806-B636-A41B-0EDE-44D2EF3B4C04}"/>
              </a:ext>
            </a:extLst>
          </p:cNvPr>
          <p:cNvSpPr txBox="1"/>
          <p:nvPr/>
        </p:nvSpPr>
        <p:spPr>
          <a:xfrm>
            <a:off x="1081562" y="4302427"/>
            <a:ext cx="755974"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b="1" dirty="0">
                <a:solidFill>
                  <a:srgbClr val="00B050"/>
                </a:solidFill>
                <a:latin typeface="바탕" panose="02030600000101010101" pitchFamily="18" charset="-127"/>
              </a:rPr>
              <a:t>Dst IP</a:t>
            </a:r>
          </a:p>
        </p:txBody>
      </p:sp>
      <p:sp>
        <p:nvSpPr>
          <p:cNvPr id="14" name="Dst IP">
            <a:extLst>
              <a:ext uri="{FF2B5EF4-FFF2-40B4-BE49-F238E27FC236}">
                <a16:creationId xmlns:a16="http://schemas.microsoft.com/office/drawing/2014/main" id="{2B69D8FC-C9CF-5EAA-B354-548853AF3474}"/>
              </a:ext>
            </a:extLst>
          </p:cNvPr>
          <p:cNvSpPr txBox="1"/>
          <p:nvPr/>
        </p:nvSpPr>
        <p:spPr>
          <a:xfrm>
            <a:off x="1081562" y="5137207"/>
            <a:ext cx="1884553"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lang="en-US" b="1" dirty="0">
                <a:solidFill>
                  <a:srgbClr val="00B050"/>
                </a:solidFill>
                <a:latin typeface="바탕" panose="02030600000101010101" pitchFamily="18" charset="-127"/>
              </a:rPr>
              <a:t>Gateway</a:t>
            </a:r>
            <a:r>
              <a:rPr lang="ko-KR" altLang="en-US" b="1" dirty="0">
                <a:solidFill>
                  <a:srgbClr val="00B050"/>
                </a:solidFill>
                <a:latin typeface="바탕" panose="02030600000101010101" pitchFamily="18" charset="-127"/>
                <a:ea typeface="바탕" panose="02030600000101010101" pitchFamily="18" charset="-127"/>
              </a:rPr>
              <a:t> </a:t>
            </a:r>
            <a:r>
              <a:rPr lang="en-US" altLang="ko-KR" b="1" dirty="0">
                <a:solidFill>
                  <a:srgbClr val="00B050"/>
                </a:solidFill>
                <a:latin typeface="바탕" panose="02030600000101010101" pitchFamily="18" charset="-127"/>
                <a:ea typeface="바탕" panose="02030600000101010101" pitchFamily="18" charset="-127"/>
              </a:rPr>
              <a:t>A</a:t>
            </a:r>
            <a:r>
              <a:rPr lang="ko-KR" altLang="en-US" b="1" dirty="0">
                <a:solidFill>
                  <a:srgbClr val="00B050"/>
                </a:solidFill>
                <a:latin typeface="바탕" panose="02030600000101010101" pitchFamily="18" charset="-127"/>
                <a:ea typeface="바탕" panose="02030600000101010101" pitchFamily="18" charset="-127"/>
              </a:rPr>
              <a:t> </a:t>
            </a:r>
            <a:r>
              <a:rPr lang="en-US" altLang="ko-KR" b="1" dirty="0">
                <a:solidFill>
                  <a:srgbClr val="00B050"/>
                </a:solidFill>
                <a:latin typeface="바탕" panose="02030600000101010101" pitchFamily="18" charset="-127"/>
                <a:ea typeface="바탕" panose="02030600000101010101" pitchFamily="18" charset="-127"/>
              </a:rPr>
              <a:t>MAC</a:t>
            </a:r>
            <a:endParaRPr b="1" dirty="0">
              <a:solidFill>
                <a:srgbClr val="00B050"/>
              </a:solidFill>
              <a:latin typeface="바탕" panose="02030600000101010101" pitchFamily="18" charset="-127"/>
            </a:endParaRPr>
          </a:p>
        </p:txBody>
      </p:sp>
      <p:sp>
        <p:nvSpPr>
          <p:cNvPr id="16" name="Dst IP">
            <a:extLst>
              <a:ext uri="{FF2B5EF4-FFF2-40B4-BE49-F238E27FC236}">
                <a16:creationId xmlns:a16="http://schemas.microsoft.com/office/drawing/2014/main" id="{18DAB5D1-FB4A-EA53-865D-B7212B6377AC}"/>
              </a:ext>
            </a:extLst>
          </p:cNvPr>
          <p:cNvSpPr txBox="1"/>
          <p:nvPr/>
        </p:nvSpPr>
        <p:spPr>
          <a:xfrm>
            <a:off x="3522467" y="4302427"/>
            <a:ext cx="755974"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b="1" dirty="0">
                <a:solidFill>
                  <a:srgbClr val="00B050"/>
                </a:solidFill>
                <a:latin typeface="바탕" panose="02030600000101010101" pitchFamily="18" charset="-127"/>
              </a:rPr>
              <a:t>Dst IP</a:t>
            </a:r>
          </a:p>
        </p:txBody>
      </p:sp>
      <p:sp>
        <p:nvSpPr>
          <p:cNvPr id="18" name="Dst IP">
            <a:extLst>
              <a:ext uri="{FF2B5EF4-FFF2-40B4-BE49-F238E27FC236}">
                <a16:creationId xmlns:a16="http://schemas.microsoft.com/office/drawing/2014/main" id="{31646E80-ECB0-4929-5C60-A20C00CD7BEC}"/>
              </a:ext>
            </a:extLst>
          </p:cNvPr>
          <p:cNvSpPr txBox="1"/>
          <p:nvPr/>
        </p:nvSpPr>
        <p:spPr>
          <a:xfrm>
            <a:off x="4591073" y="5137207"/>
            <a:ext cx="1870125"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lang="en-US" b="1" dirty="0">
                <a:solidFill>
                  <a:srgbClr val="00B050"/>
                </a:solidFill>
                <a:latin typeface="바탕" panose="02030600000101010101" pitchFamily="18" charset="-127"/>
              </a:rPr>
              <a:t>Gateway</a:t>
            </a:r>
            <a:r>
              <a:rPr lang="ko-KR" altLang="en-US" b="1" dirty="0">
                <a:solidFill>
                  <a:srgbClr val="00B050"/>
                </a:solidFill>
                <a:latin typeface="바탕" panose="02030600000101010101" pitchFamily="18" charset="-127"/>
                <a:ea typeface="바탕" panose="02030600000101010101" pitchFamily="18" charset="-127"/>
              </a:rPr>
              <a:t> </a:t>
            </a:r>
            <a:r>
              <a:rPr lang="en-US" altLang="ko-KR" b="1" dirty="0">
                <a:solidFill>
                  <a:srgbClr val="00B050"/>
                </a:solidFill>
                <a:latin typeface="바탕" panose="02030600000101010101" pitchFamily="18" charset="-127"/>
                <a:ea typeface="바탕" panose="02030600000101010101" pitchFamily="18" charset="-127"/>
              </a:rPr>
              <a:t>B</a:t>
            </a:r>
            <a:r>
              <a:rPr lang="ko-KR" altLang="en-US" b="1" dirty="0">
                <a:solidFill>
                  <a:srgbClr val="00B050"/>
                </a:solidFill>
                <a:latin typeface="바탕" panose="02030600000101010101" pitchFamily="18" charset="-127"/>
                <a:ea typeface="바탕" panose="02030600000101010101" pitchFamily="18" charset="-127"/>
              </a:rPr>
              <a:t> </a:t>
            </a:r>
            <a:r>
              <a:rPr lang="en-US" altLang="ko-KR" b="1" dirty="0">
                <a:solidFill>
                  <a:srgbClr val="00B050"/>
                </a:solidFill>
                <a:latin typeface="바탕" panose="02030600000101010101" pitchFamily="18" charset="-127"/>
                <a:ea typeface="바탕" panose="02030600000101010101" pitchFamily="18" charset="-127"/>
              </a:rPr>
              <a:t>MAC</a:t>
            </a:r>
            <a:endParaRPr b="1" dirty="0">
              <a:solidFill>
                <a:srgbClr val="00B050"/>
              </a:solidFill>
              <a:latin typeface="바탕" panose="02030600000101010101" pitchFamily="18" charset="-127"/>
            </a:endParaRPr>
          </a:p>
        </p:txBody>
      </p:sp>
      <p:sp>
        <p:nvSpPr>
          <p:cNvPr id="20" name="Dst IP">
            <a:extLst>
              <a:ext uri="{FF2B5EF4-FFF2-40B4-BE49-F238E27FC236}">
                <a16:creationId xmlns:a16="http://schemas.microsoft.com/office/drawing/2014/main" id="{233EB451-9702-36A4-649D-544D9CD056B1}"/>
              </a:ext>
            </a:extLst>
          </p:cNvPr>
          <p:cNvSpPr txBox="1"/>
          <p:nvPr/>
        </p:nvSpPr>
        <p:spPr>
          <a:xfrm>
            <a:off x="6813677" y="4302427"/>
            <a:ext cx="755974"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b="1" dirty="0">
                <a:solidFill>
                  <a:srgbClr val="00B050"/>
                </a:solidFill>
                <a:latin typeface="바탕" panose="02030600000101010101" pitchFamily="18" charset="-127"/>
              </a:rPr>
              <a:t>Dst IP</a:t>
            </a:r>
          </a:p>
        </p:txBody>
      </p:sp>
      <p:sp>
        <p:nvSpPr>
          <p:cNvPr id="22" name="Dst IP">
            <a:extLst>
              <a:ext uri="{FF2B5EF4-FFF2-40B4-BE49-F238E27FC236}">
                <a16:creationId xmlns:a16="http://schemas.microsoft.com/office/drawing/2014/main" id="{8D227472-08CE-3051-F56F-C5CD9379C3D9}"/>
              </a:ext>
            </a:extLst>
          </p:cNvPr>
          <p:cNvSpPr txBox="1"/>
          <p:nvPr/>
        </p:nvSpPr>
        <p:spPr>
          <a:xfrm>
            <a:off x="7827007" y="5137207"/>
            <a:ext cx="1069650"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lang="en-US" b="1" dirty="0">
                <a:solidFill>
                  <a:srgbClr val="00B050"/>
                </a:solidFill>
                <a:latin typeface="바탕" panose="02030600000101010101" pitchFamily="18" charset="-127"/>
              </a:rPr>
              <a:t>Dst MAC</a:t>
            </a:r>
            <a:endParaRPr b="1" dirty="0">
              <a:solidFill>
                <a:srgbClr val="00B050"/>
              </a:solidFill>
              <a:latin typeface="바탕" panose="02030600000101010101" pitchFamily="18" charset="-127"/>
            </a:endParaRPr>
          </a:p>
        </p:txBody>
      </p:sp>
      <p:sp>
        <p:nvSpPr>
          <p:cNvPr id="24" name="Dst host/service name">
            <a:extLst>
              <a:ext uri="{FF2B5EF4-FFF2-40B4-BE49-F238E27FC236}">
                <a16:creationId xmlns:a16="http://schemas.microsoft.com/office/drawing/2014/main" id="{F4F1E7B7-C9A3-3DA0-531A-81ABDA9ED0E3}"/>
              </a:ext>
            </a:extLst>
          </p:cNvPr>
          <p:cNvSpPr txBox="1"/>
          <p:nvPr/>
        </p:nvSpPr>
        <p:spPr>
          <a:xfrm>
            <a:off x="9261298" y="2495170"/>
            <a:ext cx="2569291"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b="1" dirty="0">
                <a:solidFill>
                  <a:srgbClr val="00B050"/>
                </a:solidFill>
                <a:latin typeface="바탕" panose="02030600000101010101" pitchFamily="18" charset="-127"/>
              </a:rPr>
              <a:t>Dst host/service name</a:t>
            </a:r>
          </a:p>
        </p:txBody>
      </p:sp>
      <p:sp>
        <p:nvSpPr>
          <p:cNvPr id="26" name="Dst Port">
            <a:extLst>
              <a:ext uri="{FF2B5EF4-FFF2-40B4-BE49-F238E27FC236}">
                <a16:creationId xmlns:a16="http://schemas.microsoft.com/office/drawing/2014/main" id="{74365B72-D592-5DFA-EE5A-F27D536ECCB1}"/>
              </a:ext>
            </a:extLst>
          </p:cNvPr>
          <p:cNvSpPr txBox="1"/>
          <p:nvPr/>
        </p:nvSpPr>
        <p:spPr>
          <a:xfrm>
            <a:off x="9286865" y="3386186"/>
            <a:ext cx="1005466"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b="1" dirty="0">
                <a:solidFill>
                  <a:srgbClr val="00B050"/>
                </a:solidFill>
                <a:latin typeface="바탕" panose="02030600000101010101" pitchFamily="18" charset="-127"/>
              </a:rPr>
              <a:t>Dst Port</a:t>
            </a:r>
          </a:p>
        </p:txBody>
      </p:sp>
      <p:sp>
        <p:nvSpPr>
          <p:cNvPr id="27" name="Dst IP">
            <a:extLst>
              <a:ext uri="{FF2B5EF4-FFF2-40B4-BE49-F238E27FC236}">
                <a16:creationId xmlns:a16="http://schemas.microsoft.com/office/drawing/2014/main" id="{BC00A471-4195-65D1-DA82-580A3FCCADA6}"/>
              </a:ext>
            </a:extLst>
          </p:cNvPr>
          <p:cNvSpPr txBox="1"/>
          <p:nvPr/>
        </p:nvSpPr>
        <p:spPr>
          <a:xfrm>
            <a:off x="9301177" y="4302427"/>
            <a:ext cx="755974"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b="1" dirty="0">
                <a:solidFill>
                  <a:srgbClr val="00B050"/>
                </a:solidFill>
                <a:latin typeface="바탕" panose="02030600000101010101" pitchFamily="18" charset="-127"/>
              </a:rPr>
              <a:t>Dst IP</a:t>
            </a:r>
          </a:p>
        </p:txBody>
      </p:sp>
      <p:sp>
        <p:nvSpPr>
          <p:cNvPr id="28" name="Dst IP">
            <a:extLst>
              <a:ext uri="{FF2B5EF4-FFF2-40B4-BE49-F238E27FC236}">
                <a16:creationId xmlns:a16="http://schemas.microsoft.com/office/drawing/2014/main" id="{ED41FC9D-8331-5A0B-3EED-9CAE63A605B0}"/>
              </a:ext>
            </a:extLst>
          </p:cNvPr>
          <p:cNvSpPr txBox="1"/>
          <p:nvPr/>
        </p:nvSpPr>
        <p:spPr>
          <a:xfrm>
            <a:off x="9301177" y="5137207"/>
            <a:ext cx="1069650" cy="369332"/>
          </a:xfrm>
          <a:prstGeom prst="rect">
            <a:avLst/>
          </a:prstGeom>
          <a:solidFill>
            <a:schemeClr val="bg1"/>
          </a:solidFill>
          <a:ln w="38100">
            <a:solidFill>
              <a:srgbClr val="00B05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F900"/>
                </a:solidFill>
              </a:defRPr>
            </a:lvl1pPr>
          </a:lstStyle>
          <a:p>
            <a:r>
              <a:rPr lang="en-US" b="1" dirty="0">
                <a:solidFill>
                  <a:srgbClr val="00B050"/>
                </a:solidFill>
                <a:latin typeface="바탕" panose="02030600000101010101" pitchFamily="18" charset="-127"/>
              </a:rPr>
              <a:t>Dst MAC</a:t>
            </a:r>
            <a:endParaRPr b="1" dirty="0">
              <a:solidFill>
                <a:srgbClr val="00B050"/>
              </a:solidFill>
              <a:latin typeface="바탕" panose="02030600000101010101" pitchFamily="18" charset="-127"/>
            </a:endParaRPr>
          </a:p>
        </p:txBody>
      </p:sp>
    </p:spTree>
    <p:extLst>
      <p:ext uri="{BB962C8B-B14F-4D97-AF65-F5344CB8AC3E}">
        <p14:creationId xmlns:p14="http://schemas.microsoft.com/office/powerpoint/2010/main" val="64815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animBg="1"/>
      <p:bldP spid="14" grpId="0" animBg="1"/>
      <p:bldP spid="16" grpId="0" animBg="1"/>
      <p:bldP spid="18" grpId="0" animBg="1"/>
      <p:bldP spid="20" grpId="0" animBg="1"/>
      <p:bldP spid="22" grpId="0" animBg="1"/>
      <p:bldP spid="24" grpId="0" animBg="1"/>
      <p:bldP spid="26" grpId="0" animBg="1"/>
      <p:bldP spid="27" grpId="0" animBg="1"/>
      <p:bldP spid="2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334DE9-AC35-25A5-37FA-567E341603BC}"/>
              </a:ext>
            </a:extLst>
          </p:cNvPr>
          <p:cNvSpPr>
            <a:spLocks noGrp="1"/>
          </p:cNvSpPr>
          <p:nvPr>
            <p:ph type="title"/>
          </p:nvPr>
        </p:nvSpPr>
        <p:spPr/>
        <p:txBody>
          <a:bodyPr>
            <a:normAutofit fontScale="90000"/>
          </a:bodyPr>
          <a:lstStyle/>
          <a:p>
            <a:r>
              <a:rPr lang="en-US" altLang="ko-KR" dirty="0"/>
              <a:t>Gateway A </a:t>
            </a:r>
            <a:r>
              <a:rPr lang="ko-KR" altLang="en-US" dirty="0"/>
              <a:t>는 어떻게 </a:t>
            </a:r>
            <a:r>
              <a:rPr lang="en-US" altLang="ko-KR" dirty="0"/>
              <a:t>B </a:t>
            </a:r>
            <a:r>
              <a:rPr lang="ko-KR" altLang="en-US" dirty="0"/>
              <a:t>로 보내는 선택을 할까</a:t>
            </a:r>
            <a:r>
              <a:rPr lang="en-US" altLang="ko-KR" dirty="0"/>
              <a:t>?</a:t>
            </a:r>
            <a:endParaRPr lang="ko-KR" altLang="en-US" dirty="0"/>
          </a:p>
        </p:txBody>
      </p:sp>
      <p:sp>
        <p:nvSpPr>
          <p:cNvPr id="5" name="Rounded Rectangle">
            <a:extLst>
              <a:ext uri="{FF2B5EF4-FFF2-40B4-BE49-F238E27FC236}">
                <a16:creationId xmlns:a16="http://schemas.microsoft.com/office/drawing/2014/main" id="{6E0AF936-E172-5553-5634-93082D6EEF38}"/>
              </a:ext>
            </a:extLst>
          </p:cNvPr>
          <p:cNvSpPr/>
          <p:nvPr/>
        </p:nvSpPr>
        <p:spPr>
          <a:xfrm>
            <a:off x="7657288" y="1441889"/>
            <a:ext cx="3632251" cy="5719660"/>
          </a:xfrm>
          <a:prstGeom prst="roundRect">
            <a:avLst>
              <a:gd name="adj" fmla="val 17795"/>
            </a:avLst>
          </a:prstGeom>
          <a:ln w="127000">
            <a:solidFill>
              <a:schemeClr val="accent6"/>
            </a:solidFill>
            <a:miter/>
          </a:ln>
        </p:spPr>
        <p:txBody>
          <a:bodyPr lIns="45719" rIns="45719" anchor="ctr"/>
          <a:lstStyle/>
          <a:p>
            <a:endParaRPr dirty="0">
              <a:latin typeface="바탕" panose="02030600000101010101" pitchFamily="18" charset="-127"/>
            </a:endParaRPr>
          </a:p>
        </p:txBody>
      </p:sp>
      <p:sp>
        <p:nvSpPr>
          <p:cNvPr id="7" name="Rounded Rectangle">
            <a:extLst>
              <a:ext uri="{FF2B5EF4-FFF2-40B4-BE49-F238E27FC236}">
                <a16:creationId xmlns:a16="http://schemas.microsoft.com/office/drawing/2014/main" id="{C32A5C2A-87D9-82AF-9319-629594B0A2FD}"/>
              </a:ext>
            </a:extLst>
          </p:cNvPr>
          <p:cNvSpPr/>
          <p:nvPr/>
        </p:nvSpPr>
        <p:spPr>
          <a:xfrm>
            <a:off x="754987" y="1730857"/>
            <a:ext cx="3632251" cy="5719660"/>
          </a:xfrm>
          <a:prstGeom prst="roundRect">
            <a:avLst>
              <a:gd name="adj" fmla="val 17795"/>
            </a:avLst>
          </a:prstGeom>
          <a:ln w="127000">
            <a:solidFill>
              <a:schemeClr val="accent1"/>
            </a:solidFill>
            <a:miter/>
          </a:ln>
        </p:spPr>
        <p:txBody>
          <a:bodyPr lIns="45719" rIns="45719" anchor="ctr"/>
          <a:lstStyle/>
          <a:p>
            <a:endParaRPr dirty="0">
              <a:latin typeface="바탕" panose="02030600000101010101" pitchFamily="18" charset="-127"/>
            </a:endParaRPr>
          </a:p>
        </p:txBody>
      </p:sp>
      <p:pic>
        <p:nvPicPr>
          <p:cNvPr id="9" name="Image" descr="Image">
            <a:extLst>
              <a:ext uri="{FF2B5EF4-FFF2-40B4-BE49-F238E27FC236}">
                <a16:creationId xmlns:a16="http://schemas.microsoft.com/office/drawing/2014/main" id="{6925B6C4-BE89-3A48-F3D0-C622D11A2AC2}"/>
              </a:ext>
            </a:extLst>
          </p:cNvPr>
          <p:cNvPicPr>
            <a:picLocks noChangeAspect="1"/>
          </p:cNvPicPr>
          <p:nvPr/>
        </p:nvPicPr>
        <p:blipFill>
          <a:blip r:embed="rId2"/>
          <a:srcRect t="4157" r="75668" b="12126"/>
          <a:stretch>
            <a:fillRect/>
          </a:stretch>
        </p:blipFill>
        <p:spPr>
          <a:xfrm>
            <a:off x="855546" y="2171988"/>
            <a:ext cx="2049945" cy="4477245"/>
          </a:xfrm>
          <a:prstGeom prst="rect">
            <a:avLst/>
          </a:prstGeom>
          <a:ln w="12700">
            <a:miter lim="400000"/>
          </a:ln>
        </p:spPr>
      </p:pic>
      <p:pic>
        <p:nvPicPr>
          <p:cNvPr id="11" name="Image" descr="Image">
            <a:extLst>
              <a:ext uri="{FF2B5EF4-FFF2-40B4-BE49-F238E27FC236}">
                <a16:creationId xmlns:a16="http://schemas.microsoft.com/office/drawing/2014/main" id="{152247C0-E299-60E7-43A3-E74F992FF22D}"/>
              </a:ext>
            </a:extLst>
          </p:cNvPr>
          <p:cNvPicPr>
            <a:picLocks noChangeAspect="1"/>
          </p:cNvPicPr>
          <p:nvPr/>
        </p:nvPicPr>
        <p:blipFill>
          <a:blip r:embed="rId2"/>
          <a:srcRect r="75668" b="12038"/>
          <a:stretch>
            <a:fillRect/>
          </a:stretch>
        </p:blipFill>
        <p:spPr>
          <a:xfrm>
            <a:off x="9140627" y="1949639"/>
            <a:ext cx="2049946" cy="4704307"/>
          </a:xfrm>
          <a:prstGeom prst="rect">
            <a:avLst/>
          </a:prstGeom>
          <a:ln w="12700">
            <a:miter lim="400000"/>
          </a:ln>
        </p:spPr>
      </p:pic>
      <p:pic>
        <p:nvPicPr>
          <p:cNvPr id="13" name="Image" descr="Image">
            <a:extLst>
              <a:ext uri="{FF2B5EF4-FFF2-40B4-BE49-F238E27FC236}">
                <a16:creationId xmlns:a16="http://schemas.microsoft.com/office/drawing/2014/main" id="{E4E69754-F95D-637D-A3DF-1FE0D03782EF}"/>
              </a:ext>
            </a:extLst>
          </p:cNvPr>
          <p:cNvPicPr>
            <a:picLocks noChangeAspect="1"/>
          </p:cNvPicPr>
          <p:nvPr/>
        </p:nvPicPr>
        <p:blipFill>
          <a:blip r:embed="rId2"/>
          <a:srcRect t="38780" r="75668" b="11848"/>
          <a:stretch>
            <a:fillRect/>
          </a:stretch>
        </p:blipFill>
        <p:spPr>
          <a:xfrm>
            <a:off x="3382846" y="4023658"/>
            <a:ext cx="2049945" cy="2640458"/>
          </a:xfrm>
          <a:prstGeom prst="rect">
            <a:avLst/>
          </a:prstGeom>
          <a:ln w="12700">
            <a:miter lim="400000"/>
          </a:ln>
        </p:spPr>
      </p:pic>
      <p:pic>
        <p:nvPicPr>
          <p:cNvPr id="15" name="Image" descr="Image">
            <a:extLst>
              <a:ext uri="{FF2B5EF4-FFF2-40B4-BE49-F238E27FC236}">
                <a16:creationId xmlns:a16="http://schemas.microsoft.com/office/drawing/2014/main" id="{78B2C86D-4173-0B19-1070-BC048C04444B}"/>
              </a:ext>
            </a:extLst>
          </p:cNvPr>
          <p:cNvPicPr>
            <a:picLocks noChangeAspect="1"/>
          </p:cNvPicPr>
          <p:nvPr/>
        </p:nvPicPr>
        <p:blipFill>
          <a:blip r:embed="rId2"/>
          <a:srcRect t="38780" r="75668" b="12322"/>
          <a:stretch>
            <a:fillRect/>
          </a:stretch>
        </p:blipFill>
        <p:spPr>
          <a:xfrm>
            <a:off x="6726040" y="4023658"/>
            <a:ext cx="2049946" cy="2615107"/>
          </a:xfrm>
          <a:prstGeom prst="rect">
            <a:avLst/>
          </a:prstGeom>
          <a:ln w="12700">
            <a:miter lim="400000"/>
          </a:ln>
        </p:spPr>
      </p:pic>
      <p:sp>
        <p:nvSpPr>
          <p:cNvPr id="19" name="Network A">
            <a:extLst>
              <a:ext uri="{FF2B5EF4-FFF2-40B4-BE49-F238E27FC236}">
                <a16:creationId xmlns:a16="http://schemas.microsoft.com/office/drawing/2014/main" id="{B42E0D54-318B-5024-9C32-22DA1CC40BCF}"/>
              </a:ext>
            </a:extLst>
          </p:cNvPr>
          <p:cNvSpPr txBox="1"/>
          <p:nvPr/>
        </p:nvSpPr>
        <p:spPr>
          <a:xfrm>
            <a:off x="2692445" y="1504198"/>
            <a:ext cx="1288171" cy="369332"/>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rPr dirty="0">
                <a:latin typeface="바탕" panose="02030600000101010101" pitchFamily="18" charset="-127"/>
              </a:rPr>
              <a:t>Network A</a:t>
            </a:r>
          </a:p>
        </p:txBody>
      </p:sp>
      <p:sp>
        <p:nvSpPr>
          <p:cNvPr id="21" name="Network B">
            <a:extLst>
              <a:ext uri="{FF2B5EF4-FFF2-40B4-BE49-F238E27FC236}">
                <a16:creationId xmlns:a16="http://schemas.microsoft.com/office/drawing/2014/main" id="{21DB69D3-9989-D71E-9BB6-222B00ED37B7}"/>
              </a:ext>
            </a:extLst>
          </p:cNvPr>
          <p:cNvSpPr txBox="1"/>
          <p:nvPr/>
        </p:nvSpPr>
        <p:spPr>
          <a:xfrm>
            <a:off x="7785146" y="1286586"/>
            <a:ext cx="1281759" cy="369332"/>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rPr dirty="0">
                <a:latin typeface="바탕" panose="02030600000101010101" pitchFamily="18" charset="-127"/>
              </a:rPr>
              <a:t>Network B</a:t>
            </a:r>
          </a:p>
        </p:txBody>
      </p:sp>
      <p:sp>
        <p:nvSpPr>
          <p:cNvPr id="23" name="A 의 gateway">
            <a:extLst>
              <a:ext uri="{FF2B5EF4-FFF2-40B4-BE49-F238E27FC236}">
                <a16:creationId xmlns:a16="http://schemas.microsoft.com/office/drawing/2014/main" id="{FCB853A3-9F4A-FDEC-BD06-F21C8DA90380}"/>
              </a:ext>
            </a:extLst>
          </p:cNvPr>
          <p:cNvSpPr txBox="1"/>
          <p:nvPr/>
        </p:nvSpPr>
        <p:spPr>
          <a:xfrm>
            <a:off x="3700293" y="3590283"/>
            <a:ext cx="1570300" cy="3693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rPr>
              <a:t>A 의 gateway</a:t>
            </a:r>
          </a:p>
        </p:txBody>
      </p:sp>
      <p:sp>
        <p:nvSpPr>
          <p:cNvPr id="25" name="B 의 gateway">
            <a:extLst>
              <a:ext uri="{FF2B5EF4-FFF2-40B4-BE49-F238E27FC236}">
                <a16:creationId xmlns:a16="http://schemas.microsoft.com/office/drawing/2014/main" id="{1ED0F215-6B3E-E790-BEDA-EEC627B3D5C2}"/>
              </a:ext>
            </a:extLst>
          </p:cNvPr>
          <p:cNvSpPr txBox="1"/>
          <p:nvPr/>
        </p:nvSpPr>
        <p:spPr>
          <a:xfrm>
            <a:off x="7040312" y="3587108"/>
            <a:ext cx="1563888" cy="3693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rPr>
              <a:t>B 의 gateway</a:t>
            </a:r>
          </a:p>
        </p:txBody>
      </p:sp>
      <p:pic>
        <p:nvPicPr>
          <p:cNvPr id="29" name="그림 28">
            <a:extLst>
              <a:ext uri="{FF2B5EF4-FFF2-40B4-BE49-F238E27FC236}">
                <a16:creationId xmlns:a16="http://schemas.microsoft.com/office/drawing/2014/main" id="{932DFBE9-FFEF-13F6-4CF9-D20E3B2B3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790" y="1502198"/>
            <a:ext cx="1884782" cy="2843822"/>
          </a:xfrm>
          <a:prstGeom prst="rect">
            <a:avLst/>
          </a:prstGeom>
        </p:spPr>
      </p:pic>
      <p:sp>
        <p:nvSpPr>
          <p:cNvPr id="30" name="화살표: 위로 구부러짐 29">
            <a:extLst>
              <a:ext uri="{FF2B5EF4-FFF2-40B4-BE49-F238E27FC236}">
                <a16:creationId xmlns:a16="http://schemas.microsoft.com/office/drawing/2014/main" id="{5B5362C0-03E4-B1B9-E84E-B3C3B29D5B1D}"/>
              </a:ext>
            </a:extLst>
          </p:cNvPr>
          <p:cNvSpPr/>
          <p:nvPr/>
        </p:nvSpPr>
        <p:spPr>
          <a:xfrm>
            <a:off x="4320073" y="4096139"/>
            <a:ext cx="3740577" cy="1319972"/>
          </a:xfrm>
          <a:prstGeom prst="curved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577703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AD45B6-1478-A4FC-8E2F-6CAD1EB6BF98}"/>
              </a:ext>
            </a:extLst>
          </p:cNvPr>
          <p:cNvSpPr>
            <a:spLocks noGrp="1"/>
          </p:cNvSpPr>
          <p:nvPr>
            <p:ph type="title"/>
          </p:nvPr>
        </p:nvSpPr>
        <p:spPr/>
        <p:txBody>
          <a:bodyPr/>
          <a:lstStyle/>
          <a:p>
            <a:r>
              <a:rPr lang="en-US" altLang="ko-KR" dirty="0"/>
              <a:t>Routing</a:t>
            </a:r>
            <a:r>
              <a:rPr lang="ko-KR" altLang="en-US" dirty="0"/>
              <a:t> 과 </a:t>
            </a:r>
            <a:r>
              <a:rPr lang="en-US" altLang="ko-KR" dirty="0"/>
              <a:t>Forwarding</a:t>
            </a:r>
            <a:endParaRPr lang="ko-KR" altLang="en-US" dirty="0"/>
          </a:p>
        </p:txBody>
      </p:sp>
      <p:sp>
        <p:nvSpPr>
          <p:cNvPr id="3" name="내용 개체 틀 2">
            <a:extLst>
              <a:ext uri="{FF2B5EF4-FFF2-40B4-BE49-F238E27FC236}">
                <a16:creationId xmlns:a16="http://schemas.microsoft.com/office/drawing/2014/main" id="{17810FDB-A1A8-419A-4C52-E154E715E077}"/>
              </a:ext>
            </a:extLst>
          </p:cNvPr>
          <p:cNvSpPr>
            <a:spLocks noGrp="1"/>
          </p:cNvSpPr>
          <p:nvPr>
            <p:ph idx="1"/>
          </p:nvPr>
        </p:nvSpPr>
        <p:spPr/>
        <p:txBody>
          <a:bodyPr>
            <a:normAutofit lnSpcReduction="10000"/>
          </a:bodyPr>
          <a:lstStyle/>
          <a:p>
            <a:r>
              <a:rPr lang="en-US" altLang="ko-KR" dirty="0"/>
              <a:t>Routing</a:t>
            </a:r>
          </a:p>
          <a:p>
            <a:pPr lvl="1"/>
            <a:r>
              <a:rPr lang="en-US" altLang="ko-KR" dirty="0"/>
              <a:t>Route + -ing</a:t>
            </a:r>
          </a:p>
          <a:p>
            <a:pPr lvl="1"/>
            <a:r>
              <a:rPr lang="ko-KR" altLang="en-US" dirty="0"/>
              <a:t>길찾기</a:t>
            </a:r>
            <a:r>
              <a:rPr lang="en-US" altLang="ko-KR" dirty="0"/>
              <a:t>: </a:t>
            </a:r>
            <a:r>
              <a:rPr lang="ko-KR" altLang="en-US" dirty="0"/>
              <a:t>내가 어떤 선택가능한 경로들을 가지고 있나</a:t>
            </a:r>
            <a:r>
              <a:rPr lang="en-US" altLang="ko-KR" dirty="0"/>
              <a:t>?</a:t>
            </a:r>
          </a:p>
          <a:p>
            <a:pPr lvl="1"/>
            <a:r>
              <a:rPr lang="ko-KR" altLang="en-US" dirty="0"/>
              <a:t>데이터 전송의 본질적인 부분이 아닌</a:t>
            </a:r>
            <a:r>
              <a:rPr lang="en-US" altLang="ko-KR" dirty="0"/>
              <a:t>, </a:t>
            </a:r>
            <a:r>
              <a:rPr lang="ko-KR" altLang="en-US" dirty="0"/>
              <a:t>콘트롤의 영역 </a:t>
            </a:r>
            <a:r>
              <a:rPr lang="en-US" altLang="ko-KR" dirty="0"/>
              <a:t>(control plane)</a:t>
            </a:r>
          </a:p>
          <a:p>
            <a:r>
              <a:rPr lang="en-US" altLang="ko-KR" dirty="0"/>
              <a:t>Forwarding</a:t>
            </a:r>
          </a:p>
          <a:p>
            <a:pPr lvl="1"/>
            <a:r>
              <a:rPr lang="en-US" altLang="ko-KR" dirty="0"/>
              <a:t>Forward + -ing</a:t>
            </a:r>
          </a:p>
          <a:p>
            <a:pPr lvl="1"/>
            <a:r>
              <a:rPr lang="ko-KR" altLang="en-US" dirty="0"/>
              <a:t>전송하기</a:t>
            </a:r>
            <a:r>
              <a:rPr lang="en-US" altLang="ko-KR" dirty="0"/>
              <a:t>: </a:t>
            </a:r>
            <a:r>
              <a:rPr lang="ko-KR" altLang="en-US" dirty="0"/>
              <a:t>선택 가능한 경로 중 하나를 골라서 보낸다</a:t>
            </a:r>
            <a:r>
              <a:rPr lang="en-US" altLang="ko-KR" dirty="0"/>
              <a:t>.</a:t>
            </a:r>
          </a:p>
          <a:p>
            <a:pPr lvl="1"/>
            <a:r>
              <a:rPr lang="ko-KR" altLang="en-US" dirty="0"/>
              <a:t>데이터 전송의 본질적 영역 </a:t>
            </a:r>
            <a:r>
              <a:rPr lang="en-US" altLang="ko-KR" dirty="0"/>
              <a:t>(data plane)</a:t>
            </a:r>
          </a:p>
          <a:p>
            <a:pPr lvl="1"/>
            <a:r>
              <a:rPr lang="ko-KR" altLang="en-US" dirty="0"/>
              <a:t>목적지에 따라서 골라서 보내기 때문에 </a:t>
            </a:r>
            <a:r>
              <a:rPr lang="en-US" altLang="ko-KR" dirty="0"/>
              <a:t>Switching </a:t>
            </a:r>
            <a:r>
              <a:rPr lang="ko-KR" altLang="en-US" dirty="0"/>
              <a:t>이라고도 함</a:t>
            </a:r>
          </a:p>
          <a:p>
            <a:endParaRPr lang="ko-KR" altLang="en-US" dirty="0"/>
          </a:p>
        </p:txBody>
      </p:sp>
    </p:spTree>
    <p:extLst>
      <p:ext uri="{BB962C8B-B14F-4D97-AF65-F5344CB8AC3E}">
        <p14:creationId xmlns:p14="http://schemas.microsoft.com/office/powerpoint/2010/main" val="36073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70CEDB-DBC4-0660-3E7C-7DBEB9580381}"/>
              </a:ext>
            </a:extLst>
          </p:cNvPr>
          <p:cNvSpPr>
            <a:spLocks noGrp="1"/>
          </p:cNvSpPr>
          <p:nvPr>
            <p:ph type="title"/>
          </p:nvPr>
        </p:nvSpPr>
        <p:spPr/>
        <p:txBody>
          <a:bodyPr/>
          <a:lstStyle/>
          <a:p>
            <a:r>
              <a:rPr lang="en-US" altLang="ko-KR" dirty="0"/>
              <a:t>Routing </a:t>
            </a:r>
            <a:r>
              <a:rPr lang="ko-KR" altLang="en-US" dirty="0"/>
              <a:t>과 </a:t>
            </a:r>
            <a:r>
              <a:rPr lang="en-US" altLang="ko-KR" dirty="0"/>
              <a:t>Forwarding</a:t>
            </a:r>
            <a:endParaRPr lang="ko-KR" altLang="en-US" dirty="0"/>
          </a:p>
        </p:txBody>
      </p:sp>
      <p:pic>
        <p:nvPicPr>
          <p:cNvPr id="5" name="Image" descr="Image">
            <a:extLst>
              <a:ext uri="{FF2B5EF4-FFF2-40B4-BE49-F238E27FC236}">
                <a16:creationId xmlns:a16="http://schemas.microsoft.com/office/drawing/2014/main" id="{3F5981DD-8560-AE0F-4377-841EE7D3361B}"/>
              </a:ext>
            </a:extLst>
          </p:cNvPr>
          <p:cNvPicPr>
            <a:picLocks noChangeAspect="1"/>
          </p:cNvPicPr>
          <p:nvPr/>
        </p:nvPicPr>
        <p:blipFill>
          <a:blip r:embed="rId2"/>
          <a:stretch>
            <a:fillRect/>
          </a:stretch>
        </p:blipFill>
        <p:spPr>
          <a:xfrm>
            <a:off x="5056908" y="1686751"/>
            <a:ext cx="2078184" cy="1254056"/>
          </a:xfrm>
          <a:prstGeom prst="rect">
            <a:avLst/>
          </a:prstGeom>
          <a:ln w="12700">
            <a:miter lim="400000"/>
          </a:ln>
        </p:spPr>
      </p:pic>
      <p:pic>
        <p:nvPicPr>
          <p:cNvPr id="7" name="Image" descr="Image">
            <a:extLst>
              <a:ext uri="{FF2B5EF4-FFF2-40B4-BE49-F238E27FC236}">
                <a16:creationId xmlns:a16="http://schemas.microsoft.com/office/drawing/2014/main" id="{FBF400A7-6A38-B032-655A-4F809D2F8866}"/>
              </a:ext>
            </a:extLst>
          </p:cNvPr>
          <p:cNvPicPr>
            <a:picLocks noChangeAspect="1"/>
          </p:cNvPicPr>
          <p:nvPr/>
        </p:nvPicPr>
        <p:blipFill>
          <a:blip r:embed="rId2"/>
          <a:stretch>
            <a:fillRect/>
          </a:stretch>
        </p:blipFill>
        <p:spPr>
          <a:xfrm>
            <a:off x="5063258" y="4430116"/>
            <a:ext cx="2078184" cy="1254056"/>
          </a:xfrm>
          <a:prstGeom prst="rect">
            <a:avLst/>
          </a:prstGeom>
          <a:ln w="12700">
            <a:miter lim="400000"/>
          </a:ln>
        </p:spPr>
      </p:pic>
      <p:pic>
        <p:nvPicPr>
          <p:cNvPr id="9" name="Image" descr="Image">
            <a:extLst>
              <a:ext uri="{FF2B5EF4-FFF2-40B4-BE49-F238E27FC236}">
                <a16:creationId xmlns:a16="http://schemas.microsoft.com/office/drawing/2014/main" id="{6B22152F-06D9-7EBD-7A8F-3C4EE68B76CD}"/>
              </a:ext>
            </a:extLst>
          </p:cNvPr>
          <p:cNvPicPr>
            <a:picLocks noChangeAspect="1"/>
          </p:cNvPicPr>
          <p:nvPr/>
        </p:nvPicPr>
        <p:blipFill>
          <a:blip r:embed="rId2"/>
          <a:stretch>
            <a:fillRect/>
          </a:stretch>
        </p:blipFill>
        <p:spPr>
          <a:xfrm>
            <a:off x="989316" y="3058433"/>
            <a:ext cx="2078184" cy="1254056"/>
          </a:xfrm>
          <a:prstGeom prst="rect">
            <a:avLst/>
          </a:prstGeom>
          <a:ln w="12700">
            <a:miter lim="400000"/>
          </a:ln>
        </p:spPr>
      </p:pic>
      <p:pic>
        <p:nvPicPr>
          <p:cNvPr id="11" name="Image" descr="Image">
            <a:extLst>
              <a:ext uri="{FF2B5EF4-FFF2-40B4-BE49-F238E27FC236}">
                <a16:creationId xmlns:a16="http://schemas.microsoft.com/office/drawing/2014/main" id="{FFC29602-0349-A4BA-139E-F250521EECB7}"/>
              </a:ext>
            </a:extLst>
          </p:cNvPr>
          <p:cNvPicPr>
            <a:picLocks noChangeAspect="1"/>
          </p:cNvPicPr>
          <p:nvPr/>
        </p:nvPicPr>
        <p:blipFill>
          <a:blip r:embed="rId3"/>
          <a:stretch>
            <a:fillRect/>
          </a:stretch>
        </p:blipFill>
        <p:spPr>
          <a:xfrm>
            <a:off x="2527422" y="3058433"/>
            <a:ext cx="1470098" cy="1470098"/>
          </a:xfrm>
          <a:prstGeom prst="rect">
            <a:avLst/>
          </a:prstGeom>
          <a:ln w="12700">
            <a:miter lim="400000"/>
          </a:ln>
        </p:spPr>
      </p:pic>
      <p:pic>
        <p:nvPicPr>
          <p:cNvPr id="13" name="Image" descr="Image">
            <a:extLst>
              <a:ext uri="{FF2B5EF4-FFF2-40B4-BE49-F238E27FC236}">
                <a16:creationId xmlns:a16="http://schemas.microsoft.com/office/drawing/2014/main" id="{5B4BE156-C652-2281-6706-E37713013034}"/>
              </a:ext>
            </a:extLst>
          </p:cNvPr>
          <p:cNvPicPr>
            <a:picLocks noChangeAspect="1"/>
          </p:cNvPicPr>
          <p:nvPr/>
        </p:nvPicPr>
        <p:blipFill>
          <a:blip r:embed="rId2"/>
          <a:stretch>
            <a:fillRect/>
          </a:stretch>
        </p:blipFill>
        <p:spPr>
          <a:xfrm>
            <a:off x="9092969" y="3058433"/>
            <a:ext cx="2078184" cy="1254056"/>
          </a:xfrm>
          <a:prstGeom prst="rect">
            <a:avLst/>
          </a:prstGeom>
          <a:ln w="12700">
            <a:miter lim="400000"/>
          </a:ln>
        </p:spPr>
      </p:pic>
      <p:sp>
        <p:nvSpPr>
          <p:cNvPr id="15" name="Network A의…">
            <a:extLst>
              <a:ext uri="{FF2B5EF4-FFF2-40B4-BE49-F238E27FC236}">
                <a16:creationId xmlns:a16="http://schemas.microsoft.com/office/drawing/2014/main" id="{82808A09-63A8-DC90-CBF5-7D3DC3F37539}"/>
              </a:ext>
            </a:extLst>
          </p:cNvPr>
          <p:cNvSpPr txBox="1"/>
          <p:nvPr/>
        </p:nvSpPr>
        <p:spPr>
          <a:xfrm>
            <a:off x="2509613" y="2364781"/>
            <a:ext cx="1677701"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000" dirty="0">
                <a:latin typeface="바탕" panose="02030600000101010101" pitchFamily="18" charset="-127"/>
              </a:rPr>
              <a:t>Network </a:t>
            </a:r>
            <a:r>
              <a:rPr sz="2000" dirty="0" err="1">
                <a:latin typeface="바탕" panose="02030600000101010101" pitchFamily="18" charset="-127"/>
              </a:rPr>
              <a:t>A의</a:t>
            </a:r>
            <a:endParaRPr sz="2000" dirty="0">
              <a:latin typeface="바탕" panose="02030600000101010101" pitchFamily="18" charset="-127"/>
            </a:endParaRPr>
          </a:p>
          <a:p>
            <a:pPr algn="ctr"/>
            <a:r>
              <a:rPr sz="2000" dirty="0">
                <a:latin typeface="바탕" panose="02030600000101010101" pitchFamily="18" charset="-127"/>
              </a:rPr>
              <a:t>Gateway</a:t>
            </a:r>
          </a:p>
        </p:txBody>
      </p:sp>
      <p:sp>
        <p:nvSpPr>
          <p:cNvPr id="17" name="Network A">
            <a:extLst>
              <a:ext uri="{FF2B5EF4-FFF2-40B4-BE49-F238E27FC236}">
                <a16:creationId xmlns:a16="http://schemas.microsoft.com/office/drawing/2014/main" id="{06AFB82B-7576-D829-305F-953770EAF2A9}"/>
              </a:ext>
            </a:extLst>
          </p:cNvPr>
          <p:cNvSpPr txBox="1"/>
          <p:nvPr/>
        </p:nvSpPr>
        <p:spPr>
          <a:xfrm>
            <a:off x="1374970" y="3614412"/>
            <a:ext cx="142122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000" dirty="0">
                <a:latin typeface="바탕" panose="02030600000101010101" pitchFamily="18" charset="-127"/>
              </a:rPr>
              <a:t>Network A</a:t>
            </a:r>
          </a:p>
        </p:txBody>
      </p:sp>
      <p:sp>
        <p:nvSpPr>
          <p:cNvPr id="19" name="Network D">
            <a:extLst>
              <a:ext uri="{FF2B5EF4-FFF2-40B4-BE49-F238E27FC236}">
                <a16:creationId xmlns:a16="http://schemas.microsoft.com/office/drawing/2014/main" id="{9778BFB4-5C52-97EA-DFE6-65BB32BA0C05}"/>
              </a:ext>
            </a:extLst>
          </p:cNvPr>
          <p:cNvSpPr txBox="1"/>
          <p:nvPr/>
        </p:nvSpPr>
        <p:spPr>
          <a:xfrm>
            <a:off x="9421451" y="3593427"/>
            <a:ext cx="142122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000" dirty="0">
                <a:latin typeface="바탕" panose="02030600000101010101" pitchFamily="18" charset="-127"/>
              </a:rPr>
              <a:t>Network D</a:t>
            </a:r>
          </a:p>
        </p:txBody>
      </p:sp>
      <p:sp>
        <p:nvSpPr>
          <p:cNvPr id="21" name="Network B">
            <a:extLst>
              <a:ext uri="{FF2B5EF4-FFF2-40B4-BE49-F238E27FC236}">
                <a16:creationId xmlns:a16="http://schemas.microsoft.com/office/drawing/2014/main" id="{56D380B4-EA6E-B8ED-3394-8DD3EAA9F4D4}"/>
              </a:ext>
            </a:extLst>
          </p:cNvPr>
          <p:cNvSpPr txBox="1"/>
          <p:nvPr/>
        </p:nvSpPr>
        <p:spPr>
          <a:xfrm>
            <a:off x="5467265" y="2277042"/>
            <a:ext cx="1413205"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000" dirty="0">
                <a:latin typeface="바탕" panose="02030600000101010101" pitchFamily="18" charset="-127"/>
              </a:rPr>
              <a:t>Network B</a:t>
            </a:r>
          </a:p>
        </p:txBody>
      </p:sp>
      <p:sp>
        <p:nvSpPr>
          <p:cNvPr id="23" name="Network C">
            <a:extLst>
              <a:ext uri="{FF2B5EF4-FFF2-40B4-BE49-F238E27FC236}">
                <a16:creationId xmlns:a16="http://schemas.microsoft.com/office/drawing/2014/main" id="{4DC8C780-D97B-D85C-2E08-01954A922165}"/>
              </a:ext>
            </a:extLst>
          </p:cNvPr>
          <p:cNvSpPr txBox="1"/>
          <p:nvPr/>
        </p:nvSpPr>
        <p:spPr>
          <a:xfrm>
            <a:off x="5470794" y="5006111"/>
            <a:ext cx="1413205"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sz="2000" dirty="0">
                <a:latin typeface="바탕" panose="02030600000101010101" pitchFamily="18" charset="-127"/>
              </a:rPr>
              <a:t>Network C</a:t>
            </a:r>
          </a:p>
        </p:txBody>
      </p:sp>
      <p:sp>
        <p:nvSpPr>
          <p:cNvPr id="25" name="Line">
            <a:extLst>
              <a:ext uri="{FF2B5EF4-FFF2-40B4-BE49-F238E27FC236}">
                <a16:creationId xmlns:a16="http://schemas.microsoft.com/office/drawing/2014/main" id="{4F26BC3F-9FCE-4056-638C-39578734D153}"/>
              </a:ext>
            </a:extLst>
          </p:cNvPr>
          <p:cNvSpPr/>
          <p:nvPr/>
        </p:nvSpPr>
        <p:spPr>
          <a:xfrm flipV="1">
            <a:off x="3765939" y="2780573"/>
            <a:ext cx="1412394" cy="992844"/>
          </a:xfrm>
          <a:prstGeom prst="line">
            <a:avLst/>
          </a:prstGeom>
          <a:ln w="63500">
            <a:solidFill>
              <a:schemeClr val="accent1"/>
            </a:solidFill>
            <a:miter/>
          </a:ln>
        </p:spPr>
        <p:txBody>
          <a:bodyPr lIns="45719" rIns="45719"/>
          <a:lstStyle/>
          <a:p>
            <a:pPr algn="ctr"/>
            <a:endParaRPr sz="2000" dirty="0">
              <a:latin typeface="바탕" panose="02030600000101010101" pitchFamily="18" charset="-127"/>
            </a:endParaRPr>
          </a:p>
        </p:txBody>
      </p:sp>
      <p:sp>
        <p:nvSpPr>
          <p:cNvPr id="27" name="Line">
            <a:extLst>
              <a:ext uri="{FF2B5EF4-FFF2-40B4-BE49-F238E27FC236}">
                <a16:creationId xmlns:a16="http://schemas.microsoft.com/office/drawing/2014/main" id="{B2FB1B51-2A5E-716C-8D88-1A407708911B}"/>
              </a:ext>
            </a:extLst>
          </p:cNvPr>
          <p:cNvSpPr/>
          <p:nvPr/>
        </p:nvSpPr>
        <p:spPr>
          <a:xfrm>
            <a:off x="3798206" y="3929010"/>
            <a:ext cx="1432573" cy="954100"/>
          </a:xfrm>
          <a:prstGeom prst="line">
            <a:avLst/>
          </a:prstGeom>
          <a:ln w="63500">
            <a:solidFill>
              <a:schemeClr val="accent1"/>
            </a:solidFill>
            <a:miter/>
          </a:ln>
        </p:spPr>
        <p:txBody>
          <a:bodyPr lIns="45719" rIns="45719"/>
          <a:lstStyle/>
          <a:p>
            <a:pPr algn="ctr"/>
            <a:endParaRPr sz="2000" dirty="0">
              <a:latin typeface="바탕" panose="02030600000101010101" pitchFamily="18" charset="-127"/>
            </a:endParaRPr>
          </a:p>
        </p:txBody>
      </p:sp>
      <p:sp>
        <p:nvSpPr>
          <p:cNvPr id="29" name="Line">
            <a:extLst>
              <a:ext uri="{FF2B5EF4-FFF2-40B4-BE49-F238E27FC236}">
                <a16:creationId xmlns:a16="http://schemas.microsoft.com/office/drawing/2014/main" id="{639BA639-52F8-E5E6-C535-E08ED5533242}"/>
              </a:ext>
            </a:extLst>
          </p:cNvPr>
          <p:cNvSpPr/>
          <p:nvPr/>
        </p:nvSpPr>
        <p:spPr>
          <a:xfrm>
            <a:off x="7131841" y="2673063"/>
            <a:ext cx="2051173" cy="999183"/>
          </a:xfrm>
          <a:prstGeom prst="line">
            <a:avLst/>
          </a:prstGeom>
          <a:ln w="63500">
            <a:solidFill>
              <a:schemeClr val="accent1"/>
            </a:solidFill>
            <a:miter/>
          </a:ln>
        </p:spPr>
        <p:txBody>
          <a:bodyPr lIns="45719" rIns="45719"/>
          <a:lstStyle/>
          <a:p>
            <a:pPr algn="ctr"/>
            <a:endParaRPr sz="2000" dirty="0">
              <a:latin typeface="바탕" panose="02030600000101010101" pitchFamily="18" charset="-127"/>
            </a:endParaRPr>
          </a:p>
        </p:txBody>
      </p:sp>
      <p:sp>
        <p:nvSpPr>
          <p:cNvPr id="31" name="Line">
            <a:extLst>
              <a:ext uri="{FF2B5EF4-FFF2-40B4-BE49-F238E27FC236}">
                <a16:creationId xmlns:a16="http://schemas.microsoft.com/office/drawing/2014/main" id="{7B648D44-6811-5FD1-A529-8984E464B424}"/>
              </a:ext>
            </a:extLst>
          </p:cNvPr>
          <p:cNvSpPr/>
          <p:nvPr/>
        </p:nvSpPr>
        <p:spPr>
          <a:xfrm flipV="1">
            <a:off x="7042941" y="3799245"/>
            <a:ext cx="2045059" cy="1213630"/>
          </a:xfrm>
          <a:prstGeom prst="line">
            <a:avLst/>
          </a:prstGeom>
          <a:ln w="63500">
            <a:solidFill>
              <a:schemeClr val="accent1"/>
            </a:solidFill>
            <a:miter/>
          </a:ln>
        </p:spPr>
        <p:txBody>
          <a:bodyPr lIns="45719" rIns="45719"/>
          <a:lstStyle/>
          <a:p>
            <a:pPr algn="ctr"/>
            <a:endParaRPr sz="2000" dirty="0">
              <a:latin typeface="바탕" panose="02030600000101010101" pitchFamily="18" charset="-127"/>
            </a:endParaRPr>
          </a:p>
        </p:txBody>
      </p:sp>
      <p:grpSp>
        <p:nvGrpSpPr>
          <p:cNvPr id="36" name="그룹 35">
            <a:extLst>
              <a:ext uri="{FF2B5EF4-FFF2-40B4-BE49-F238E27FC236}">
                <a16:creationId xmlns:a16="http://schemas.microsoft.com/office/drawing/2014/main" id="{29CA3461-2E41-4233-FC04-D95008ACB31D}"/>
              </a:ext>
            </a:extLst>
          </p:cNvPr>
          <p:cNvGrpSpPr/>
          <p:nvPr/>
        </p:nvGrpSpPr>
        <p:grpSpPr>
          <a:xfrm>
            <a:off x="220689" y="4675163"/>
            <a:ext cx="2318277" cy="1860893"/>
            <a:chOff x="220689" y="4675163"/>
            <a:chExt cx="2318277" cy="1860893"/>
          </a:xfrm>
        </p:grpSpPr>
        <p:graphicFrame>
          <p:nvGraphicFramePr>
            <p:cNvPr id="33" name="Table">
              <a:extLst>
                <a:ext uri="{FF2B5EF4-FFF2-40B4-BE49-F238E27FC236}">
                  <a16:creationId xmlns:a16="http://schemas.microsoft.com/office/drawing/2014/main" id="{95FDF251-3BB4-B83F-83DE-0C9DF7A81CC5}"/>
                </a:ext>
              </a:extLst>
            </p:cNvPr>
            <p:cNvGraphicFramePr/>
            <p:nvPr>
              <p:extLst>
                <p:ext uri="{D42A27DB-BD31-4B8C-83A1-F6EECF244321}">
                  <p14:modId xmlns:p14="http://schemas.microsoft.com/office/powerpoint/2010/main" val="3339453312"/>
                </p:ext>
              </p:extLst>
            </p:nvPr>
          </p:nvGraphicFramePr>
          <p:xfrm>
            <a:off x="309296" y="5065960"/>
            <a:ext cx="2229670" cy="1470096"/>
          </p:xfrm>
          <a:graphic>
            <a:graphicData uri="http://schemas.openxmlformats.org/drawingml/2006/table">
              <a:tbl>
                <a:tblPr firstRow="1" firstCol="1" bandRow="1"/>
                <a:tblGrid>
                  <a:gridCol w="1114835">
                    <a:extLst>
                      <a:ext uri="{9D8B030D-6E8A-4147-A177-3AD203B41FA5}">
                        <a16:colId xmlns:a16="http://schemas.microsoft.com/office/drawing/2014/main" val="20000"/>
                      </a:ext>
                    </a:extLst>
                  </a:gridCol>
                  <a:gridCol w="1114835">
                    <a:extLst>
                      <a:ext uri="{9D8B030D-6E8A-4147-A177-3AD203B41FA5}">
                        <a16:colId xmlns:a16="http://schemas.microsoft.com/office/drawing/2014/main" val="20001"/>
                      </a:ext>
                    </a:extLst>
                  </a:gridCol>
                </a:tblGrid>
                <a:tr h="367524">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목적지</a:t>
                        </a:r>
                      </a:p>
                    </a:txBody>
                    <a:tcPr marL="0" marR="0" marT="0" marB="0" anchor="ctr" horzOverflow="overflow"/>
                  </a:tc>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보낼 곳</a:t>
                        </a:r>
                      </a:p>
                    </a:txBody>
                    <a:tcPr marL="0" marR="0" marT="0" marB="0" anchor="ctr" horzOverflow="overflow"/>
                  </a:tc>
                  <a:extLst>
                    <a:ext uri="{0D108BD9-81ED-4DB2-BD59-A6C34878D82A}">
                      <a16:rowId xmlns:a16="http://schemas.microsoft.com/office/drawing/2014/main" val="10000"/>
                    </a:ext>
                  </a:extLst>
                </a:tr>
                <a:tr h="367524">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B</a:t>
                        </a:r>
                      </a:p>
                    </a:txBody>
                    <a:tcPr marL="0" marR="0" marT="0" marB="0" anchor="ctr" horzOverflow="overflow"/>
                  </a:tc>
                  <a:tc>
                    <a:txBody>
                      <a:bodyPr/>
                      <a:lstStyle/>
                      <a:p>
                        <a:pPr algn="ctr" defTabSz="1007943">
                          <a:defRPr sz="1800"/>
                        </a:pPr>
                        <a:r>
                          <a:rPr sz="1900" dirty="0">
                            <a:solidFill>
                              <a:schemeClr val="tx1"/>
                            </a:solidFill>
                            <a:latin typeface="바탕" panose="02030600000101010101" pitchFamily="18" charset="-127"/>
                          </a:rPr>
                          <a:t>바로 연결</a:t>
                        </a:r>
                      </a:p>
                    </a:txBody>
                    <a:tcPr marL="0" marR="0" marT="0" marB="0" anchor="ctr" horzOverflow="overflow"/>
                  </a:tc>
                  <a:extLst>
                    <a:ext uri="{0D108BD9-81ED-4DB2-BD59-A6C34878D82A}">
                      <a16:rowId xmlns:a16="http://schemas.microsoft.com/office/drawing/2014/main" val="10001"/>
                    </a:ext>
                  </a:extLst>
                </a:tr>
                <a:tr h="367524">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C</a:t>
                        </a:r>
                      </a:p>
                    </a:txBody>
                    <a:tcPr marL="0" marR="0" marT="0" marB="0" anchor="ctr" horzOverflow="overflow"/>
                  </a:tc>
                  <a:tc>
                    <a:txBody>
                      <a:bodyPr/>
                      <a:lstStyle/>
                      <a:p>
                        <a:pPr algn="ctr" defTabSz="1007943">
                          <a:defRPr sz="1800"/>
                        </a:pPr>
                        <a:r>
                          <a:rPr sz="1900" dirty="0">
                            <a:solidFill>
                              <a:schemeClr val="tx1"/>
                            </a:solidFill>
                            <a:latin typeface="바탕" panose="02030600000101010101" pitchFamily="18" charset="-127"/>
                          </a:rPr>
                          <a:t>바로 연결</a:t>
                        </a:r>
                      </a:p>
                    </a:txBody>
                    <a:tcPr marL="0" marR="0" marT="0" marB="0" anchor="ctr" horzOverflow="overflow"/>
                  </a:tc>
                  <a:extLst>
                    <a:ext uri="{0D108BD9-81ED-4DB2-BD59-A6C34878D82A}">
                      <a16:rowId xmlns:a16="http://schemas.microsoft.com/office/drawing/2014/main" val="10002"/>
                    </a:ext>
                  </a:extLst>
                </a:tr>
                <a:tr h="367524">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D</a:t>
                        </a:r>
                      </a:p>
                    </a:txBody>
                    <a:tcPr marL="0" marR="0" marT="0" marB="0" anchor="ctr" horzOverflow="overflow"/>
                  </a:tc>
                  <a:tc>
                    <a:txBody>
                      <a:bodyPr/>
                      <a:lstStyle/>
                      <a:p>
                        <a:pPr algn="ctr" defTabSz="1007943">
                          <a:defRPr sz="1800"/>
                        </a:pPr>
                        <a:r>
                          <a:rPr sz="1900" dirty="0">
                            <a:solidFill>
                              <a:schemeClr val="tx1"/>
                            </a:solidFill>
                            <a:latin typeface="바탕" panose="02030600000101010101" pitchFamily="18" charset="-127"/>
                          </a:rPr>
                          <a:t>B 또는 C</a:t>
                        </a:r>
                      </a:p>
                    </a:txBody>
                    <a:tcPr marL="0" marR="0" marT="0" marB="0" anchor="ctr" horzOverflow="overflow"/>
                  </a:tc>
                  <a:extLst>
                    <a:ext uri="{0D108BD9-81ED-4DB2-BD59-A6C34878D82A}">
                      <a16:rowId xmlns:a16="http://schemas.microsoft.com/office/drawing/2014/main" val="10003"/>
                    </a:ext>
                  </a:extLst>
                </a:tr>
              </a:tbl>
            </a:graphicData>
          </a:graphic>
        </p:graphicFrame>
        <p:sp>
          <p:nvSpPr>
            <p:cNvPr id="35" name="Routing table">
              <a:extLst>
                <a:ext uri="{FF2B5EF4-FFF2-40B4-BE49-F238E27FC236}">
                  <a16:creationId xmlns:a16="http://schemas.microsoft.com/office/drawing/2014/main" id="{6E2B7992-9E12-4366-46E8-67B88060E3E3}"/>
                </a:ext>
              </a:extLst>
            </p:cNvPr>
            <p:cNvSpPr txBox="1"/>
            <p:nvPr/>
          </p:nvSpPr>
          <p:spPr>
            <a:xfrm>
              <a:off x="220689" y="4675163"/>
              <a:ext cx="15494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latin typeface="바탕" panose="02030600000101010101" pitchFamily="18" charset="-127"/>
                </a:rPr>
                <a:t>Routing table</a:t>
              </a:r>
            </a:p>
          </p:txBody>
        </p:sp>
      </p:grpSp>
      <p:grpSp>
        <p:nvGrpSpPr>
          <p:cNvPr id="41" name="그룹 40">
            <a:extLst>
              <a:ext uri="{FF2B5EF4-FFF2-40B4-BE49-F238E27FC236}">
                <a16:creationId xmlns:a16="http://schemas.microsoft.com/office/drawing/2014/main" id="{13562171-5B46-BAC6-64E3-FED0C4999DDB}"/>
              </a:ext>
            </a:extLst>
          </p:cNvPr>
          <p:cNvGrpSpPr/>
          <p:nvPr/>
        </p:nvGrpSpPr>
        <p:grpSpPr>
          <a:xfrm>
            <a:off x="2575685" y="4675163"/>
            <a:ext cx="2736167" cy="1860894"/>
            <a:chOff x="2575684" y="4675163"/>
            <a:chExt cx="1872377" cy="1860894"/>
          </a:xfrm>
        </p:grpSpPr>
        <p:sp>
          <p:nvSpPr>
            <p:cNvPr id="38" name="Forwarding table">
              <a:extLst>
                <a:ext uri="{FF2B5EF4-FFF2-40B4-BE49-F238E27FC236}">
                  <a16:creationId xmlns:a16="http://schemas.microsoft.com/office/drawing/2014/main" id="{C609A322-2DCE-F0F0-6FF6-84A70652EA1E}"/>
                </a:ext>
              </a:extLst>
            </p:cNvPr>
            <p:cNvSpPr txBox="1"/>
            <p:nvPr/>
          </p:nvSpPr>
          <p:spPr>
            <a:xfrm>
              <a:off x="2575684" y="4675163"/>
              <a:ext cx="140365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dirty="0">
                  <a:latin typeface="바탕" panose="02030600000101010101" pitchFamily="18" charset="-127"/>
                </a:rPr>
                <a:t> </a:t>
              </a:r>
              <a:r>
                <a:rPr dirty="0">
                  <a:latin typeface="바탕" panose="02030600000101010101" pitchFamily="18" charset="-127"/>
                </a:rPr>
                <a:t>Forwarding table</a:t>
              </a:r>
            </a:p>
          </p:txBody>
        </p:sp>
        <p:graphicFrame>
          <p:nvGraphicFramePr>
            <p:cNvPr id="40" name="Table">
              <a:extLst>
                <a:ext uri="{FF2B5EF4-FFF2-40B4-BE49-F238E27FC236}">
                  <a16:creationId xmlns:a16="http://schemas.microsoft.com/office/drawing/2014/main" id="{5D68B988-8167-3842-0027-35DA272C4C0E}"/>
                </a:ext>
              </a:extLst>
            </p:cNvPr>
            <p:cNvGraphicFramePr/>
            <p:nvPr>
              <p:extLst>
                <p:ext uri="{D42A27DB-BD31-4B8C-83A1-F6EECF244321}">
                  <p14:modId xmlns:p14="http://schemas.microsoft.com/office/powerpoint/2010/main" val="1471365302"/>
                </p:ext>
              </p:extLst>
            </p:nvPr>
          </p:nvGraphicFramePr>
          <p:xfrm>
            <a:off x="2664290" y="5065961"/>
            <a:ext cx="1783771" cy="1470096"/>
          </p:xfrm>
          <a:graphic>
            <a:graphicData uri="http://schemas.openxmlformats.org/drawingml/2006/table">
              <a:tbl>
                <a:tblPr firstRow="1" firstCol="1" bandRow="1"/>
                <a:tblGrid>
                  <a:gridCol w="1303342">
                    <a:extLst>
                      <a:ext uri="{9D8B030D-6E8A-4147-A177-3AD203B41FA5}">
                        <a16:colId xmlns:a16="http://schemas.microsoft.com/office/drawing/2014/main" val="20000"/>
                      </a:ext>
                    </a:extLst>
                  </a:gridCol>
                  <a:gridCol w="1303342">
                    <a:extLst>
                      <a:ext uri="{9D8B030D-6E8A-4147-A177-3AD203B41FA5}">
                        <a16:colId xmlns:a16="http://schemas.microsoft.com/office/drawing/2014/main" val="20001"/>
                      </a:ext>
                    </a:extLst>
                  </a:gridCol>
                </a:tblGrid>
                <a:tr h="367524">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목적지</a:t>
                        </a:r>
                      </a:p>
                    </a:txBody>
                    <a:tcPr marL="0" marR="0" marT="0" marB="0" anchor="ctr" horzOverflow="overflow"/>
                  </a:tc>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보낼 곳</a:t>
                        </a:r>
                      </a:p>
                    </a:txBody>
                    <a:tcPr marL="0" marR="0" marT="0" marB="0" anchor="ctr" horzOverflow="overflow"/>
                  </a:tc>
                  <a:extLst>
                    <a:ext uri="{0D108BD9-81ED-4DB2-BD59-A6C34878D82A}">
                      <a16:rowId xmlns:a16="http://schemas.microsoft.com/office/drawing/2014/main" val="10000"/>
                    </a:ext>
                  </a:extLst>
                </a:tr>
                <a:tr h="367524">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B</a:t>
                        </a:r>
                      </a:p>
                    </a:txBody>
                    <a:tcPr marL="0" marR="0" marT="0" marB="0" anchor="ctr" horzOverflow="overflow"/>
                  </a:tc>
                  <a:tc>
                    <a:txBody>
                      <a:bodyPr/>
                      <a:lstStyle/>
                      <a:p>
                        <a:pPr algn="ctr" defTabSz="1007943">
                          <a:defRPr sz="1800"/>
                        </a:pPr>
                        <a:r>
                          <a:rPr sz="1900" dirty="0">
                            <a:solidFill>
                              <a:schemeClr val="tx1"/>
                            </a:solidFill>
                            <a:latin typeface="바탕" panose="02030600000101010101" pitchFamily="18" charset="-127"/>
                          </a:rPr>
                          <a:t>B (의 GW)</a:t>
                        </a:r>
                      </a:p>
                    </a:txBody>
                    <a:tcPr marL="0" marR="0" marT="0" marB="0" anchor="ctr" horzOverflow="overflow"/>
                  </a:tc>
                  <a:extLst>
                    <a:ext uri="{0D108BD9-81ED-4DB2-BD59-A6C34878D82A}">
                      <a16:rowId xmlns:a16="http://schemas.microsoft.com/office/drawing/2014/main" val="10001"/>
                    </a:ext>
                  </a:extLst>
                </a:tr>
                <a:tr h="367524">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C</a:t>
                        </a:r>
                      </a:p>
                    </a:txBody>
                    <a:tcPr marL="0" marR="0" marT="0" marB="0" anchor="ctr" horzOverflow="overflow"/>
                  </a:tc>
                  <a:tc>
                    <a:txBody>
                      <a:bodyPr/>
                      <a:lstStyle/>
                      <a:p>
                        <a:pPr algn="ctr" defTabSz="1007943">
                          <a:defRPr sz="1800"/>
                        </a:pPr>
                        <a:r>
                          <a:rPr sz="1900" dirty="0">
                            <a:solidFill>
                              <a:schemeClr val="tx1"/>
                            </a:solidFill>
                            <a:latin typeface="바탕" panose="02030600000101010101" pitchFamily="18" charset="-127"/>
                          </a:rPr>
                          <a:t>C (의 GW)</a:t>
                        </a:r>
                      </a:p>
                    </a:txBody>
                    <a:tcPr marL="0" marR="0" marT="0" marB="0" anchor="ctr" horzOverflow="overflow"/>
                  </a:tc>
                  <a:extLst>
                    <a:ext uri="{0D108BD9-81ED-4DB2-BD59-A6C34878D82A}">
                      <a16:rowId xmlns:a16="http://schemas.microsoft.com/office/drawing/2014/main" val="10002"/>
                    </a:ext>
                  </a:extLst>
                </a:tr>
                <a:tr h="367524">
                  <a:tc>
                    <a:txBody>
                      <a:bodyPr/>
                      <a:lstStyle/>
                      <a:p>
                        <a:pPr algn="ctr" defTabSz="1007943">
                          <a:defRPr sz="1800" b="0">
                            <a:solidFill>
                              <a:srgbClr val="000000"/>
                            </a:solidFill>
                          </a:defRPr>
                        </a:pPr>
                        <a:r>
                          <a:rPr sz="1900" b="1" dirty="0">
                            <a:solidFill>
                              <a:schemeClr val="tx1"/>
                            </a:solidFill>
                            <a:latin typeface="바탕" panose="02030600000101010101" pitchFamily="18" charset="-127"/>
                          </a:rPr>
                          <a:t>D</a:t>
                        </a:r>
                      </a:p>
                    </a:txBody>
                    <a:tcPr marL="0" marR="0" marT="0" marB="0" anchor="ctr" horzOverflow="overflow"/>
                  </a:tc>
                  <a:tc>
                    <a:txBody>
                      <a:bodyPr/>
                      <a:lstStyle/>
                      <a:p>
                        <a:pPr algn="ctr" defTabSz="1007943">
                          <a:defRPr sz="1800"/>
                        </a:pPr>
                        <a:r>
                          <a:rPr sz="1900" dirty="0">
                            <a:solidFill>
                              <a:schemeClr val="tx1"/>
                            </a:solidFill>
                            <a:latin typeface="바탕" panose="02030600000101010101" pitchFamily="18" charset="-127"/>
                          </a:rPr>
                          <a:t>B (의 GW)</a:t>
                        </a:r>
                      </a:p>
                    </a:txBody>
                    <a:tcPr marL="0" marR="0" marT="0" marB="0" anchor="ctr" horzOverflow="overflow"/>
                  </a:tc>
                  <a:extLst>
                    <a:ext uri="{0D108BD9-81ED-4DB2-BD59-A6C34878D82A}">
                      <a16:rowId xmlns:a16="http://schemas.microsoft.com/office/drawing/2014/main" val="10003"/>
                    </a:ext>
                  </a:extLst>
                </a:tr>
              </a:tbl>
            </a:graphicData>
          </a:graphic>
        </p:graphicFrame>
      </p:grpSp>
    </p:spTree>
    <p:extLst>
      <p:ext uri="{BB962C8B-B14F-4D97-AF65-F5344CB8AC3E}">
        <p14:creationId xmlns:p14="http://schemas.microsoft.com/office/powerpoint/2010/main" val="356143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5BA4B-C474-6CEC-A059-BB3239A06760}"/>
              </a:ext>
            </a:extLst>
          </p:cNvPr>
          <p:cNvSpPr>
            <a:spLocks noGrp="1"/>
          </p:cNvSpPr>
          <p:nvPr>
            <p:ph type="title"/>
          </p:nvPr>
        </p:nvSpPr>
        <p:spPr/>
        <p:txBody>
          <a:bodyPr/>
          <a:lstStyle/>
          <a:p>
            <a:r>
              <a:rPr lang="en-US" altLang="ko-KR" dirty="0"/>
              <a:t>Domain </a:t>
            </a:r>
            <a:r>
              <a:rPr lang="ko-KR" altLang="en-US" dirty="0"/>
              <a:t>간 사용할 경로 결정</a:t>
            </a:r>
          </a:p>
        </p:txBody>
      </p:sp>
      <p:sp>
        <p:nvSpPr>
          <p:cNvPr id="3" name="내용 개체 틀 2">
            <a:extLst>
              <a:ext uri="{FF2B5EF4-FFF2-40B4-BE49-F238E27FC236}">
                <a16:creationId xmlns:a16="http://schemas.microsoft.com/office/drawing/2014/main" id="{AA9C7607-FBED-C74C-DCC8-6873A9973E23}"/>
              </a:ext>
            </a:extLst>
          </p:cNvPr>
          <p:cNvSpPr>
            <a:spLocks noGrp="1"/>
          </p:cNvSpPr>
          <p:nvPr>
            <p:ph idx="1"/>
          </p:nvPr>
        </p:nvSpPr>
        <p:spPr/>
        <p:txBody>
          <a:bodyPr>
            <a:normAutofit lnSpcReduction="10000"/>
          </a:bodyPr>
          <a:lstStyle/>
          <a:p>
            <a:r>
              <a:rPr lang="en-US" altLang="ko-KR" dirty="0"/>
              <a:t>Domain: </a:t>
            </a:r>
            <a:r>
              <a:rPr lang="ko-KR" altLang="en-US" dirty="0"/>
              <a:t>서로 다른 관리 주체의 네트워크</a:t>
            </a:r>
            <a:br>
              <a:rPr lang="en-US" altLang="ko-KR" dirty="0"/>
            </a:br>
            <a:r>
              <a:rPr lang="en-US" altLang="ko-KR" dirty="0"/>
              <a:t>             </a:t>
            </a:r>
            <a:r>
              <a:rPr lang="ko-KR" altLang="en-US" dirty="0"/>
              <a:t>또는 </a:t>
            </a:r>
            <a:r>
              <a:rPr lang="en-US" altLang="ko-KR" dirty="0"/>
              <a:t>Autonomous System(AS)</a:t>
            </a:r>
          </a:p>
          <a:p>
            <a:r>
              <a:rPr lang="ko-KR" altLang="en-US" dirty="0"/>
              <a:t>관리 주체가 다른 도메인 간의 트래픽 이동 경로 선택</a:t>
            </a:r>
            <a:endParaRPr lang="en-US" altLang="ko-KR" dirty="0"/>
          </a:p>
          <a:p>
            <a:pPr lvl="1"/>
            <a:r>
              <a:rPr lang="ko-KR" altLang="en-US" dirty="0"/>
              <a:t>단순히 빠르다고 선택하지 않음</a:t>
            </a:r>
            <a:endParaRPr lang="en-US" altLang="ko-KR" dirty="0"/>
          </a:p>
          <a:p>
            <a:pPr lvl="2"/>
            <a:r>
              <a:rPr lang="ko-KR" altLang="en-US" dirty="0"/>
              <a:t>미국이</a:t>
            </a:r>
            <a:r>
              <a:rPr lang="en-US" altLang="ko-KR" dirty="0"/>
              <a:t> EU </a:t>
            </a:r>
            <a:r>
              <a:rPr lang="ko-KR" altLang="en-US" dirty="0"/>
              <a:t>와 통신하고 싶은데 북한을 경유하고 싶을까</a:t>
            </a:r>
            <a:r>
              <a:rPr lang="en-US" altLang="ko-KR" dirty="0"/>
              <a:t>?</a:t>
            </a:r>
          </a:p>
          <a:p>
            <a:pPr lvl="2"/>
            <a:r>
              <a:rPr lang="ko-KR" altLang="en-US" dirty="0"/>
              <a:t>빠르다고 하더라도 가격이 너무 비싸다면</a:t>
            </a:r>
            <a:r>
              <a:rPr lang="en-US" altLang="ko-KR" dirty="0"/>
              <a:t>?</a:t>
            </a:r>
          </a:p>
          <a:p>
            <a:r>
              <a:rPr lang="en-US" altLang="ko-KR" dirty="0"/>
              <a:t>Inter-domain </a:t>
            </a:r>
            <a:r>
              <a:rPr lang="ko-KR" altLang="en-US" dirty="0"/>
              <a:t>간 </a:t>
            </a:r>
            <a:r>
              <a:rPr lang="en-US" altLang="ko-KR" dirty="0"/>
              <a:t>routing </a:t>
            </a:r>
            <a:r>
              <a:rPr lang="ko-KR" altLang="en-US" dirty="0"/>
              <a:t>은 </a:t>
            </a:r>
            <a:r>
              <a:rPr lang="en-US" altLang="ko-KR" dirty="0"/>
              <a:t>“</a:t>
            </a:r>
            <a:r>
              <a:rPr lang="ko-KR" altLang="en-US" dirty="0"/>
              <a:t>정책 기반</a:t>
            </a:r>
            <a:r>
              <a:rPr lang="en-US" altLang="ko-KR" dirty="0"/>
              <a:t>”(policy-based)</a:t>
            </a:r>
          </a:p>
          <a:p>
            <a:pPr lvl="1"/>
            <a:r>
              <a:rPr lang="ko-KR" altLang="en-US" dirty="0"/>
              <a:t>즉 단순히 속도</a:t>
            </a:r>
            <a:r>
              <a:rPr lang="en-US" altLang="ko-KR" dirty="0"/>
              <a:t>, hop </a:t>
            </a:r>
            <a:r>
              <a:rPr lang="ko-KR" altLang="en-US" dirty="0"/>
              <a:t>수 등의 수치 </a:t>
            </a:r>
            <a:r>
              <a:rPr lang="en-US" altLang="ko-KR" dirty="0"/>
              <a:t>(metric) </a:t>
            </a:r>
            <a:r>
              <a:rPr lang="ko-KR" altLang="en-US" dirty="0"/>
              <a:t>을 따르지 않고</a:t>
            </a:r>
            <a:br>
              <a:rPr lang="en-US" altLang="ko-KR" dirty="0"/>
            </a:br>
            <a:r>
              <a:rPr lang="ko-KR" altLang="en-US" dirty="0"/>
              <a:t>정책이 그것을 </a:t>
            </a:r>
            <a:r>
              <a:rPr lang="en-US" altLang="ko-KR" dirty="0"/>
              <a:t>override </a:t>
            </a:r>
            <a:r>
              <a:rPr lang="ko-KR" altLang="en-US" dirty="0"/>
              <a:t>하게 함 </a:t>
            </a:r>
          </a:p>
        </p:txBody>
      </p:sp>
    </p:spTree>
    <p:extLst>
      <p:ext uri="{BB962C8B-B14F-4D97-AF65-F5344CB8AC3E}">
        <p14:creationId xmlns:p14="http://schemas.microsoft.com/office/powerpoint/2010/main" val="620212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1C0892-A49B-6B88-BFB0-74200B962C78}"/>
              </a:ext>
            </a:extLst>
          </p:cNvPr>
          <p:cNvSpPr>
            <a:spLocks noGrp="1"/>
          </p:cNvSpPr>
          <p:nvPr>
            <p:ph type="title"/>
          </p:nvPr>
        </p:nvSpPr>
        <p:spPr/>
        <p:txBody>
          <a:bodyPr/>
          <a:lstStyle/>
          <a:p>
            <a:r>
              <a:rPr lang="en-US" altLang="ko-KR" dirty="0"/>
              <a:t>Routing </a:t>
            </a:r>
            <a:r>
              <a:rPr lang="ko-KR" altLang="en-US" dirty="0"/>
              <a:t>에서의 </a:t>
            </a:r>
            <a:r>
              <a:rPr lang="en-US" altLang="ko-KR" dirty="0"/>
              <a:t>Lesson</a:t>
            </a:r>
            <a:endParaRPr lang="ko-KR" altLang="en-US" dirty="0"/>
          </a:p>
        </p:txBody>
      </p:sp>
      <p:sp>
        <p:nvSpPr>
          <p:cNvPr id="3" name="내용 개체 틀 2">
            <a:extLst>
              <a:ext uri="{FF2B5EF4-FFF2-40B4-BE49-F238E27FC236}">
                <a16:creationId xmlns:a16="http://schemas.microsoft.com/office/drawing/2014/main" id="{FE92AAA1-EC67-380E-76A3-EDA178F64A05}"/>
              </a:ext>
            </a:extLst>
          </p:cNvPr>
          <p:cNvSpPr>
            <a:spLocks noGrp="1"/>
          </p:cNvSpPr>
          <p:nvPr>
            <p:ph idx="1"/>
          </p:nvPr>
        </p:nvSpPr>
        <p:spPr/>
        <p:txBody>
          <a:bodyPr>
            <a:normAutofit/>
          </a:bodyPr>
          <a:lstStyle/>
          <a:p>
            <a:r>
              <a:rPr lang="ko-KR" altLang="en-US" sz="2400" dirty="0"/>
              <a:t>인터넷은 복잡하게 얽혀 있으므로</a:t>
            </a:r>
            <a:r>
              <a:rPr lang="en-US" altLang="ko-KR" sz="2400" dirty="0"/>
              <a:t>,</a:t>
            </a:r>
            <a:br>
              <a:rPr lang="en-US" altLang="ko-KR" sz="2400" dirty="0"/>
            </a:br>
            <a:r>
              <a:rPr lang="ko-KR" altLang="en-US" sz="2400" dirty="0"/>
              <a:t>통신 중간중간에도 서로 다른 경로가 선택될 수 있다</a:t>
            </a:r>
            <a:r>
              <a:rPr lang="en-US" altLang="ko-KR" sz="2400" dirty="0"/>
              <a:t>.</a:t>
            </a:r>
          </a:p>
          <a:p>
            <a:pPr>
              <a:buFont typeface="Wingdings" panose="05000000000000000000" pitchFamily="2" charset="2"/>
              <a:buChar char="Ø"/>
            </a:pPr>
            <a:r>
              <a:rPr lang="ko-KR" altLang="en-US" sz="2400" dirty="0"/>
              <a:t>우리가 개발하는 서비스의 </a:t>
            </a:r>
            <a:r>
              <a:rPr lang="en-US" altLang="ko-KR" sz="2400" dirty="0"/>
              <a:t>latency/jitter </a:t>
            </a:r>
            <a:r>
              <a:rPr lang="ko-KR" altLang="en-US" sz="2400" dirty="0"/>
              <a:t>에 영향을 미친다</a:t>
            </a:r>
            <a:r>
              <a:rPr lang="en-US" altLang="ko-KR" sz="2400" dirty="0"/>
              <a:t>.</a:t>
            </a:r>
          </a:p>
          <a:p>
            <a:endParaRPr lang="en-US" altLang="ko-KR" sz="2400" dirty="0"/>
          </a:p>
          <a:p>
            <a:r>
              <a:rPr lang="ko-KR" altLang="en-US" sz="2400" dirty="0"/>
              <a:t>특히 </a:t>
            </a:r>
            <a:r>
              <a:rPr lang="en-US" altLang="ko-KR" sz="2400" dirty="0"/>
              <a:t>inter-domain </a:t>
            </a:r>
            <a:r>
              <a:rPr lang="ko-KR" altLang="en-US" sz="2400" dirty="0"/>
              <a:t>간의 통신은 빠르다고 선택되는 것이 아니라</a:t>
            </a:r>
            <a:br>
              <a:rPr lang="en-US" altLang="ko-KR" sz="2400" dirty="0"/>
            </a:br>
            <a:r>
              <a:rPr lang="ko-KR" altLang="en-US" sz="2400" dirty="0"/>
              <a:t>주어진 정책에 가장 부합하는 경로를 선택한다</a:t>
            </a:r>
            <a:r>
              <a:rPr lang="en-US" altLang="ko-KR" sz="2400" dirty="0"/>
              <a:t>.</a:t>
            </a:r>
          </a:p>
          <a:p>
            <a:pPr>
              <a:buFont typeface="Wingdings" panose="05000000000000000000" pitchFamily="2" charset="2"/>
              <a:buChar char="Ø"/>
            </a:pPr>
            <a:r>
              <a:rPr lang="en-US" altLang="ko-KR" sz="2400" dirty="0"/>
              <a:t>Latency</a:t>
            </a:r>
            <a:r>
              <a:rPr lang="ko-KR" altLang="en-US" sz="2400" dirty="0"/>
              <a:t> 가 지리적 거리와 어느 정도 부합하지만 꼭 그런 것은 아니다</a:t>
            </a:r>
          </a:p>
        </p:txBody>
      </p:sp>
    </p:spTree>
    <p:extLst>
      <p:ext uri="{BB962C8B-B14F-4D97-AF65-F5344CB8AC3E}">
        <p14:creationId xmlns:p14="http://schemas.microsoft.com/office/powerpoint/2010/main" val="115452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B4559BD5-1511-156E-389A-6BEDAE1CBF5D}"/>
              </a:ext>
            </a:extLst>
          </p:cNvPr>
          <p:cNvSpPr>
            <a:spLocks noGrp="1"/>
          </p:cNvSpPr>
          <p:nvPr>
            <p:ph type="title"/>
          </p:nvPr>
        </p:nvSpPr>
        <p:spPr/>
        <p:txBody>
          <a:bodyPr/>
          <a:lstStyle/>
          <a:p>
            <a:r>
              <a:rPr lang="en-US" altLang="ko-KR" dirty="0"/>
              <a:t>Latency</a:t>
            </a:r>
            <a:r>
              <a:rPr lang="ko-KR" altLang="en-US" dirty="0"/>
              <a:t> </a:t>
            </a:r>
            <a:r>
              <a:rPr lang="en-US" altLang="ko-KR" dirty="0"/>
              <a:t>vs.</a:t>
            </a:r>
            <a:r>
              <a:rPr lang="ko-KR" altLang="en-US" dirty="0"/>
              <a:t> </a:t>
            </a:r>
            <a:r>
              <a:rPr lang="en-US" altLang="ko-KR" dirty="0"/>
              <a:t>Jitter</a:t>
            </a:r>
            <a:endParaRPr lang="ko-KR" altLang="en-US" dirty="0"/>
          </a:p>
        </p:txBody>
      </p:sp>
      <p:sp>
        <p:nvSpPr>
          <p:cNvPr id="9" name="내용 개체 틀 8">
            <a:extLst>
              <a:ext uri="{FF2B5EF4-FFF2-40B4-BE49-F238E27FC236}">
                <a16:creationId xmlns:a16="http://schemas.microsoft.com/office/drawing/2014/main" id="{A6FA6C83-8C69-8139-B5BF-EF6D08A3BE63}"/>
              </a:ext>
            </a:extLst>
          </p:cNvPr>
          <p:cNvSpPr>
            <a:spLocks noGrp="1"/>
          </p:cNvSpPr>
          <p:nvPr>
            <p:ph idx="1"/>
          </p:nvPr>
        </p:nvSpPr>
        <p:spPr/>
        <p:txBody>
          <a:bodyPr/>
          <a:lstStyle/>
          <a:p>
            <a:r>
              <a:rPr lang="en-US" altLang="ko-KR" dirty="0"/>
              <a:t>Latency (Network delay, A.K.A </a:t>
            </a:r>
            <a:r>
              <a:rPr lang="ko-KR" altLang="en-US" dirty="0"/>
              <a:t>딜레이</a:t>
            </a:r>
            <a:r>
              <a:rPr lang="en-US" altLang="ko-KR" dirty="0"/>
              <a:t>)</a:t>
            </a:r>
          </a:p>
          <a:p>
            <a:pPr lvl="1"/>
            <a:r>
              <a:rPr lang="ko-KR" altLang="en-US" dirty="0"/>
              <a:t>송신자가 보낸 데이터가 얼마만에 수신자에게 도달하는가</a:t>
            </a:r>
            <a:r>
              <a:rPr lang="en-US" altLang="ko-KR" dirty="0"/>
              <a:t>?</a:t>
            </a:r>
          </a:p>
          <a:p>
            <a:pPr lvl="1"/>
            <a:endParaRPr lang="en-US" altLang="ko-KR" dirty="0"/>
          </a:p>
          <a:p>
            <a:r>
              <a:rPr lang="en-US" altLang="ko-KR" dirty="0"/>
              <a:t>Jitter</a:t>
            </a:r>
          </a:p>
          <a:p>
            <a:pPr lvl="1"/>
            <a:r>
              <a:rPr lang="en-US" altLang="ko-KR" dirty="0"/>
              <a:t>Latency </a:t>
            </a:r>
            <a:r>
              <a:rPr lang="ko-KR" altLang="en-US" dirty="0"/>
              <a:t>의 변화 정도</a:t>
            </a:r>
          </a:p>
        </p:txBody>
      </p:sp>
      <p:sp>
        <p:nvSpPr>
          <p:cNvPr id="7" name="슬라이드 번호 개체 틀 6">
            <a:extLst>
              <a:ext uri="{FF2B5EF4-FFF2-40B4-BE49-F238E27FC236}">
                <a16:creationId xmlns:a16="http://schemas.microsoft.com/office/drawing/2014/main" id="{2FA1618F-1C4E-818A-15E1-B8E5A1A0513D}"/>
              </a:ext>
            </a:extLst>
          </p:cNvPr>
          <p:cNvSpPr>
            <a:spLocks noGrp="1"/>
          </p:cNvSpPr>
          <p:nvPr>
            <p:ph type="sldNum" sz="quarter" idx="12"/>
          </p:nvPr>
        </p:nvSpPr>
        <p:spPr/>
        <p:txBody>
          <a:bodyPr/>
          <a:lstStyle/>
          <a:p>
            <a:fld id="{57C0E42C-E4C1-4C81-B641-FE5671A5B7F1}" type="slidenum">
              <a:rPr lang="ko-KR" altLang="en-US" smtClean="0"/>
              <a:t>69</a:t>
            </a:fld>
            <a:endParaRPr lang="ko-KR" altLang="en-US"/>
          </a:p>
        </p:txBody>
      </p:sp>
    </p:spTree>
    <p:extLst>
      <p:ext uri="{BB962C8B-B14F-4D97-AF65-F5344CB8AC3E}">
        <p14:creationId xmlns:p14="http://schemas.microsoft.com/office/powerpoint/2010/main" val="2228759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AD3BA-AD69-E1AC-F09E-835C0EF97C89}"/>
              </a:ext>
            </a:extLst>
          </p:cNvPr>
          <p:cNvSpPr>
            <a:spLocks noGrp="1"/>
          </p:cNvSpPr>
          <p:nvPr>
            <p:ph type="title"/>
          </p:nvPr>
        </p:nvSpPr>
        <p:spPr/>
        <p:txBody>
          <a:bodyPr/>
          <a:lstStyle/>
          <a:p>
            <a:r>
              <a:rPr lang="en-US" altLang="ko-KR" dirty="0"/>
              <a:t>JARGON</a:t>
            </a:r>
            <a:r>
              <a:rPr lang="ko-KR" altLang="en-US" dirty="0"/>
              <a:t> 에 대해서</a:t>
            </a:r>
            <a:r>
              <a:rPr lang="en-US" altLang="ko-KR" dirty="0"/>
              <a:t>…</a:t>
            </a:r>
            <a:endParaRPr lang="ko-KR" altLang="en-US" dirty="0"/>
          </a:p>
        </p:txBody>
      </p:sp>
      <p:sp>
        <p:nvSpPr>
          <p:cNvPr id="3" name="내용 개체 틀 2">
            <a:extLst>
              <a:ext uri="{FF2B5EF4-FFF2-40B4-BE49-F238E27FC236}">
                <a16:creationId xmlns:a16="http://schemas.microsoft.com/office/drawing/2014/main" id="{FEFF2E1E-FFF1-9400-25AE-D9ADA0FBB7DF}"/>
              </a:ext>
            </a:extLst>
          </p:cNvPr>
          <p:cNvSpPr>
            <a:spLocks noGrp="1"/>
          </p:cNvSpPr>
          <p:nvPr>
            <p:ph idx="1"/>
          </p:nvPr>
        </p:nvSpPr>
        <p:spPr/>
        <p:txBody>
          <a:bodyPr/>
          <a:lstStyle/>
          <a:p>
            <a:r>
              <a:rPr lang="ko-KR" altLang="en-US" dirty="0"/>
              <a:t>특정 영역의 전문 용어를 지칭</a:t>
            </a:r>
            <a:endParaRPr lang="en-US" altLang="ko-KR" dirty="0"/>
          </a:p>
          <a:p>
            <a:r>
              <a:rPr lang="ko-KR" altLang="en-US" dirty="0"/>
              <a:t>그러나 </a:t>
            </a:r>
            <a:r>
              <a:rPr lang="en-US" altLang="ko-KR" dirty="0"/>
              <a:t>jargon </a:t>
            </a:r>
            <a:r>
              <a:rPr lang="ko-KR" altLang="en-US" dirty="0"/>
              <a:t>자체도</a:t>
            </a:r>
            <a:r>
              <a:rPr lang="en-US" altLang="ko-KR" dirty="0"/>
              <a:t>…</a:t>
            </a:r>
            <a:br>
              <a:rPr lang="en-US" altLang="ko-KR" dirty="0"/>
            </a:br>
            <a:r>
              <a:rPr lang="ko-KR" altLang="en-US" u="sng" dirty="0"/>
              <a:t>명확한 의미 전달을 위해</a:t>
            </a:r>
            <a:br>
              <a:rPr lang="en-US" altLang="ko-KR" dirty="0"/>
            </a:br>
            <a:r>
              <a:rPr lang="ko-KR" altLang="en-US" dirty="0"/>
              <a:t>기존에 존재하던 단어에 기반해서 만든 것</a:t>
            </a:r>
            <a:endParaRPr lang="en-US" altLang="ko-KR" dirty="0"/>
          </a:p>
          <a:p>
            <a:pPr lvl="1"/>
            <a:r>
              <a:rPr lang="ko-KR" altLang="en-US" dirty="0"/>
              <a:t>예시</a:t>
            </a:r>
            <a:r>
              <a:rPr lang="en-US" altLang="ko-KR" dirty="0"/>
              <a:t>: Bandwidth = Band (</a:t>
            </a:r>
            <a:r>
              <a:rPr lang="ko-KR" altLang="en-US" dirty="0"/>
              <a:t>대역</a:t>
            </a:r>
            <a:r>
              <a:rPr lang="en-US" altLang="ko-KR" dirty="0"/>
              <a:t>) + Width(</a:t>
            </a:r>
            <a:r>
              <a:rPr lang="ko-KR" altLang="en-US" dirty="0"/>
              <a:t>폭</a:t>
            </a:r>
            <a:r>
              <a:rPr lang="en-US" altLang="ko-KR" dirty="0"/>
              <a:t>)</a:t>
            </a:r>
          </a:p>
          <a:p>
            <a:pPr lvl="1"/>
            <a:endParaRPr lang="en-US" altLang="ko-KR" dirty="0"/>
          </a:p>
          <a:p>
            <a:r>
              <a:rPr lang="ko-KR" altLang="en-US" dirty="0"/>
              <a:t>영어를 모국어로 쓰는 경우 어원을 유추하기 쉬우나</a:t>
            </a:r>
            <a:br>
              <a:rPr lang="en-US" altLang="ko-KR" dirty="0"/>
            </a:br>
            <a:r>
              <a:rPr lang="ko-KR" altLang="en-US" dirty="0"/>
              <a:t>그렇지 않은 한국인은 단어일 뿐인 것을 너무 어렵게 생각함</a:t>
            </a:r>
            <a:endParaRPr lang="en-US" altLang="ko-KR" dirty="0"/>
          </a:p>
        </p:txBody>
      </p:sp>
      <p:sp>
        <p:nvSpPr>
          <p:cNvPr id="4" name="슬라이드 번호 개체 틀 3">
            <a:extLst>
              <a:ext uri="{FF2B5EF4-FFF2-40B4-BE49-F238E27FC236}">
                <a16:creationId xmlns:a16="http://schemas.microsoft.com/office/drawing/2014/main" id="{24E582B1-7552-9C93-B28A-FCDEE8917C4D}"/>
              </a:ext>
            </a:extLst>
          </p:cNvPr>
          <p:cNvSpPr>
            <a:spLocks noGrp="1"/>
          </p:cNvSpPr>
          <p:nvPr>
            <p:ph type="sldNum" sz="quarter" idx="12"/>
          </p:nvPr>
        </p:nvSpPr>
        <p:spPr/>
        <p:txBody>
          <a:bodyPr/>
          <a:lstStyle/>
          <a:p>
            <a:fld id="{57C0E42C-E4C1-4C81-B641-FE5671A5B7F1}" type="slidenum">
              <a:rPr lang="ko-KR" altLang="en-US" smtClean="0"/>
              <a:t>7</a:t>
            </a:fld>
            <a:endParaRPr lang="ko-KR" altLang="en-US"/>
          </a:p>
        </p:txBody>
      </p:sp>
    </p:spTree>
    <p:extLst>
      <p:ext uri="{BB962C8B-B14F-4D97-AF65-F5344CB8AC3E}">
        <p14:creationId xmlns:p14="http://schemas.microsoft.com/office/powerpoint/2010/main" val="36208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A784D2-21A0-ED09-83C0-F43A4613E600}"/>
              </a:ext>
            </a:extLst>
          </p:cNvPr>
          <p:cNvSpPr>
            <a:spLocks noGrp="1"/>
          </p:cNvSpPr>
          <p:nvPr>
            <p:ph type="title"/>
          </p:nvPr>
        </p:nvSpPr>
        <p:spPr/>
        <p:txBody>
          <a:bodyPr/>
          <a:lstStyle/>
          <a:p>
            <a:r>
              <a:rPr lang="en-US" altLang="ko-KR" dirty="0"/>
              <a:t>Latency vs. Jitter</a:t>
            </a:r>
            <a:endParaRPr lang="ko-KR" altLang="en-US" dirty="0"/>
          </a:p>
        </p:txBody>
      </p:sp>
      <p:sp>
        <p:nvSpPr>
          <p:cNvPr id="4" name="슬라이드 번호 개체 틀 3">
            <a:extLst>
              <a:ext uri="{FF2B5EF4-FFF2-40B4-BE49-F238E27FC236}">
                <a16:creationId xmlns:a16="http://schemas.microsoft.com/office/drawing/2014/main" id="{05F1D9BF-1BD9-70AB-51CA-F6B330D5D73F}"/>
              </a:ext>
            </a:extLst>
          </p:cNvPr>
          <p:cNvSpPr>
            <a:spLocks noGrp="1"/>
          </p:cNvSpPr>
          <p:nvPr>
            <p:ph type="sldNum" sz="quarter" idx="12"/>
          </p:nvPr>
        </p:nvSpPr>
        <p:spPr/>
        <p:txBody>
          <a:bodyPr/>
          <a:lstStyle/>
          <a:p>
            <a:fld id="{57C0E42C-E4C1-4C81-B641-FE5671A5B7F1}" type="slidenum">
              <a:rPr lang="ko-KR" altLang="en-US" smtClean="0"/>
              <a:t>70</a:t>
            </a:fld>
            <a:endParaRPr lang="ko-KR" altLang="en-US"/>
          </a:p>
        </p:txBody>
      </p:sp>
      <p:pic>
        <p:nvPicPr>
          <p:cNvPr id="6" name="그림 5">
            <a:extLst>
              <a:ext uri="{FF2B5EF4-FFF2-40B4-BE49-F238E27FC236}">
                <a16:creationId xmlns:a16="http://schemas.microsoft.com/office/drawing/2014/main" id="{C229C2A5-91C6-8EF7-5783-DC4A8F29ED8E}"/>
              </a:ext>
            </a:extLst>
          </p:cNvPr>
          <p:cNvPicPr>
            <a:picLocks noChangeAspect="1"/>
          </p:cNvPicPr>
          <p:nvPr/>
        </p:nvPicPr>
        <p:blipFill rotWithShape="1">
          <a:blip r:embed="rId2"/>
          <a:srcRect r="6829"/>
          <a:stretch/>
        </p:blipFill>
        <p:spPr>
          <a:xfrm>
            <a:off x="670034" y="1258909"/>
            <a:ext cx="8936421" cy="5233966"/>
          </a:xfrm>
          <a:prstGeom prst="rect">
            <a:avLst/>
          </a:prstGeom>
        </p:spPr>
      </p:pic>
      <p:grpSp>
        <p:nvGrpSpPr>
          <p:cNvPr id="18" name="그룹 17">
            <a:extLst>
              <a:ext uri="{FF2B5EF4-FFF2-40B4-BE49-F238E27FC236}">
                <a16:creationId xmlns:a16="http://schemas.microsoft.com/office/drawing/2014/main" id="{5D82146B-E977-5200-1018-7E6514E93F9F}"/>
              </a:ext>
            </a:extLst>
          </p:cNvPr>
          <p:cNvGrpSpPr/>
          <p:nvPr/>
        </p:nvGrpSpPr>
        <p:grpSpPr>
          <a:xfrm>
            <a:off x="6295697" y="2936240"/>
            <a:ext cx="5304902" cy="1320799"/>
            <a:chOff x="6295697" y="4572000"/>
            <a:chExt cx="5304902" cy="1320799"/>
          </a:xfrm>
        </p:grpSpPr>
        <p:sp>
          <p:nvSpPr>
            <p:cNvPr id="19" name="직사각형 18">
              <a:extLst>
                <a:ext uri="{FF2B5EF4-FFF2-40B4-BE49-F238E27FC236}">
                  <a16:creationId xmlns:a16="http://schemas.microsoft.com/office/drawing/2014/main" id="{22422473-9D03-7FD7-AF07-C43AB1DFBBC6}"/>
                </a:ext>
              </a:extLst>
            </p:cNvPr>
            <p:cNvSpPr/>
            <p:nvPr/>
          </p:nvSpPr>
          <p:spPr>
            <a:xfrm>
              <a:off x="6295697" y="4572000"/>
              <a:ext cx="897583" cy="1320799"/>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1659B62-677A-B402-D6F4-D70BF235E5C1}"/>
                </a:ext>
              </a:extLst>
            </p:cNvPr>
            <p:cNvSpPr txBox="1"/>
            <p:nvPr/>
          </p:nvSpPr>
          <p:spPr>
            <a:xfrm>
              <a:off x="9803312" y="4865321"/>
              <a:ext cx="1797287" cy="646331"/>
            </a:xfrm>
            <a:prstGeom prst="rect">
              <a:avLst/>
            </a:prstGeom>
            <a:noFill/>
          </p:spPr>
          <p:txBody>
            <a:bodyPr wrap="none" rtlCol="0">
              <a:spAutoFit/>
            </a:bodyPr>
            <a:lstStyle/>
            <a:p>
              <a:r>
                <a:rPr lang="en-US" altLang="ko-KR" sz="3600" b="1" dirty="0">
                  <a:solidFill>
                    <a:srgbClr val="FF0000"/>
                  </a:solidFill>
                  <a:latin typeface="나눔고딕" panose="020D0604000000000000" pitchFamily="50" charset="-127"/>
                  <a:ea typeface="나눔고딕" panose="020D0604000000000000" pitchFamily="50" charset="-127"/>
                </a:rPr>
                <a:t>Latency</a:t>
              </a:r>
            </a:p>
          </p:txBody>
        </p:sp>
        <p:cxnSp>
          <p:nvCxnSpPr>
            <p:cNvPr id="21" name="직선 화살표 연결선 20">
              <a:extLst>
                <a:ext uri="{FF2B5EF4-FFF2-40B4-BE49-F238E27FC236}">
                  <a16:creationId xmlns:a16="http://schemas.microsoft.com/office/drawing/2014/main" id="{F625FC05-4D69-1E2B-8ECE-13D67CF13E78}"/>
                </a:ext>
              </a:extLst>
            </p:cNvPr>
            <p:cNvCxnSpPr>
              <a:cxnSpLocks/>
              <a:stCxn id="19" idx="3"/>
            </p:cNvCxnSpPr>
            <p:nvPr/>
          </p:nvCxnSpPr>
          <p:spPr>
            <a:xfrm flipV="1">
              <a:off x="7193280" y="5222196"/>
              <a:ext cx="2611093" cy="10204"/>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634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5C47D4-287E-BF03-D6AD-676BA86D2791}"/>
              </a:ext>
            </a:extLst>
          </p:cNvPr>
          <p:cNvSpPr>
            <a:spLocks noGrp="1"/>
          </p:cNvSpPr>
          <p:nvPr>
            <p:ph type="title"/>
          </p:nvPr>
        </p:nvSpPr>
        <p:spPr/>
        <p:txBody>
          <a:bodyPr/>
          <a:lstStyle/>
          <a:p>
            <a:r>
              <a:rPr lang="en-US" altLang="ko-KR" dirty="0"/>
              <a:t>Jitter </a:t>
            </a:r>
            <a:r>
              <a:rPr lang="ko-KR" altLang="en-US" dirty="0"/>
              <a:t>계산</a:t>
            </a:r>
          </a:p>
        </p:txBody>
      </p:sp>
      <p:sp>
        <p:nvSpPr>
          <p:cNvPr id="3" name="내용 개체 틀 2">
            <a:extLst>
              <a:ext uri="{FF2B5EF4-FFF2-40B4-BE49-F238E27FC236}">
                <a16:creationId xmlns:a16="http://schemas.microsoft.com/office/drawing/2014/main" id="{3073C9D0-CDE2-EAE2-AEF4-324EC2916457}"/>
              </a:ext>
            </a:extLst>
          </p:cNvPr>
          <p:cNvSpPr>
            <a:spLocks noGrp="1"/>
          </p:cNvSpPr>
          <p:nvPr>
            <p:ph idx="1"/>
          </p:nvPr>
        </p:nvSpPr>
        <p:spPr>
          <a:xfrm>
            <a:off x="848360" y="1388532"/>
            <a:ext cx="11015132" cy="4967817"/>
          </a:xfrm>
        </p:spPr>
        <p:txBody>
          <a:bodyPr/>
          <a:lstStyle/>
          <a:p>
            <a:r>
              <a:rPr lang="en-US" altLang="ko-KR" dirty="0"/>
              <a:t>Latency data points </a:t>
            </a:r>
            <a:r>
              <a:rPr lang="ko-KR" altLang="en-US" dirty="0"/>
              <a:t>간의 차이에 대한 평균값으로 계산</a:t>
            </a:r>
            <a:endParaRPr lang="en-US" altLang="ko-KR" dirty="0"/>
          </a:p>
          <a:p>
            <a:endParaRPr lang="en-US" altLang="ko-KR" dirty="0"/>
          </a:p>
          <a:p>
            <a:r>
              <a:rPr lang="en-US" altLang="ko-KR" dirty="0"/>
              <a:t>Latency </a:t>
            </a:r>
            <a:r>
              <a:rPr lang="ko-KR" altLang="en-US" dirty="0"/>
              <a:t>가 </a:t>
            </a:r>
            <a:r>
              <a:rPr lang="en-US" altLang="ko-KR" dirty="0"/>
              <a:t>36, 36, 37, 38 msec </a:t>
            </a:r>
            <a:r>
              <a:rPr lang="ko-KR" altLang="en-US" dirty="0"/>
              <a:t>인 경우</a:t>
            </a:r>
            <a:endParaRPr lang="en-US" altLang="ko-KR" dirty="0"/>
          </a:p>
          <a:p>
            <a:pPr lvl="1"/>
            <a:r>
              <a:rPr lang="en-US" altLang="ko-KR" dirty="0"/>
              <a:t>|36 – 36| = 0</a:t>
            </a:r>
            <a:br>
              <a:rPr lang="en-US" altLang="ko-KR" dirty="0"/>
            </a:br>
            <a:r>
              <a:rPr lang="en-US" altLang="ko-KR" dirty="0"/>
              <a:t>|36 – 37| = 1</a:t>
            </a:r>
            <a:br>
              <a:rPr lang="en-US" altLang="ko-KR" dirty="0"/>
            </a:br>
            <a:r>
              <a:rPr lang="en-US" altLang="ko-KR" dirty="0"/>
              <a:t>|37 – 38| = 1</a:t>
            </a:r>
          </a:p>
          <a:p>
            <a:pPr lvl="1"/>
            <a:r>
              <a:rPr lang="en-US" altLang="ko-KR" dirty="0"/>
              <a:t>(0 + 1 + 1) / 3 = 0.67 msec</a:t>
            </a:r>
            <a:endParaRPr lang="ko-KR" altLang="en-US" dirty="0"/>
          </a:p>
        </p:txBody>
      </p:sp>
      <p:sp>
        <p:nvSpPr>
          <p:cNvPr id="4" name="슬라이드 번호 개체 틀 3">
            <a:extLst>
              <a:ext uri="{FF2B5EF4-FFF2-40B4-BE49-F238E27FC236}">
                <a16:creationId xmlns:a16="http://schemas.microsoft.com/office/drawing/2014/main" id="{3C4B9B09-1C10-3AD6-EE4C-F0A79DFF20E1}"/>
              </a:ext>
            </a:extLst>
          </p:cNvPr>
          <p:cNvSpPr>
            <a:spLocks noGrp="1"/>
          </p:cNvSpPr>
          <p:nvPr>
            <p:ph type="sldNum" sz="quarter" idx="12"/>
          </p:nvPr>
        </p:nvSpPr>
        <p:spPr/>
        <p:txBody>
          <a:bodyPr/>
          <a:lstStyle/>
          <a:p>
            <a:fld id="{57C0E42C-E4C1-4C81-B641-FE5671A5B7F1}" type="slidenum">
              <a:rPr lang="ko-KR" altLang="en-US" smtClean="0"/>
              <a:t>71</a:t>
            </a:fld>
            <a:endParaRPr lang="ko-KR" altLang="en-US" dirty="0"/>
          </a:p>
        </p:txBody>
      </p:sp>
    </p:spTree>
    <p:extLst>
      <p:ext uri="{BB962C8B-B14F-4D97-AF65-F5344CB8AC3E}">
        <p14:creationId xmlns:p14="http://schemas.microsoft.com/office/powerpoint/2010/main" val="1692025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E9D783-8CD1-0D59-616B-2676D8CD6340}"/>
              </a:ext>
            </a:extLst>
          </p:cNvPr>
          <p:cNvSpPr>
            <a:spLocks noGrp="1"/>
          </p:cNvSpPr>
          <p:nvPr>
            <p:ph type="title"/>
          </p:nvPr>
        </p:nvSpPr>
        <p:spPr/>
        <p:txBody>
          <a:bodyPr/>
          <a:lstStyle/>
          <a:p>
            <a:r>
              <a:rPr lang="en-US" altLang="ko-KR" dirty="0"/>
              <a:t>Latency vs. Jitter</a:t>
            </a:r>
            <a:endParaRPr lang="ko-KR" altLang="en-US" dirty="0"/>
          </a:p>
        </p:txBody>
      </p:sp>
      <p:sp>
        <p:nvSpPr>
          <p:cNvPr id="3" name="내용 개체 틀 2">
            <a:extLst>
              <a:ext uri="{FF2B5EF4-FFF2-40B4-BE49-F238E27FC236}">
                <a16:creationId xmlns:a16="http://schemas.microsoft.com/office/drawing/2014/main" id="{3276562C-CF4C-ED1A-48CB-6F9E5D6A0824}"/>
              </a:ext>
            </a:extLst>
          </p:cNvPr>
          <p:cNvSpPr>
            <a:spLocks noGrp="1"/>
          </p:cNvSpPr>
          <p:nvPr>
            <p:ph idx="1"/>
          </p:nvPr>
        </p:nvSpPr>
        <p:spPr>
          <a:xfrm>
            <a:off x="838200" y="1388532"/>
            <a:ext cx="11231880" cy="4967817"/>
          </a:xfrm>
        </p:spPr>
        <p:txBody>
          <a:bodyPr>
            <a:normAutofit/>
          </a:bodyPr>
          <a:lstStyle/>
          <a:p>
            <a:r>
              <a:rPr lang="en-US" altLang="ko-KR" dirty="0"/>
              <a:t>Interactive </a:t>
            </a:r>
            <a:r>
              <a:rPr lang="ko-KR" altLang="en-US" dirty="0"/>
              <a:t>한 서비스에 미치는 영향</a:t>
            </a:r>
            <a:endParaRPr lang="en-US" altLang="ko-KR" dirty="0"/>
          </a:p>
          <a:p>
            <a:pPr lvl="1"/>
            <a:r>
              <a:rPr lang="en-US" altLang="ko-KR" dirty="0"/>
              <a:t>Latency: </a:t>
            </a:r>
            <a:r>
              <a:rPr lang="ko-KR" altLang="en-US" dirty="0"/>
              <a:t>반응이 늦게 온다는 느낌을 줌</a:t>
            </a:r>
            <a:endParaRPr lang="en-US" altLang="ko-KR" dirty="0"/>
          </a:p>
          <a:p>
            <a:pPr lvl="1"/>
            <a:r>
              <a:rPr lang="en-US" altLang="ko-KR" dirty="0"/>
              <a:t>Jitter: </a:t>
            </a:r>
            <a:r>
              <a:rPr lang="ko-KR" altLang="en-US" dirty="0"/>
              <a:t>자꾸 튄다는 느낌을 줌</a:t>
            </a:r>
            <a:endParaRPr lang="en-US" altLang="ko-KR" dirty="0"/>
          </a:p>
        </p:txBody>
      </p:sp>
      <p:sp>
        <p:nvSpPr>
          <p:cNvPr id="4" name="슬라이드 번호 개체 틀 3">
            <a:extLst>
              <a:ext uri="{FF2B5EF4-FFF2-40B4-BE49-F238E27FC236}">
                <a16:creationId xmlns:a16="http://schemas.microsoft.com/office/drawing/2014/main" id="{B3887BB5-253C-286C-9EB4-650BAF01F955}"/>
              </a:ext>
            </a:extLst>
          </p:cNvPr>
          <p:cNvSpPr>
            <a:spLocks noGrp="1"/>
          </p:cNvSpPr>
          <p:nvPr>
            <p:ph type="sldNum" sz="quarter" idx="12"/>
          </p:nvPr>
        </p:nvSpPr>
        <p:spPr/>
        <p:txBody>
          <a:bodyPr/>
          <a:lstStyle/>
          <a:p>
            <a:fld id="{57C0E42C-E4C1-4C81-B641-FE5671A5B7F1}" type="slidenum">
              <a:rPr lang="ko-KR" altLang="en-US" smtClean="0"/>
              <a:t>72</a:t>
            </a:fld>
            <a:endParaRPr lang="ko-KR" altLang="en-US"/>
          </a:p>
        </p:txBody>
      </p:sp>
    </p:spTree>
    <p:extLst>
      <p:ext uri="{BB962C8B-B14F-4D97-AF65-F5344CB8AC3E}">
        <p14:creationId xmlns:p14="http://schemas.microsoft.com/office/powerpoint/2010/main" val="15453084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DE063-8C7E-5CD6-B409-75D6E75AAC80}"/>
              </a:ext>
            </a:extLst>
          </p:cNvPr>
          <p:cNvSpPr>
            <a:spLocks noGrp="1"/>
          </p:cNvSpPr>
          <p:nvPr>
            <p:ph type="ctrTitle"/>
          </p:nvPr>
        </p:nvSpPr>
        <p:spPr>
          <a:xfrm>
            <a:off x="1523999" y="1122363"/>
            <a:ext cx="9782755" cy="2387600"/>
          </a:xfrm>
        </p:spPr>
        <p:txBody>
          <a:bodyPr/>
          <a:lstStyle/>
          <a:p>
            <a:r>
              <a:rPr lang="en-US" altLang="ko-KR" dirty="0"/>
              <a:t>Ethernet, UDP, TCP, IP</a:t>
            </a:r>
            <a:endParaRPr lang="ko-KR" altLang="en-US" dirty="0"/>
          </a:p>
        </p:txBody>
      </p:sp>
      <p:sp>
        <p:nvSpPr>
          <p:cNvPr id="5" name="부제목 4">
            <a:extLst>
              <a:ext uri="{FF2B5EF4-FFF2-40B4-BE49-F238E27FC236}">
                <a16:creationId xmlns:a16="http://schemas.microsoft.com/office/drawing/2014/main" id="{638664D5-B4DF-D8A9-A6D7-D23A00DA1957}"/>
              </a:ext>
            </a:extLst>
          </p:cNvPr>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3956110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12D6C9-A433-EEE8-B033-77BB05B6B7B2}"/>
              </a:ext>
            </a:extLst>
          </p:cNvPr>
          <p:cNvSpPr>
            <a:spLocks noGrp="1"/>
          </p:cNvSpPr>
          <p:nvPr>
            <p:ph type="title"/>
          </p:nvPr>
        </p:nvSpPr>
        <p:spPr/>
        <p:txBody>
          <a:bodyPr/>
          <a:lstStyle/>
          <a:p>
            <a:r>
              <a:rPr lang="en-US" altLang="ko-KR" dirty="0"/>
              <a:t>TCP/IP</a:t>
            </a:r>
            <a:r>
              <a:rPr lang="ko-KR" altLang="en-US" dirty="0"/>
              <a:t> 에서의 </a:t>
            </a:r>
            <a:r>
              <a:rPr lang="en-US" altLang="ko-KR" dirty="0"/>
              <a:t>OSI Model </a:t>
            </a:r>
            <a:r>
              <a:rPr lang="ko-KR" altLang="en-US" dirty="0"/>
              <a:t>적용</a:t>
            </a:r>
          </a:p>
        </p:txBody>
      </p:sp>
      <p:pic>
        <p:nvPicPr>
          <p:cNvPr id="5" name="Image" descr="Image">
            <a:extLst>
              <a:ext uri="{FF2B5EF4-FFF2-40B4-BE49-F238E27FC236}">
                <a16:creationId xmlns:a16="http://schemas.microsoft.com/office/drawing/2014/main" id="{0DF481FE-BCA1-C872-5986-51F77D30F602}"/>
              </a:ext>
            </a:extLst>
          </p:cNvPr>
          <p:cNvPicPr>
            <a:picLocks noChangeAspect="1"/>
          </p:cNvPicPr>
          <p:nvPr/>
        </p:nvPicPr>
        <p:blipFill>
          <a:blip r:embed="rId2"/>
          <a:stretch>
            <a:fillRect/>
          </a:stretch>
        </p:blipFill>
        <p:spPr>
          <a:xfrm>
            <a:off x="1962150" y="1596286"/>
            <a:ext cx="8267700" cy="4724401"/>
          </a:xfrm>
          <a:prstGeom prst="rect">
            <a:avLst/>
          </a:prstGeom>
          <a:ln w="12700">
            <a:miter lim="400000"/>
          </a:ln>
        </p:spPr>
      </p:pic>
      <p:grpSp>
        <p:nvGrpSpPr>
          <p:cNvPr id="11" name="그룹 10">
            <a:extLst>
              <a:ext uri="{FF2B5EF4-FFF2-40B4-BE49-F238E27FC236}">
                <a16:creationId xmlns:a16="http://schemas.microsoft.com/office/drawing/2014/main" id="{5D7C8574-AF75-845D-13D2-6E0F84190D07}"/>
              </a:ext>
            </a:extLst>
          </p:cNvPr>
          <p:cNvGrpSpPr/>
          <p:nvPr/>
        </p:nvGrpSpPr>
        <p:grpSpPr>
          <a:xfrm>
            <a:off x="10229850" y="2215787"/>
            <a:ext cx="564578" cy="3947938"/>
            <a:chOff x="10229850" y="2215787"/>
            <a:chExt cx="564578" cy="3947938"/>
          </a:xfrm>
        </p:grpSpPr>
        <p:sp>
          <p:nvSpPr>
            <p:cNvPr id="3" name="TextBox 2">
              <a:extLst>
                <a:ext uri="{FF2B5EF4-FFF2-40B4-BE49-F238E27FC236}">
                  <a16:creationId xmlns:a16="http://schemas.microsoft.com/office/drawing/2014/main" id="{3740B8FE-4608-36DC-71A8-25C939B0E935}"/>
                </a:ext>
              </a:extLst>
            </p:cNvPr>
            <p:cNvSpPr txBox="1"/>
            <p:nvPr/>
          </p:nvSpPr>
          <p:spPr>
            <a:xfrm>
              <a:off x="10229850" y="5702060"/>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L1</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4" name="TextBox 3">
              <a:extLst>
                <a:ext uri="{FF2B5EF4-FFF2-40B4-BE49-F238E27FC236}">
                  <a16:creationId xmlns:a16="http://schemas.microsoft.com/office/drawing/2014/main" id="{2A001EB7-60D6-460C-21D6-3813BA5C2034}"/>
                </a:ext>
              </a:extLst>
            </p:cNvPr>
            <p:cNvSpPr txBox="1"/>
            <p:nvPr/>
          </p:nvSpPr>
          <p:spPr>
            <a:xfrm>
              <a:off x="10229850" y="5158596"/>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L2</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6" name="TextBox 5">
              <a:extLst>
                <a:ext uri="{FF2B5EF4-FFF2-40B4-BE49-F238E27FC236}">
                  <a16:creationId xmlns:a16="http://schemas.microsoft.com/office/drawing/2014/main" id="{3DFCE390-303B-8D98-C197-B7B0D419FAFF}"/>
                </a:ext>
              </a:extLst>
            </p:cNvPr>
            <p:cNvSpPr txBox="1"/>
            <p:nvPr/>
          </p:nvSpPr>
          <p:spPr>
            <a:xfrm>
              <a:off x="10229850" y="4615132"/>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L3</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7" name="TextBox 6">
              <a:extLst>
                <a:ext uri="{FF2B5EF4-FFF2-40B4-BE49-F238E27FC236}">
                  <a16:creationId xmlns:a16="http://schemas.microsoft.com/office/drawing/2014/main" id="{71731ADB-5F03-5484-57A5-C833C3D060CF}"/>
                </a:ext>
              </a:extLst>
            </p:cNvPr>
            <p:cNvSpPr txBox="1"/>
            <p:nvPr/>
          </p:nvSpPr>
          <p:spPr>
            <a:xfrm>
              <a:off x="10229850" y="4071668"/>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L4</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8" name="TextBox 7">
              <a:extLst>
                <a:ext uri="{FF2B5EF4-FFF2-40B4-BE49-F238E27FC236}">
                  <a16:creationId xmlns:a16="http://schemas.microsoft.com/office/drawing/2014/main" id="{702459FA-F2C6-CC62-5BC9-1637AD92ADB8}"/>
                </a:ext>
              </a:extLst>
            </p:cNvPr>
            <p:cNvSpPr txBox="1"/>
            <p:nvPr/>
          </p:nvSpPr>
          <p:spPr>
            <a:xfrm>
              <a:off x="10229850" y="3453041"/>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L5</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9" name="TextBox 8">
              <a:extLst>
                <a:ext uri="{FF2B5EF4-FFF2-40B4-BE49-F238E27FC236}">
                  <a16:creationId xmlns:a16="http://schemas.microsoft.com/office/drawing/2014/main" id="{6A7EF026-5476-0E64-4E79-B18BC2AD4C35}"/>
                </a:ext>
              </a:extLst>
            </p:cNvPr>
            <p:cNvSpPr txBox="1"/>
            <p:nvPr/>
          </p:nvSpPr>
          <p:spPr>
            <a:xfrm>
              <a:off x="10229850" y="2834414"/>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L6</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10" name="TextBox 9">
              <a:extLst>
                <a:ext uri="{FF2B5EF4-FFF2-40B4-BE49-F238E27FC236}">
                  <a16:creationId xmlns:a16="http://schemas.microsoft.com/office/drawing/2014/main" id="{B25729E6-DFEB-25BD-60DE-9E3B56863C34}"/>
                </a:ext>
              </a:extLst>
            </p:cNvPr>
            <p:cNvSpPr txBox="1"/>
            <p:nvPr/>
          </p:nvSpPr>
          <p:spPr>
            <a:xfrm>
              <a:off x="10229850" y="2215787"/>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L7</a:t>
              </a:r>
              <a:endParaRPr lang="ko-KR" altLang="en-US" sz="2400" dirty="0">
                <a:solidFill>
                  <a:srgbClr val="FF0000"/>
                </a:solidFill>
                <a:latin typeface="바탕" panose="02030600000101010101" pitchFamily="18" charset="-127"/>
                <a:ea typeface="바탕" panose="02030600000101010101" pitchFamily="18" charset="-127"/>
              </a:endParaRPr>
            </a:p>
          </p:txBody>
        </p:sp>
      </p:grpSp>
      <p:grpSp>
        <p:nvGrpSpPr>
          <p:cNvPr id="16" name="그룹 15">
            <a:extLst>
              <a:ext uri="{FF2B5EF4-FFF2-40B4-BE49-F238E27FC236}">
                <a16:creationId xmlns:a16="http://schemas.microsoft.com/office/drawing/2014/main" id="{EC9626E3-76D1-0A06-15C1-4F2A542014F1}"/>
              </a:ext>
            </a:extLst>
          </p:cNvPr>
          <p:cNvGrpSpPr/>
          <p:nvPr/>
        </p:nvGrpSpPr>
        <p:grpSpPr>
          <a:xfrm>
            <a:off x="7668883" y="2245540"/>
            <a:ext cx="2363638" cy="3456520"/>
            <a:chOff x="7668883" y="2245540"/>
            <a:chExt cx="2363638" cy="3456520"/>
          </a:xfrm>
        </p:grpSpPr>
        <p:sp>
          <p:nvSpPr>
            <p:cNvPr id="12" name="직사각형 11">
              <a:extLst>
                <a:ext uri="{FF2B5EF4-FFF2-40B4-BE49-F238E27FC236}">
                  <a16:creationId xmlns:a16="http://schemas.microsoft.com/office/drawing/2014/main" id="{CD94D0EA-03BB-70D0-1D98-6ADB85FC2A4C}"/>
                </a:ext>
              </a:extLst>
            </p:cNvPr>
            <p:cNvSpPr/>
            <p:nvPr/>
          </p:nvSpPr>
          <p:spPr>
            <a:xfrm>
              <a:off x="7668883" y="5158595"/>
              <a:ext cx="2363638" cy="5434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3" name="직사각형 12">
              <a:extLst>
                <a:ext uri="{FF2B5EF4-FFF2-40B4-BE49-F238E27FC236}">
                  <a16:creationId xmlns:a16="http://schemas.microsoft.com/office/drawing/2014/main" id="{0D15F386-822A-8EC3-E0A5-3A2287968CF3}"/>
                </a:ext>
              </a:extLst>
            </p:cNvPr>
            <p:cNvSpPr/>
            <p:nvPr/>
          </p:nvSpPr>
          <p:spPr>
            <a:xfrm>
              <a:off x="7668883" y="4539968"/>
              <a:ext cx="2363638" cy="5434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4" name="직사각형 13">
              <a:extLst>
                <a:ext uri="{FF2B5EF4-FFF2-40B4-BE49-F238E27FC236}">
                  <a16:creationId xmlns:a16="http://schemas.microsoft.com/office/drawing/2014/main" id="{5A3F1868-7CFF-F053-0CF8-EC029F7ACDEB}"/>
                </a:ext>
              </a:extLst>
            </p:cNvPr>
            <p:cNvSpPr/>
            <p:nvPr/>
          </p:nvSpPr>
          <p:spPr>
            <a:xfrm>
              <a:off x="7668883" y="3981724"/>
              <a:ext cx="2363638" cy="5434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5" name="직사각형 14">
              <a:extLst>
                <a:ext uri="{FF2B5EF4-FFF2-40B4-BE49-F238E27FC236}">
                  <a16:creationId xmlns:a16="http://schemas.microsoft.com/office/drawing/2014/main" id="{1B4A98E8-2EB3-E525-F374-5305CC93555D}"/>
                </a:ext>
              </a:extLst>
            </p:cNvPr>
            <p:cNvSpPr/>
            <p:nvPr/>
          </p:nvSpPr>
          <p:spPr>
            <a:xfrm>
              <a:off x="7668883" y="2245540"/>
              <a:ext cx="2363638" cy="5434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grpSp>
    </p:spTree>
    <p:extLst>
      <p:ext uri="{BB962C8B-B14F-4D97-AF65-F5344CB8AC3E}">
        <p14:creationId xmlns:p14="http://schemas.microsoft.com/office/powerpoint/2010/main" val="350508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0AF4A8-09F5-A2DE-3483-288BA7A59667}"/>
              </a:ext>
            </a:extLst>
          </p:cNvPr>
          <p:cNvSpPr>
            <a:spLocks noGrp="1"/>
          </p:cNvSpPr>
          <p:nvPr>
            <p:ph type="title"/>
          </p:nvPr>
        </p:nvSpPr>
        <p:spPr/>
        <p:txBody>
          <a:bodyPr/>
          <a:lstStyle/>
          <a:p>
            <a:r>
              <a:rPr lang="en-US" altLang="ko-KR" dirty="0"/>
              <a:t>Switch</a:t>
            </a:r>
            <a:endParaRPr lang="ko-KR" altLang="en-US" dirty="0"/>
          </a:p>
        </p:txBody>
      </p:sp>
      <p:sp>
        <p:nvSpPr>
          <p:cNvPr id="3" name="내용 개체 틀 2">
            <a:extLst>
              <a:ext uri="{FF2B5EF4-FFF2-40B4-BE49-F238E27FC236}">
                <a16:creationId xmlns:a16="http://schemas.microsoft.com/office/drawing/2014/main" id="{AC468348-8D12-2846-10F0-9F5E7A81AA84}"/>
              </a:ext>
            </a:extLst>
          </p:cNvPr>
          <p:cNvSpPr>
            <a:spLocks noGrp="1"/>
          </p:cNvSpPr>
          <p:nvPr>
            <p:ph idx="1"/>
          </p:nvPr>
        </p:nvSpPr>
        <p:spPr/>
        <p:txBody>
          <a:bodyPr/>
          <a:lstStyle/>
          <a:p>
            <a:r>
              <a:rPr lang="ko-KR" altLang="en-US" dirty="0"/>
              <a:t>사전적 의미</a:t>
            </a:r>
            <a:r>
              <a:rPr lang="en-US" altLang="ko-KR" dirty="0"/>
              <a:t>: </a:t>
            </a:r>
            <a:r>
              <a:rPr lang="ko-KR" altLang="en-US" dirty="0"/>
              <a:t>전환하는 것</a:t>
            </a:r>
            <a:endParaRPr lang="en-US" altLang="ko-KR" dirty="0"/>
          </a:p>
          <a:p>
            <a:r>
              <a:rPr lang="ko-KR" altLang="en-US" dirty="0"/>
              <a:t>네트워크에서 스위치는 </a:t>
            </a:r>
            <a:r>
              <a:rPr lang="en-US" altLang="ko-KR" dirty="0"/>
              <a:t>“</a:t>
            </a:r>
            <a:r>
              <a:rPr lang="ko-KR" altLang="en-US" dirty="0"/>
              <a:t>이쪽으로 가라</a:t>
            </a:r>
            <a:r>
              <a:rPr lang="en-US" altLang="ko-KR" dirty="0"/>
              <a:t>”, “</a:t>
            </a:r>
            <a:r>
              <a:rPr lang="ko-KR" altLang="en-US" dirty="0"/>
              <a:t>저쪽으로 가라</a:t>
            </a:r>
            <a:r>
              <a:rPr lang="en-US" altLang="ko-KR" dirty="0"/>
              <a:t>” </a:t>
            </a:r>
            <a:r>
              <a:rPr lang="ko-KR" altLang="en-US" dirty="0"/>
              <a:t>트래픽의 방향을 전환하는 것</a:t>
            </a:r>
            <a:endParaRPr lang="en-US" altLang="ko-KR" dirty="0"/>
          </a:p>
          <a:p>
            <a:r>
              <a:rPr lang="ko-KR" altLang="en-US" dirty="0"/>
              <a:t>어디로 보낼지 판단하기 위해서는 </a:t>
            </a:r>
            <a:r>
              <a:rPr lang="en-US" altLang="ko-KR" dirty="0"/>
              <a:t>“</a:t>
            </a:r>
            <a:r>
              <a:rPr lang="ko-KR" altLang="en-US" dirty="0"/>
              <a:t>판단 근거</a:t>
            </a:r>
            <a:r>
              <a:rPr lang="en-US" altLang="ko-KR" dirty="0"/>
              <a:t>”</a:t>
            </a:r>
            <a:r>
              <a:rPr lang="ko-KR" altLang="en-US" dirty="0"/>
              <a:t>가 있어야 함</a:t>
            </a:r>
            <a:endParaRPr lang="en-US" altLang="ko-KR" dirty="0"/>
          </a:p>
          <a:p>
            <a:r>
              <a:rPr lang="ko-KR" altLang="en-US" u="sng" dirty="0"/>
              <a:t>네트워크 스위치에서의 판단 근거는 </a:t>
            </a:r>
            <a:r>
              <a:rPr lang="en-US" altLang="ko-KR" u="sng" dirty="0"/>
              <a:t>“</a:t>
            </a:r>
            <a:r>
              <a:rPr lang="ko-KR" altLang="en-US" u="sng" dirty="0"/>
              <a:t>해당 계층의 헤더</a:t>
            </a:r>
            <a:r>
              <a:rPr lang="en-US" altLang="ko-KR" u="sng" dirty="0"/>
              <a:t>”</a:t>
            </a:r>
            <a:r>
              <a:rPr lang="ko-KR" altLang="en-US" u="sng" dirty="0"/>
              <a:t>가 됨</a:t>
            </a:r>
            <a:endParaRPr lang="en-US" altLang="ko-KR" u="sng" dirty="0"/>
          </a:p>
          <a:p>
            <a:r>
              <a:rPr lang="ko-KR" altLang="en-US" dirty="0"/>
              <a:t>그리고 그 계층의 숫자를 붙여서 </a:t>
            </a:r>
            <a:r>
              <a:rPr lang="en-US" altLang="ko-KR" dirty="0"/>
              <a:t>“L</a:t>
            </a:r>
            <a:r>
              <a:rPr lang="ko-KR" altLang="en-US" dirty="0"/>
              <a:t>얼마 스위치</a:t>
            </a:r>
            <a:r>
              <a:rPr lang="en-US" altLang="ko-KR" dirty="0"/>
              <a:t>” </a:t>
            </a:r>
            <a:r>
              <a:rPr lang="ko-KR" altLang="en-US" dirty="0"/>
              <a:t>라고 부른다</a:t>
            </a:r>
            <a:r>
              <a:rPr lang="en-US" altLang="ko-KR" dirty="0"/>
              <a:t>.</a:t>
            </a:r>
          </a:p>
        </p:txBody>
      </p:sp>
    </p:spTree>
    <p:extLst>
      <p:ext uri="{BB962C8B-B14F-4D97-AF65-F5344CB8AC3E}">
        <p14:creationId xmlns:p14="http://schemas.microsoft.com/office/powerpoint/2010/main" val="358203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93CFE7-45E7-F122-2F5B-4541F1EC52AF}"/>
              </a:ext>
            </a:extLst>
          </p:cNvPr>
          <p:cNvSpPr>
            <a:spLocks noGrp="1"/>
          </p:cNvSpPr>
          <p:nvPr>
            <p:ph type="title"/>
          </p:nvPr>
        </p:nvSpPr>
        <p:spPr/>
        <p:txBody>
          <a:bodyPr/>
          <a:lstStyle/>
          <a:p>
            <a:r>
              <a:rPr lang="ko-KR" altLang="en-US" dirty="0"/>
              <a:t>연습 문제</a:t>
            </a:r>
          </a:p>
        </p:txBody>
      </p:sp>
      <p:sp>
        <p:nvSpPr>
          <p:cNvPr id="3" name="내용 개체 틀 2">
            <a:extLst>
              <a:ext uri="{FF2B5EF4-FFF2-40B4-BE49-F238E27FC236}">
                <a16:creationId xmlns:a16="http://schemas.microsoft.com/office/drawing/2014/main" id="{728E67DF-3B07-AC1E-6C26-B4957AB79AE1}"/>
              </a:ext>
            </a:extLst>
          </p:cNvPr>
          <p:cNvSpPr>
            <a:spLocks noGrp="1"/>
          </p:cNvSpPr>
          <p:nvPr>
            <p:ph idx="1"/>
          </p:nvPr>
        </p:nvSpPr>
        <p:spPr/>
        <p:txBody>
          <a:bodyPr/>
          <a:lstStyle/>
          <a:p>
            <a:pPr marL="0" indent="0">
              <a:buNone/>
            </a:pPr>
            <a:r>
              <a:rPr lang="en-US" altLang="ko-KR" dirty="0"/>
              <a:t>Q. Ethernet frame </a:t>
            </a:r>
            <a:r>
              <a:rPr lang="ko-KR" altLang="en-US" dirty="0"/>
              <a:t>의 목적지</a:t>
            </a:r>
            <a:r>
              <a:rPr lang="en-US" altLang="ko-KR" dirty="0"/>
              <a:t> </a:t>
            </a:r>
            <a:r>
              <a:rPr lang="ko-KR" altLang="en-US" dirty="0"/>
              <a:t>정보에 따라 출력 포트를 선택해서 트래픽을 전달하는 장비가 있다</a:t>
            </a:r>
            <a:r>
              <a:rPr lang="en-US" altLang="ko-KR" dirty="0"/>
              <a:t>. </a:t>
            </a:r>
            <a:r>
              <a:rPr lang="ko-KR" altLang="en-US" dirty="0"/>
              <a:t>이 장비는 넓게 봐서 뭐라고 부르면 좋을까</a:t>
            </a:r>
            <a:r>
              <a:rPr lang="en-US" altLang="ko-KR" dirty="0"/>
              <a:t>?</a:t>
            </a:r>
          </a:p>
          <a:p>
            <a:pPr marL="0" indent="0">
              <a:buNone/>
            </a:pPr>
            <a:endParaRPr lang="en-US" altLang="ko-KR" dirty="0"/>
          </a:p>
          <a:p>
            <a:pPr marL="514350" indent="-514350">
              <a:buAutoNum type="alphaUcPeriod"/>
            </a:pPr>
            <a:r>
              <a:rPr lang="en-US" altLang="ko-KR" dirty="0"/>
              <a:t>L2 switch</a:t>
            </a:r>
            <a:endParaRPr lang="ko-KR" altLang="en-US" dirty="0"/>
          </a:p>
        </p:txBody>
      </p:sp>
    </p:spTree>
    <p:extLst>
      <p:ext uri="{BB962C8B-B14F-4D97-AF65-F5344CB8AC3E}">
        <p14:creationId xmlns:p14="http://schemas.microsoft.com/office/powerpoint/2010/main" val="414558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93CFE7-45E7-F122-2F5B-4541F1EC52AF}"/>
              </a:ext>
            </a:extLst>
          </p:cNvPr>
          <p:cNvSpPr>
            <a:spLocks noGrp="1"/>
          </p:cNvSpPr>
          <p:nvPr>
            <p:ph type="title"/>
          </p:nvPr>
        </p:nvSpPr>
        <p:spPr/>
        <p:txBody>
          <a:bodyPr/>
          <a:lstStyle/>
          <a:p>
            <a:r>
              <a:rPr lang="ko-KR" altLang="en-US" dirty="0"/>
              <a:t>연습 문제</a:t>
            </a:r>
          </a:p>
        </p:txBody>
      </p:sp>
      <p:sp>
        <p:nvSpPr>
          <p:cNvPr id="3" name="내용 개체 틀 2">
            <a:extLst>
              <a:ext uri="{FF2B5EF4-FFF2-40B4-BE49-F238E27FC236}">
                <a16:creationId xmlns:a16="http://schemas.microsoft.com/office/drawing/2014/main" id="{728E67DF-3B07-AC1E-6C26-B4957AB79AE1}"/>
              </a:ext>
            </a:extLst>
          </p:cNvPr>
          <p:cNvSpPr>
            <a:spLocks noGrp="1"/>
          </p:cNvSpPr>
          <p:nvPr>
            <p:ph idx="1"/>
          </p:nvPr>
        </p:nvSpPr>
        <p:spPr/>
        <p:txBody>
          <a:bodyPr>
            <a:normAutofit fontScale="92500" lnSpcReduction="10000"/>
          </a:bodyPr>
          <a:lstStyle/>
          <a:p>
            <a:pPr marL="0" indent="0">
              <a:buNone/>
            </a:pPr>
            <a:r>
              <a:rPr lang="en-US" altLang="ko-KR" dirty="0"/>
              <a:t>Q. IP Packet </a:t>
            </a:r>
            <a:r>
              <a:rPr lang="ko-KR" altLang="en-US" dirty="0"/>
              <a:t>의 목적지 정보에 따라 출력 포트를 선택하는 장비가 있다</a:t>
            </a:r>
            <a:r>
              <a:rPr lang="en-US" altLang="ko-KR" dirty="0"/>
              <a:t>. </a:t>
            </a:r>
            <a:r>
              <a:rPr lang="ko-KR" altLang="en-US" dirty="0"/>
              <a:t>이 장비는 같은</a:t>
            </a:r>
            <a:r>
              <a:rPr lang="en-US" altLang="ko-KR" dirty="0"/>
              <a:t> </a:t>
            </a:r>
            <a:r>
              <a:rPr lang="ko-KR" altLang="en-US" dirty="0"/>
              <a:t>목적지라도 해당 패킷의 출처</a:t>
            </a:r>
            <a:r>
              <a:rPr lang="en-US" altLang="ko-KR" dirty="0"/>
              <a:t>(=</a:t>
            </a:r>
            <a:r>
              <a:rPr lang="ko-KR" altLang="en-US" dirty="0"/>
              <a:t>송신자</a:t>
            </a:r>
            <a:r>
              <a:rPr lang="en-US" altLang="ko-KR" dirty="0"/>
              <a:t>) </a:t>
            </a:r>
            <a:r>
              <a:rPr lang="ko-KR" altLang="en-US" dirty="0"/>
              <a:t>가 사내인지 아니면 사외인지에 따라 다시 출력 포트를 조정한다</a:t>
            </a:r>
            <a:r>
              <a:rPr lang="en-US" altLang="ko-KR" dirty="0"/>
              <a:t>. </a:t>
            </a:r>
            <a:r>
              <a:rPr lang="ko-KR" altLang="en-US" dirty="0"/>
              <a:t>이 장비는 넓게 봐서 어떻게 부르면 좋을까</a:t>
            </a:r>
            <a:r>
              <a:rPr lang="en-US" altLang="ko-KR" dirty="0"/>
              <a:t>?</a:t>
            </a:r>
          </a:p>
          <a:p>
            <a:pPr marL="0" indent="0">
              <a:buNone/>
            </a:pPr>
            <a:endParaRPr lang="en-US" altLang="ko-KR" dirty="0"/>
          </a:p>
          <a:p>
            <a:pPr marL="514350" indent="-514350">
              <a:buAutoNum type="alphaUcPeriod"/>
            </a:pPr>
            <a:r>
              <a:rPr lang="en-US" altLang="ko-KR" dirty="0"/>
              <a:t>L3 switch</a:t>
            </a:r>
          </a:p>
          <a:p>
            <a:pPr marL="0" indent="0">
              <a:buNone/>
            </a:pPr>
            <a:r>
              <a:rPr lang="ko-KR" altLang="en-US" dirty="0"/>
              <a:t>부연</a:t>
            </a:r>
            <a:r>
              <a:rPr lang="en-US" altLang="ko-KR" dirty="0"/>
              <a:t>. </a:t>
            </a:r>
            <a:r>
              <a:rPr lang="ko-KR" altLang="en-US" dirty="0"/>
              <a:t>방화벽 장비 혹은 침입 탐지 시스템 </a:t>
            </a:r>
            <a:r>
              <a:rPr lang="en-US" altLang="ko-KR" dirty="0"/>
              <a:t>(IDS; Intrusion Detection System) </a:t>
            </a:r>
            <a:r>
              <a:rPr lang="ko-KR" altLang="en-US" dirty="0"/>
              <a:t>등이 여기에 해당한다</a:t>
            </a:r>
            <a:r>
              <a:rPr lang="en-US" altLang="ko-KR" dirty="0"/>
              <a:t>. </a:t>
            </a:r>
            <a:r>
              <a:rPr lang="ko-KR" altLang="en-US" dirty="0"/>
              <a:t>그들이 크게는 </a:t>
            </a:r>
            <a:r>
              <a:rPr lang="en-US" altLang="ko-KR" dirty="0"/>
              <a:t>L3 </a:t>
            </a:r>
            <a:r>
              <a:rPr lang="ko-KR" altLang="en-US" dirty="0"/>
              <a:t>스위치 기능을 가지고 있는 것이라는 것에 주목할 것</a:t>
            </a:r>
            <a:endParaRPr lang="en-US" altLang="ko-KR" dirty="0"/>
          </a:p>
        </p:txBody>
      </p:sp>
    </p:spTree>
    <p:extLst>
      <p:ext uri="{BB962C8B-B14F-4D97-AF65-F5344CB8AC3E}">
        <p14:creationId xmlns:p14="http://schemas.microsoft.com/office/powerpoint/2010/main" val="110089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93CFE7-45E7-F122-2F5B-4541F1EC52AF}"/>
              </a:ext>
            </a:extLst>
          </p:cNvPr>
          <p:cNvSpPr>
            <a:spLocks noGrp="1"/>
          </p:cNvSpPr>
          <p:nvPr>
            <p:ph type="title"/>
          </p:nvPr>
        </p:nvSpPr>
        <p:spPr/>
        <p:txBody>
          <a:bodyPr/>
          <a:lstStyle/>
          <a:p>
            <a:r>
              <a:rPr lang="ko-KR" altLang="en-US" dirty="0"/>
              <a:t>연습 문제</a:t>
            </a:r>
          </a:p>
        </p:txBody>
      </p:sp>
      <p:sp>
        <p:nvSpPr>
          <p:cNvPr id="3" name="내용 개체 틀 2">
            <a:extLst>
              <a:ext uri="{FF2B5EF4-FFF2-40B4-BE49-F238E27FC236}">
                <a16:creationId xmlns:a16="http://schemas.microsoft.com/office/drawing/2014/main" id="{728E67DF-3B07-AC1E-6C26-B4957AB79AE1}"/>
              </a:ext>
            </a:extLst>
          </p:cNvPr>
          <p:cNvSpPr>
            <a:spLocks noGrp="1"/>
          </p:cNvSpPr>
          <p:nvPr>
            <p:ph idx="1"/>
          </p:nvPr>
        </p:nvSpPr>
        <p:spPr/>
        <p:txBody>
          <a:bodyPr>
            <a:normAutofit fontScale="92500" lnSpcReduction="10000"/>
          </a:bodyPr>
          <a:lstStyle/>
          <a:p>
            <a:pPr marL="0" indent="0">
              <a:buNone/>
            </a:pPr>
            <a:r>
              <a:rPr lang="en-US" altLang="ko-KR" dirty="0"/>
              <a:t>Q. HTTP </a:t>
            </a:r>
            <a:r>
              <a:rPr lang="ko-KR" altLang="en-US" dirty="0"/>
              <a:t>요청은 이를 처리하는 동등한 역할의 서버를 여러 대 운용한다</a:t>
            </a:r>
            <a:r>
              <a:rPr lang="en-US" altLang="ko-KR" dirty="0"/>
              <a:t> (pooling </a:t>
            </a:r>
            <a:r>
              <a:rPr lang="ko-KR" altLang="en-US" dirty="0"/>
              <a:t>이라고 하고</a:t>
            </a:r>
            <a:r>
              <a:rPr lang="en-US" altLang="ko-KR" dirty="0"/>
              <a:t>, HTTP server pool </a:t>
            </a:r>
            <a:r>
              <a:rPr lang="ko-KR" altLang="en-US" dirty="0"/>
              <a:t>이 있다라고 한다</a:t>
            </a:r>
            <a:r>
              <a:rPr lang="en-US" altLang="ko-KR" dirty="0"/>
              <a:t>) </a:t>
            </a:r>
            <a:r>
              <a:rPr lang="ko-KR" altLang="en-US" dirty="0"/>
              <a:t>한</a:t>
            </a:r>
            <a:r>
              <a:rPr lang="en-US" altLang="ko-KR" dirty="0"/>
              <a:t> </a:t>
            </a:r>
            <a:r>
              <a:rPr lang="ko-KR" altLang="en-US" dirty="0"/>
              <a:t>서버만 과부하가 걸리는 것을 막기 위해서 이 앞단에 </a:t>
            </a:r>
            <a:r>
              <a:rPr lang="en-US" altLang="ko-KR" dirty="0"/>
              <a:t>pool </a:t>
            </a:r>
            <a:r>
              <a:rPr lang="ko-KR" altLang="en-US" dirty="0"/>
              <a:t>내 서버들에 </a:t>
            </a:r>
            <a:r>
              <a:rPr lang="en-US" altLang="ko-KR" dirty="0"/>
              <a:t>round-robin </a:t>
            </a:r>
            <a:r>
              <a:rPr lang="ko-KR" altLang="en-US" dirty="0"/>
              <a:t>방식으로 분산해주는 장비가 있다</a:t>
            </a:r>
            <a:r>
              <a:rPr lang="en-US" altLang="ko-KR" dirty="0"/>
              <a:t>. </a:t>
            </a:r>
            <a:r>
              <a:rPr lang="ko-KR" altLang="en-US" dirty="0"/>
              <a:t>이는 크게 봐서 뭐라고 부를 수 있을까</a:t>
            </a:r>
            <a:r>
              <a:rPr lang="en-US" altLang="ko-KR" dirty="0"/>
              <a:t>?</a:t>
            </a:r>
          </a:p>
          <a:p>
            <a:pPr marL="0" indent="0">
              <a:buNone/>
            </a:pPr>
            <a:endParaRPr lang="en-US" altLang="ko-KR" dirty="0"/>
          </a:p>
          <a:p>
            <a:pPr marL="514350" indent="-514350">
              <a:buAutoNum type="alphaUcPeriod"/>
            </a:pPr>
            <a:r>
              <a:rPr lang="en-US" altLang="ko-KR" dirty="0"/>
              <a:t>L7 switch</a:t>
            </a:r>
          </a:p>
          <a:p>
            <a:pPr marL="0" indent="0">
              <a:buNone/>
            </a:pPr>
            <a:r>
              <a:rPr lang="ko-KR" altLang="en-US" dirty="0"/>
              <a:t>부연</a:t>
            </a:r>
            <a:r>
              <a:rPr lang="en-US" altLang="ko-KR" dirty="0"/>
              <a:t>. Load balancer (LB) </a:t>
            </a:r>
            <a:r>
              <a:rPr lang="ko-KR" altLang="en-US" dirty="0"/>
              <a:t>가 여기 해당한다</a:t>
            </a:r>
            <a:r>
              <a:rPr lang="en-US" altLang="ko-KR" dirty="0"/>
              <a:t>. LB</a:t>
            </a:r>
            <a:r>
              <a:rPr lang="ko-KR" altLang="en-US" dirty="0"/>
              <a:t>역시 스위치이다</a:t>
            </a:r>
            <a:r>
              <a:rPr lang="en-US" altLang="ko-KR" dirty="0"/>
              <a:t>. </a:t>
            </a:r>
            <a:r>
              <a:rPr lang="ko-KR" altLang="en-US" dirty="0"/>
              <a:t>그리고 밸런싱 기준 </a:t>
            </a:r>
            <a:r>
              <a:rPr lang="en-US" altLang="ko-KR" dirty="0"/>
              <a:t>layer </a:t>
            </a:r>
            <a:r>
              <a:rPr lang="ko-KR" altLang="en-US" dirty="0"/>
              <a:t>를 명시해서 여기서는 </a:t>
            </a:r>
            <a:r>
              <a:rPr lang="en-US" altLang="ko-KR" dirty="0"/>
              <a:t>L7 LB </a:t>
            </a:r>
            <a:r>
              <a:rPr lang="ko-KR" altLang="en-US" dirty="0"/>
              <a:t>이다</a:t>
            </a:r>
            <a:r>
              <a:rPr lang="en-US" altLang="ko-KR" dirty="0"/>
              <a:t>.</a:t>
            </a:r>
          </a:p>
        </p:txBody>
      </p:sp>
    </p:spTree>
    <p:extLst>
      <p:ext uri="{BB962C8B-B14F-4D97-AF65-F5344CB8AC3E}">
        <p14:creationId xmlns:p14="http://schemas.microsoft.com/office/powerpoint/2010/main" val="410000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12EA0F-9975-BDC0-E541-BFB74C26770D}"/>
              </a:ext>
            </a:extLst>
          </p:cNvPr>
          <p:cNvSpPr>
            <a:spLocks noGrp="1"/>
          </p:cNvSpPr>
          <p:nvPr>
            <p:ph type="title"/>
          </p:nvPr>
        </p:nvSpPr>
        <p:spPr/>
        <p:txBody>
          <a:bodyPr/>
          <a:lstStyle/>
          <a:p>
            <a:r>
              <a:rPr lang="en-US" altLang="ko-KR" dirty="0"/>
              <a:t>Switch</a:t>
            </a:r>
            <a:endParaRPr lang="ko-KR" altLang="en-US" dirty="0"/>
          </a:p>
        </p:txBody>
      </p:sp>
      <p:sp>
        <p:nvSpPr>
          <p:cNvPr id="3" name="내용 개체 틀 2">
            <a:extLst>
              <a:ext uri="{FF2B5EF4-FFF2-40B4-BE49-F238E27FC236}">
                <a16:creationId xmlns:a16="http://schemas.microsoft.com/office/drawing/2014/main" id="{D2A3389B-91C1-CEA3-8073-5E640087B151}"/>
              </a:ext>
            </a:extLst>
          </p:cNvPr>
          <p:cNvSpPr>
            <a:spLocks noGrp="1"/>
          </p:cNvSpPr>
          <p:nvPr>
            <p:ph idx="1"/>
          </p:nvPr>
        </p:nvSpPr>
        <p:spPr/>
        <p:txBody>
          <a:bodyPr>
            <a:normAutofit/>
          </a:bodyPr>
          <a:lstStyle/>
          <a:p>
            <a:r>
              <a:rPr lang="en-US" altLang="ko-KR" u="sng" dirty="0"/>
              <a:t>Switch </a:t>
            </a:r>
            <a:r>
              <a:rPr lang="ko-KR" altLang="en-US" u="sng" dirty="0"/>
              <a:t>는 기능을 의미하며 꼭 물리적인 장치를 뜻하지는 않는다</a:t>
            </a:r>
            <a:r>
              <a:rPr lang="en-US" altLang="ko-KR" u="sng" dirty="0"/>
              <a:t>.</a:t>
            </a:r>
          </a:p>
          <a:p>
            <a:r>
              <a:rPr lang="en-US" altLang="ko-KR" dirty="0"/>
              <a:t>Cloud </a:t>
            </a:r>
            <a:r>
              <a:rPr lang="ko-KR" altLang="en-US" dirty="0"/>
              <a:t>에서는 대부분 소프트웨어로 이 기능을 제공한다</a:t>
            </a:r>
            <a:r>
              <a:rPr lang="en-US" altLang="ko-KR" dirty="0"/>
              <a:t>.</a:t>
            </a:r>
          </a:p>
          <a:p>
            <a:pPr lvl="1"/>
            <a:r>
              <a:rPr lang="en-US" altLang="ko-KR" dirty="0"/>
              <a:t>L2/L3/L7</a:t>
            </a:r>
            <a:r>
              <a:rPr lang="ko-KR" altLang="en-US" dirty="0"/>
              <a:t>에 따라 트래픽을 전달하는 소프트웨어</a:t>
            </a:r>
            <a:endParaRPr lang="en-US" altLang="ko-KR" dirty="0"/>
          </a:p>
          <a:p>
            <a:pPr lvl="1"/>
            <a:r>
              <a:rPr lang="ko-KR" altLang="en-US" dirty="0"/>
              <a:t>예</a:t>
            </a:r>
            <a:r>
              <a:rPr lang="en-US" altLang="ko-KR" dirty="0"/>
              <a:t>: AWS </a:t>
            </a:r>
            <a:r>
              <a:rPr lang="ko-KR" altLang="en-US" dirty="0"/>
              <a:t>에서 </a:t>
            </a:r>
            <a:r>
              <a:rPr lang="en-US" altLang="ko-KR" dirty="0"/>
              <a:t>L7 </a:t>
            </a:r>
            <a:r>
              <a:rPr lang="ko-KR" altLang="en-US" dirty="0"/>
              <a:t>에 따라 분배하는 기능을 </a:t>
            </a:r>
            <a:r>
              <a:rPr lang="en-US" altLang="ko-KR" dirty="0"/>
              <a:t>Elastic Load Balancer (ELB)</a:t>
            </a:r>
            <a:r>
              <a:rPr lang="ko-KR" altLang="en-US" dirty="0"/>
              <a:t> 라고 한다</a:t>
            </a:r>
            <a:r>
              <a:rPr lang="en-US" altLang="ko-KR" dirty="0"/>
              <a:t>.</a:t>
            </a:r>
          </a:p>
        </p:txBody>
      </p:sp>
    </p:spTree>
    <p:extLst>
      <p:ext uri="{BB962C8B-B14F-4D97-AF65-F5344CB8AC3E}">
        <p14:creationId xmlns:p14="http://schemas.microsoft.com/office/powerpoint/2010/main" val="165385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EB164B-EAAB-8D5B-6225-5623F432072B}"/>
              </a:ext>
            </a:extLst>
          </p:cNvPr>
          <p:cNvSpPr>
            <a:spLocks noGrp="1"/>
          </p:cNvSpPr>
          <p:nvPr>
            <p:ph type="title"/>
          </p:nvPr>
        </p:nvSpPr>
        <p:spPr/>
        <p:txBody>
          <a:bodyPr/>
          <a:lstStyle/>
          <a:p>
            <a:r>
              <a:rPr lang="ko-KR" altLang="en-US" dirty="0"/>
              <a:t>네트워크란</a:t>
            </a:r>
            <a:r>
              <a:rPr lang="en-US" altLang="ko-KR" dirty="0"/>
              <a:t>?</a:t>
            </a:r>
            <a:endParaRPr lang="ko-KR" altLang="en-US" dirty="0"/>
          </a:p>
        </p:txBody>
      </p:sp>
      <p:sp>
        <p:nvSpPr>
          <p:cNvPr id="4" name="슬라이드 번호 개체 틀 3">
            <a:extLst>
              <a:ext uri="{FF2B5EF4-FFF2-40B4-BE49-F238E27FC236}">
                <a16:creationId xmlns:a16="http://schemas.microsoft.com/office/drawing/2014/main" id="{E5328F23-5AD6-D3F8-7298-433872751EEC}"/>
              </a:ext>
            </a:extLst>
          </p:cNvPr>
          <p:cNvSpPr>
            <a:spLocks noGrp="1"/>
          </p:cNvSpPr>
          <p:nvPr>
            <p:ph type="sldNum" sz="quarter" idx="12"/>
          </p:nvPr>
        </p:nvSpPr>
        <p:spPr/>
        <p:txBody>
          <a:bodyPr/>
          <a:lstStyle/>
          <a:p>
            <a:fld id="{57C0E42C-E4C1-4C81-B641-FE5671A5B7F1}" type="slidenum">
              <a:rPr lang="ko-KR" altLang="en-US" smtClean="0"/>
              <a:t>8</a:t>
            </a:fld>
            <a:endParaRPr lang="ko-KR" altLang="en-US"/>
          </a:p>
        </p:txBody>
      </p:sp>
      <p:sp>
        <p:nvSpPr>
          <p:cNvPr id="5" name="network | ˈnetˌwərk |…">
            <a:extLst>
              <a:ext uri="{FF2B5EF4-FFF2-40B4-BE49-F238E27FC236}">
                <a16:creationId xmlns:a16="http://schemas.microsoft.com/office/drawing/2014/main" id="{4A8E4523-5E28-8D12-918F-83AACCA8A19F}"/>
              </a:ext>
            </a:extLst>
          </p:cNvPr>
          <p:cNvSpPr txBox="1">
            <a:spLocks/>
          </p:cNvSpPr>
          <p:nvPr/>
        </p:nvSpPr>
        <p:spPr>
          <a:xfrm>
            <a:off x="838199" y="1516891"/>
            <a:ext cx="9969192" cy="367988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바탕" panose="02030600000101010101" pitchFamily="18" charset="-127"/>
                <a:ea typeface="바탕" panose="02030600000101010101" pitchFamily="18"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바탕" panose="02030600000101010101" pitchFamily="18" charset="-127"/>
                <a:ea typeface="바탕" panose="02030600000101010101" pitchFamily="18"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바탕" panose="02030600000101010101" pitchFamily="18" charset="-127"/>
                <a:ea typeface="바탕" panose="02030600000101010101" pitchFamily="18"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바탕" panose="02030600000101010101" pitchFamily="18"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바탕"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0"/>
              </a:spcBef>
              <a:buFontTx/>
              <a:buNone/>
              <a:defRPr sz="3600">
                <a:latin typeface="Helvetica Neue"/>
                <a:ea typeface="Helvetica Neue"/>
                <a:cs typeface="Helvetica Neue"/>
                <a:sym typeface="Helvetica Neue"/>
              </a:defRPr>
            </a:pPr>
            <a:r>
              <a:rPr lang="en-US" sz="3600" dirty="0">
                <a:latin typeface="Arial" panose="020B0604020202020204" pitchFamily="34" charset="0"/>
                <a:ea typeface="Helvetica Neue"/>
                <a:cs typeface="Arial" panose="020B0604020202020204" pitchFamily="34" charset="0"/>
                <a:sym typeface="Helvetica Neue"/>
              </a:rPr>
              <a:t>network </a:t>
            </a:r>
            <a:r>
              <a:rPr lang="en-US" sz="3600" dirty="0">
                <a:solidFill>
                  <a:srgbClr val="A7A7A7"/>
                </a:solidFill>
                <a:latin typeface="Arial" panose="020B0604020202020204" pitchFamily="34" charset="0"/>
                <a:ea typeface="Helvetica Neue"/>
                <a:cs typeface="Arial" panose="020B0604020202020204" pitchFamily="34" charset="0"/>
                <a:sym typeface="Helvetica Neue"/>
              </a:rPr>
              <a:t>| ˈ</a:t>
            </a:r>
            <a:r>
              <a:rPr lang="en-US" sz="3600" dirty="0" err="1">
                <a:solidFill>
                  <a:srgbClr val="A7A7A7"/>
                </a:solidFill>
                <a:latin typeface="Arial" panose="020B0604020202020204" pitchFamily="34" charset="0"/>
                <a:ea typeface="Helvetica Neue"/>
                <a:cs typeface="Arial" panose="020B0604020202020204" pitchFamily="34" charset="0"/>
                <a:sym typeface="Helvetica Neue"/>
              </a:rPr>
              <a:t>netˌwərk</a:t>
            </a:r>
            <a:r>
              <a:rPr lang="en-US" sz="3600" dirty="0">
                <a:solidFill>
                  <a:srgbClr val="A7A7A7"/>
                </a:solidFill>
                <a:latin typeface="Arial" panose="020B0604020202020204" pitchFamily="34" charset="0"/>
                <a:ea typeface="Helvetica Neue"/>
                <a:cs typeface="Arial" panose="020B0604020202020204" pitchFamily="34" charset="0"/>
                <a:sym typeface="Helvetica Neue"/>
              </a:rPr>
              <a:t> |</a:t>
            </a:r>
          </a:p>
          <a:p>
            <a:pPr marL="0" indent="0" defTabSz="457200">
              <a:lnSpc>
                <a:spcPct val="100000"/>
              </a:lnSpc>
              <a:spcBef>
                <a:spcPts val="0"/>
              </a:spcBef>
              <a:buFontTx/>
              <a:buNone/>
              <a:defRPr sz="2500">
                <a:latin typeface="Helvetica Neue"/>
                <a:ea typeface="Helvetica Neue"/>
                <a:cs typeface="Helvetica Neue"/>
                <a:sym typeface="Helvetica Neue"/>
              </a:defRPr>
            </a:pPr>
            <a:endParaRPr lang="en-US" sz="2500" dirty="0">
              <a:solidFill>
                <a:srgbClr val="A7A7A7"/>
              </a:solidFill>
              <a:latin typeface="Arial" panose="020B0604020202020204" pitchFamily="34" charset="0"/>
              <a:ea typeface="Helvetica Neue"/>
              <a:cs typeface="Arial" panose="020B0604020202020204" pitchFamily="34" charset="0"/>
              <a:sym typeface="Helvetica Neue"/>
            </a:endParaRPr>
          </a:p>
          <a:p>
            <a:pPr marL="0" indent="0" defTabSz="457200">
              <a:lnSpc>
                <a:spcPct val="100000"/>
              </a:lnSpc>
              <a:spcBef>
                <a:spcPts val="0"/>
              </a:spcBef>
              <a:buFontTx/>
              <a:buNone/>
              <a:defRPr sz="2500">
                <a:latin typeface="Helvetica Neue"/>
                <a:ea typeface="Helvetica Neue"/>
                <a:cs typeface="Helvetica Neue"/>
                <a:sym typeface="Helvetica Neue"/>
              </a:defRPr>
            </a:pPr>
            <a:r>
              <a:rPr lang="en-US" sz="2500" dirty="0">
                <a:latin typeface="Arial" panose="020B0604020202020204" pitchFamily="34" charset="0"/>
                <a:ea typeface="Helvetica Neue"/>
                <a:cs typeface="Arial" panose="020B0604020202020204" pitchFamily="34" charset="0"/>
                <a:sym typeface="Helvetica Neue"/>
              </a:rPr>
              <a:t>noun</a:t>
            </a:r>
          </a:p>
          <a:p>
            <a:pPr marL="0" indent="0" defTabSz="457200">
              <a:lnSpc>
                <a:spcPct val="100000"/>
              </a:lnSpc>
              <a:spcBef>
                <a:spcPts val="0"/>
              </a:spcBef>
              <a:buFontTx/>
              <a:buNone/>
              <a:defRPr sz="2500">
                <a:latin typeface="Helvetica Neue"/>
                <a:ea typeface="Helvetica Neue"/>
                <a:cs typeface="Helvetica Neue"/>
                <a:sym typeface="Helvetica Neue"/>
              </a:defRPr>
            </a:pPr>
            <a:endParaRPr lang="en-US" sz="2500" dirty="0">
              <a:latin typeface="Arial" panose="020B0604020202020204" pitchFamily="34" charset="0"/>
              <a:ea typeface="Helvetica Neue"/>
              <a:cs typeface="Arial" panose="020B0604020202020204" pitchFamily="34" charset="0"/>
              <a:sym typeface="Helvetica Neue"/>
            </a:endParaRPr>
          </a:p>
          <a:p>
            <a:pPr marL="0" lvl="1" indent="228600" defTabSz="457200">
              <a:lnSpc>
                <a:spcPct val="100000"/>
              </a:lnSpc>
              <a:spcBef>
                <a:spcPts val="0"/>
              </a:spcBef>
              <a:buFontTx/>
              <a:buNone/>
              <a:defRPr sz="2500">
                <a:solidFill>
                  <a:schemeClr val="accent3">
                    <a:lumOff val="17647"/>
                  </a:schemeClr>
                </a:solidFill>
                <a:latin typeface="Helvetica Neue"/>
                <a:ea typeface="Helvetica Neue"/>
                <a:cs typeface="Helvetica Neue"/>
                <a:sym typeface="Helvetica Neue"/>
              </a:defRPr>
            </a:pPr>
            <a:r>
              <a:rPr lang="en-US" sz="2500" b="1" dirty="0">
                <a:solidFill>
                  <a:schemeClr val="accent3">
                    <a:lumOff val="17647"/>
                  </a:schemeClr>
                </a:solidFill>
                <a:latin typeface="Arial" panose="020B0604020202020204" pitchFamily="34" charset="0"/>
                <a:ea typeface="Helvetica Neue"/>
                <a:cs typeface="Arial" panose="020B0604020202020204" pitchFamily="34" charset="0"/>
                <a:sym typeface="Helvetica Neue"/>
              </a:rPr>
              <a:t>1 </a:t>
            </a:r>
            <a:r>
              <a:rPr lang="en-US" sz="2500" dirty="0">
                <a:solidFill>
                  <a:schemeClr val="accent3">
                    <a:lumOff val="17647"/>
                  </a:schemeClr>
                </a:solidFill>
                <a:latin typeface="Arial" panose="020B0604020202020204" pitchFamily="34" charset="0"/>
                <a:ea typeface="Helvetica Neue"/>
                <a:cs typeface="Arial" panose="020B0604020202020204" pitchFamily="34" charset="0"/>
                <a:sym typeface="Helvetica Neue"/>
              </a:rPr>
              <a:t>an arrangement of intersecting horizontal and vertical lines.</a:t>
            </a:r>
          </a:p>
          <a:p>
            <a:pPr marL="0" lvl="1" indent="228600" defTabSz="457200">
              <a:lnSpc>
                <a:spcPct val="100000"/>
              </a:lnSpc>
              <a:spcBef>
                <a:spcPts val="0"/>
              </a:spcBef>
              <a:buFontTx/>
              <a:buNone/>
              <a:defRPr sz="2500">
                <a:latin typeface="Helvetica Neue"/>
                <a:ea typeface="Helvetica Neue"/>
                <a:cs typeface="Helvetica Neue"/>
                <a:sym typeface="Helvetica Neue"/>
              </a:defRPr>
            </a:pPr>
            <a:r>
              <a:rPr lang="en-US" sz="2500" b="1" dirty="0">
                <a:solidFill>
                  <a:srgbClr val="A7A7A7"/>
                </a:solidFill>
                <a:latin typeface="Arial" panose="020B0604020202020204" pitchFamily="34" charset="0"/>
                <a:ea typeface="Helvetica Neue"/>
                <a:cs typeface="Arial" panose="020B0604020202020204" pitchFamily="34" charset="0"/>
                <a:sym typeface="Helvetica Neue"/>
              </a:rPr>
              <a:t>2</a:t>
            </a:r>
            <a:r>
              <a:rPr lang="en-US" sz="2500" b="1" dirty="0">
                <a:latin typeface="Arial" panose="020B0604020202020204" pitchFamily="34" charset="0"/>
                <a:ea typeface="Helvetica Neue"/>
                <a:cs typeface="Arial" panose="020B0604020202020204" pitchFamily="34" charset="0"/>
                <a:sym typeface="Helvetica Neue"/>
              </a:rPr>
              <a:t> </a:t>
            </a:r>
            <a:r>
              <a:rPr lang="en-US" sz="2500" dirty="0">
                <a:latin typeface="Arial" panose="020B0604020202020204" pitchFamily="34" charset="0"/>
                <a:ea typeface="Helvetica Neue"/>
                <a:cs typeface="Arial" panose="020B0604020202020204" pitchFamily="34" charset="0"/>
                <a:sym typeface="Helvetica Neue"/>
              </a:rPr>
              <a:t>a group or system of interconnected people or things.</a:t>
            </a:r>
            <a:br>
              <a:rPr lang="en-US" sz="2500" dirty="0">
                <a:latin typeface="Arial" panose="020B0604020202020204" pitchFamily="34" charset="0"/>
                <a:ea typeface="Helvetica Neue"/>
                <a:cs typeface="Arial" panose="020B0604020202020204" pitchFamily="34" charset="0"/>
                <a:sym typeface="Helvetica Neue"/>
              </a:rPr>
            </a:br>
            <a:endParaRPr lang="en-US" sz="2500" dirty="0">
              <a:latin typeface="Arial" panose="020B0604020202020204" pitchFamily="34" charset="0"/>
              <a:ea typeface="Helvetica Neue"/>
              <a:cs typeface="Arial" panose="020B0604020202020204" pitchFamily="34" charset="0"/>
              <a:sym typeface="Helvetica Neue"/>
            </a:endParaRPr>
          </a:p>
          <a:p>
            <a:pPr marL="0" indent="0" defTabSz="457200">
              <a:lnSpc>
                <a:spcPct val="100000"/>
              </a:lnSpc>
              <a:spcBef>
                <a:spcPts val="0"/>
              </a:spcBef>
              <a:buFontTx/>
              <a:buNone/>
              <a:defRPr sz="2484">
                <a:latin typeface="Helvetica Neue"/>
                <a:ea typeface="Helvetica Neue"/>
                <a:cs typeface="Helvetica Neue"/>
                <a:sym typeface="Helvetica Neue"/>
              </a:defRPr>
            </a:pPr>
            <a:endParaRPr lang="en-US" sz="2484" dirty="0">
              <a:latin typeface="Arial" panose="020B0604020202020204" pitchFamily="34" charset="0"/>
              <a:ea typeface="Helvetica Neue"/>
              <a:cs typeface="Arial" panose="020B0604020202020204" pitchFamily="34" charset="0"/>
              <a:sym typeface="Helvetica Neue"/>
            </a:endParaRPr>
          </a:p>
          <a:p>
            <a:pPr marL="0" indent="0" algn="r" defTabSz="457200">
              <a:lnSpc>
                <a:spcPct val="100000"/>
              </a:lnSpc>
              <a:spcBef>
                <a:spcPts val="0"/>
              </a:spcBef>
              <a:buFontTx/>
              <a:buNone/>
              <a:defRPr sz="2484" i="1">
                <a:latin typeface="Helvetica Neue"/>
                <a:ea typeface="Helvetica Neue"/>
                <a:cs typeface="Helvetica Neue"/>
                <a:sym typeface="Helvetica Neue"/>
              </a:defRPr>
            </a:pPr>
            <a:r>
              <a:rPr lang="en-US" sz="2484" i="1" dirty="0">
                <a:latin typeface="Arial" panose="020B0604020202020204" pitchFamily="34" charset="0"/>
                <a:ea typeface="Helvetica Neue"/>
                <a:cs typeface="Arial" panose="020B0604020202020204" pitchFamily="34" charset="0"/>
                <a:sym typeface="Helvetica Neue"/>
              </a:rPr>
              <a:t>- New Oxford American Dictionary</a:t>
            </a:r>
          </a:p>
        </p:txBody>
      </p:sp>
      <p:sp>
        <p:nvSpPr>
          <p:cNvPr id="6" name="직사각형 5">
            <a:extLst>
              <a:ext uri="{FF2B5EF4-FFF2-40B4-BE49-F238E27FC236}">
                <a16:creationId xmlns:a16="http://schemas.microsoft.com/office/drawing/2014/main" id="{EF778A23-AF61-1357-61CB-276F3E1955B7}"/>
              </a:ext>
            </a:extLst>
          </p:cNvPr>
          <p:cNvSpPr/>
          <p:nvPr/>
        </p:nvSpPr>
        <p:spPr>
          <a:xfrm>
            <a:off x="364067" y="3124200"/>
            <a:ext cx="11379200" cy="1286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7" name="상호 연결되어있는 사람들이나 사물들로 이루어진 그룹이나 시스템…">
            <a:extLst>
              <a:ext uri="{FF2B5EF4-FFF2-40B4-BE49-F238E27FC236}">
                <a16:creationId xmlns:a16="http://schemas.microsoft.com/office/drawing/2014/main" id="{0FF4313B-4617-90DC-6E08-7F7ACC84AE97}"/>
              </a:ext>
            </a:extLst>
          </p:cNvPr>
          <p:cNvSpPr txBox="1"/>
          <p:nvPr/>
        </p:nvSpPr>
        <p:spPr>
          <a:xfrm>
            <a:off x="838199" y="3971713"/>
            <a:ext cx="11083507"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457200" lvl="1" indent="-228600" defTabSz="457200">
              <a:buSzPct val="100000"/>
              <a:buChar char="➡"/>
              <a:defRPr sz="2500">
                <a:solidFill>
                  <a:srgbClr val="FF2600"/>
                </a:solidFill>
                <a:latin typeface="Helvetica Neue"/>
                <a:ea typeface="Helvetica Neue"/>
                <a:cs typeface="Helvetica Neue"/>
                <a:sym typeface="Helvetica Neue"/>
              </a:defRPr>
            </a:pP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상호</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연결되어있는</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사람들이나</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사물들로</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이루어진</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그룹이나</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시스템</a:t>
            </a:r>
            <a:endParaRPr dirty="0">
              <a:latin typeface="바탕" panose="02030600000101010101" pitchFamily="18" charset="-127"/>
              <a:ea typeface="바탕" panose="02030600000101010101" pitchFamily="18" charset="-127"/>
              <a:cs typeface="Arial" panose="020B0604020202020204" pitchFamily="34" charset="0"/>
            </a:endParaRPr>
          </a:p>
          <a:p>
            <a:pPr marL="457200" lvl="1" indent="-228600" defTabSz="457200">
              <a:buSzPct val="100000"/>
              <a:buChar char="➡"/>
              <a:defRPr sz="2500">
                <a:solidFill>
                  <a:srgbClr val="FF2600"/>
                </a:solidFill>
                <a:latin typeface="Helvetica Neue"/>
                <a:ea typeface="Helvetica Neue"/>
                <a:cs typeface="Helvetica Neue"/>
                <a:sym typeface="Helvetica Neue"/>
              </a:defRPr>
            </a:pP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사람</a:t>
            </a:r>
            <a:r>
              <a:rPr dirty="0">
                <a:latin typeface="바탕" panose="02030600000101010101" pitchFamily="18" charset="-127"/>
                <a:ea typeface="바탕" panose="02030600000101010101" pitchFamily="18" charset="-127"/>
                <a:cs typeface="Arial" panose="020B0604020202020204" pitchFamily="34" charset="0"/>
              </a:rPr>
              <a:t>/</a:t>
            </a:r>
            <a:r>
              <a:rPr dirty="0" err="1">
                <a:latin typeface="바탕" panose="02030600000101010101" pitchFamily="18" charset="-127"/>
                <a:ea typeface="바탕" panose="02030600000101010101" pitchFamily="18" charset="-127"/>
                <a:cs typeface="Arial" panose="020B0604020202020204" pitchFamily="34" charset="0"/>
              </a:rPr>
              <a:t>사물을</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점’으로</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표시하고</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그들간의</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어떤</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관계를</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선’으로</a:t>
            </a:r>
            <a:r>
              <a:rPr dirty="0">
                <a:latin typeface="바탕" panose="02030600000101010101" pitchFamily="18" charset="-127"/>
                <a:ea typeface="바탕" panose="02030600000101010101" pitchFamily="18" charset="-127"/>
                <a:cs typeface="Arial" panose="020B0604020202020204" pitchFamily="34" charset="0"/>
              </a:rPr>
              <a:t> </a:t>
            </a:r>
            <a:r>
              <a:rPr dirty="0" err="1">
                <a:latin typeface="바탕" panose="02030600000101010101" pitchFamily="18" charset="-127"/>
                <a:ea typeface="바탕" panose="02030600000101010101" pitchFamily="18" charset="-127"/>
                <a:cs typeface="Arial" panose="020B0604020202020204" pitchFamily="34" charset="0"/>
              </a:rPr>
              <a:t>표시한</a:t>
            </a:r>
            <a:r>
              <a:rPr dirty="0">
                <a:latin typeface="바탕" panose="02030600000101010101" pitchFamily="18" charset="-127"/>
                <a:ea typeface="바탕" panose="02030600000101010101" pitchFamily="18" charset="-127"/>
                <a:cs typeface="Arial" panose="020B0604020202020204" pitchFamily="34" charset="0"/>
              </a:rPr>
              <a:t> 것</a:t>
            </a:r>
          </a:p>
        </p:txBody>
      </p:sp>
    </p:spTree>
    <p:extLst>
      <p:ext uri="{BB962C8B-B14F-4D97-AF65-F5344CB8AC3E}">
        <p14:creationId xmlns:p14="http://schemas.microsoft.com/office/powerpoint/2010/main" val="258605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12D6C9-A433-EEE8-B033-77BB05B6B7B2}"/>
              </a:ext>
            </a:extLst>
          </p:cNvPr>
          <p:cNvSpPr>
            <a:spLocks noGrp="1"/>
          </p:cNvSpPr>
          <p:nvPr>
            <p:ph type="title"/>
          </p:nvPr>
        </p:nvSpPr>
        <p:spPr/>
        <p:txBody>
          <a:bodyPr/>
          <a:lstStyle/>
          <a:p>
            <a:r>
              <a:rPr lang="en-US" altLang="ko-KR" dirty="0"/>
              <a:t>TCP/IP</a:t>
            </a:r>
            <a:r>
              <a:rPr lang="ko-KR" altLang="en-US" dirty="0"/>
              <a:t> 에서의 </a:t>
            </a:r>
            <a:r>
              <a:rPr lang="en-US" altLang="ko-KR" dirty="0"/>
              <a:t>OSI Model </a:t>
            </a:r>
            <a:r>
              <a:rPr lang="ko-KR" altLang="en-US" dirty="0"/>
              <a:t>적용</a:t>
            </a:r>
          </a:p>
        </p:txBody>
      </p:sp>
      <p:pic>
        <p:nvPicPr>
          <p:cNvPr id="5" name="Image" descr="Image">
            <a:extLst>
              <a:ext uri="{FF2B5EF4-FFF2-40B4-BE49-F238E27FC236}">
                <a16:creationId xmlns:a16="http://schemas.microsoft.com/office/drawing/2014/main" id="{0DF481FE-BCA1-C872-5986-51F77D30F602}"/>
              </a:ext>
            </a:extLst>
          </p:cNvPr>
          <p:cNvPicPr>
            <a:picLocks noChangeAspect="1"/>
          </p:cNvPicPr>
          <p:nvPr/>
        </p:nvPicPr>
        <p:blipFill>
          <a:blip r:embed="rId2"/>
          <a:stretch>
            <a:fillRect/>
          </a:stretch>
        </p:blipFill>
        <p:spPr>
          <a:xfrm>
            <a:off x="1962150" y="1596286"/>
            <a:ext cx="8267700" cy="4724401"/>
          </a:xfrm>
          <a:prstGeom prst="rect">
            <a:avLst/>
          </a:prstGeom>
          <a:ln w="12700">
            <a:miter lim="400000"/>
          </a:ln>
        </p:spPr>
      </p:pic>
      <p:grpSp>
        <p:nvGrpSpPr>
          <p:cNvPr id="11" name="그룹 10">
            <a:extLst>
              <a:ext uri="{FF2B5EF4-FFF2-40B4-BE49-F238E27FC236}">
                <a16:creationId xmlns:a16="http://schemas.microsoft.com/office/drawing/2014/main" id="{5D7C8574-AF75-845D-13D2-6E0F84190D07}"/>
              </a:ext>
            </a:extLst>
          </p:cNvPr>
          <p:cNvGrpSpPr/>
          <p:nvPr/>
        </p:nvGrpSpPr>
        <p:grpSpPr>
          <a:xfrm>
            <a:off x="10229850" y="2215787"/>
            <a:ext cx="564578" cy="3947938"/>
            <a:chOff x="10229850" y="2215787"/>
            <a:chExt cx="564578" cy="3947938"/>
          </a:xfrm>
        </p:grpSpPr>
        <p:sp>
          <p:nvSpPr>
            <p:cNvPr id="3" name="TextBox 2">
              <a:extLst>
                <a:ext uri="{FF2B5EF4-FFF2-40B4-BE49-F238E27FC236}">
                  <a16:creationId xmlns:a16="http://schemas.microsoft.com/office/drawing/2014/main" id="{3740B8FE-4608-36DC-71A8-25C939B0E935}"/>
                </a:ext>
              </a:extLst>
            </p:cNvPr>
            <p:cNvSpPr txBox="1"/>
            <p:nvPr/>
          </p:nvSpPr>
          <p:spPr>
            <a:xfrm>
              <a:off x="10229850" y="5702060"/>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L1</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4" name="TextBox 3">
              <a:extLst>
                <a:ext uri="{FF2B5EF4-FFF2-40B4-BE49-F238E27FC236}">
                  <a16:creationId xmlns:a16="http://schemas.microsoft.com/office/drawing/2014/main" id="{2A001EB7-60D6-460C-21D6-3813BA5C2034}"/>
                </a:ext>
              </a:extLst>
            </p:cNvPr>
            <p:cNvSpPr txBox="1"/>
            <p:nvPr/>
          </p:nvSpPr>
          <p:spPr>
            <a:xfrm>
              <a:off x="10229850" y="5158596"/>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L2</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6" name="TextBox 5">
              <a:extLst>
                <a:ext uri="{FF2B5EF4-FFF2-40B4-BE49-F238E27FC236}">
                  <a16:creationId xmlns:a16="http://schemas.microsoft.com/office/drawing/2014/main" id="{3DFCE390-303B-8D98-C197-B7B0D419FAFF}"/>
                </a:ext>
              </a:extLst>
            </p:cNvPr>
            <p:cNvSpPr txBox="1"/>
            <p:nvPr/>
          </p:nvSpPr>
          <p:spPr>
            <a:xfrm>
              <a:off x="10229850" y="4615132"/>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L3</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7" name="TextBox 6">
              <a:extLst>
                <a:ext uri="{FF2B5EF4-FFF2-40B4-BE49-F238E27FC236}">
                  <a16:creationId xmlns:a16="http://schemas.microsoft.com/office/drawing/2014/main" id="{71731ADB-5F03-5484-57A5-C833C3D060CF}"/>
                </a:ext>
              </a:extLst>
            </p:cNvPr>
            <p:cNvSpPr txBox="1"/>
            <p:nvPr/>
          </p:nvSpPr>
          <p:spPr>
            <a:xfrm>
              <a:off x="10229850" y="4071668"/>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L4</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8" name="TextBox 7">
              <a:extLst>
                <a:ext uri="{FF2B5EF4-FFF2-40B4-BE49-F238E27FC236}">
                  <a16:creationId xmlns:a16="http://schemas.microsoft.com/office/drawing/2014/main" id="{702459FA-F2C6-CC62-5BC9-1637AD92ADB8}"/>
                </a:ext>
              </a:extLst>
            </p:cNvPr>
            <p:cNvSpPr txBox="1"/>
            <p:nvPr/>
          </p:nvSpPr>
          <p:spPr>
            <a:xfrm>
              <a:off x="10229850" y="3453041"/>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L5</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9" name="TextBox 8">
              <a:extLst>
                <a:ext uri="{FF2B5EF4-FFF2-40B4-BE49-F238E27FC236}">
                  <a16:creationId xmlns:a16="http://schemas.microsoft.com/office/drawing/2014/main" id="{6A7EF026-5476-0E64-4E79-B18BC2AD4C35}"/>
                </a:ext>
              </a:extLst>
            </p:cNvPr>
            <p:cNvSpPr txBox="1"/>
            <p:nvPr/>
          </p:nvSpPr>
          <p:spPr>
            <a:xfrm>
              <a:off x="10229850" y="2834414"/>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L6</a:t>
              </a:r>
              <a:endParaRPr lang="ko-KR" altLang="en-US" sz="2400" dirty="0">
                <a:solidFill>
                  <a:srgbClr val="FF0000"/>
                </a:solidFill>
                <a:latin typeface="바탕" panose="02030600000101010101" pitchFamily="18" charset="-127"/>
                <a:ea typeface="바탕" panose="02030600000101010101" pitchFamily="18" charset="-127"/>
              </a:endParaRPr>
            </a:p>
          </p:txBody>
        </p:sp>
        <p:sp>
          <p:nvSpPr>
            <p:cNvPr id="10" name="TextBox 9">
              <a:extLst>
                <a:ext uri="{FF2B5EF4-FFF2-40B4-BE49-F238E27FC236}">
                  <a16:creationId xmlns:a16="http://schemas.microsoft.com/office/drawing/2014/main" id="{B25729E6-DFEB-25BD-60DE-9E3B56863C34}"/>
                </a:ext>
              </a:extLst>
            </p:cNvPr>
            <p:cNvSpPr txBox="1"/>
            <p:nvPr/>
          </p:nvSpPr>
          <p:spPr>
            <a:xfrm>
              <a:off x="10229850" y="2215787"/>
              <a:ext cx="564578" cy="461665"/>
            </a:xfrm>
            <a:prstGeom prst="rect">
              <a:avLst/>
            </a:prstGeom>
            <a:noFill/>
          </p:spPr>
          <p:txBody>
            <a:bodyPr wrap="none" rtlCol="0">
              <a:spAutoFit/>
            </a:bodyPr>
            <a:lstStyle/>
            <a:p>
              <a:r>
                <a:rPr lang="en-US" altLang="ko-KR" sz="2400" dirty="0">
                  <a:solidFill>
                    <a:srgbClr val="FF0000"/>
                  </a:solidFill>
                  <a:latin typeface="바탕" panose="02030600000101010101" pitchFamily="18" charset="-127"/>
                  <a:ea typeface="바탕" panose="02030600000101010101" pitchFamily="18" charset="-127"/>
                </a:rPr>
                <a:t>L7</a:t>
              </a:r>
              <a:endParaRPr lang="ko-KR" altLang="en-US" sz="2400" dirty="0">
                <a:solidFill>
                  <a:srgbClr val="FF0000"/>
                </a:solidFill>
                <a:latin typeface="바탕" panose="02030600000101010101" pitchFamily="18" charset="-127"/>
                <a:ea typeface="바탕" panose="02030600000101010101" pitchFamily="18" charset="-127"/>
              </a:endParaRPr>
            </a:p>
          </p:txBody>
        </p:sp>
      </p:grpSp>
      <p:grpSp>
        <p:nvGrpSpPr>
          <p:cNvPr id="16" name="그룹 15">
            <a:extLst>
              <a:ext uri="{FF2B5EF4-FFF2-40B4-BE49-F238E27FC236}">
                <a16:creationId xmlns:a16="http://schemas.microsoft.com/office/drawing/2014/main" id="{EC9626E3-76D1-0A06-15C1-4F2A542014F1}"/>
              </a:ext>
            </a:extLst>
          </p:cNvPr>
          <p:cNvGrpSpPr/>
          <p:nvPr/>
        </p:nvGrpSpPr>
        <p:grpSpPr>
          <a:xfrm>
            <a:off x="7668883" y="2245540"/>
            <a:ext cx="2363638" cy="3456520"/>
            <a:chOff x="7668883" y="2245540"/>
            <a:chExt cx="2363638" cy="3456520"/>
          </a:xfrm>
        </p:grpSpPr>
        <p:sp>
          <p:nvSpPr>
            <p:cNvPr id="12" name="직사각형 11">
              <a:extLst>
                <a:ext uri="{FF2B5EF4-FFF2-40B4-BE49-F238E27FC236}">
                  <a16:creationId xmlns:a16="http://schemas.microsoft.com/office/drawing/2014/main" id="{CD94D0EA-03BB-70D0-1D98-6ADB85FC2A4C}"/>
                </a:ext>
              </a:extLst>
            </p:cNvPr>
            <p:cNvSpPr/>
            <p:nvPr/>
          </p:nvSpPr>
          <p:spPr>
            <a:xfrm>
              <a:off x="7668883" y="5158595"/>
              <a:ext cx="2363638" cy="5434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3" name="직사각형 12">
              <a:extLst>
                <a:ext uri="{FF2B5EF4-FFF2-40B4-BE49-F238E27FC236}">
                  <a16:creationId xmlns:a16="http://schemas.microsoft.com/office/drawing/2014/main" id="{0D15F386-822A-8EC3-E0A5-3A2287968CF3}"/>
                </a:ext>
              </a:extLst>
            </p:cNvPr>
            <p:cNvSpPr/>
            <p:nvPr/>
          </p:nvSpPr>
          <p:spPr>
            <a:xfrm>
              <a:off x="7668883" y="4539968"/>
              <a:ext cx="2363638" cy="5434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4" name="직사각형 13">
              <a:extLst>
                <a:ext uri="{FF2B5EF4-FFF2-40B4-BE49-F238E27FC236}">
                  <a16:creationId xmlns:a16="http://schemas.microsoft.com/office/drawing/2014/main" id="{5A3F1868-7CFF-F053-0CF8-EC029F7ACDEB}"/>
                </a:ext>
              </a:extLst>
            </p:cNvPr>
            <p:cNvSpPr/>
            <p:nvPr/>
          </p:nvSpPr>
          <p:spPr>
            <a:xfrm>
              <a:off x="7668883" y="3981724"/>
              <a:ext cx="2363638" cy="5434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5" name="직사각형 14">
              <a:extLst>
                <a:ext uri="{FF2B5EF4-FFF2-40B4-BE49-F238E27FC236}">
                  <a16:creationId xmlns:a16="http://schemas.microsoft.com/office/drawing/2014/main" id="{1B4A98E8-2EB3-E525-F374-5305CC93555D}"/>
                </a:ext>
              </a:extLst>
            </p:cNvPr>
            <p:cNvSpPr/>
            <p:nvPr/>
          </p:nvSpPr>
          <p:spPr>
            <a:xfrm>
              <a:off x="7668883" y="2245540"/>
              <a:ext cx="2363638" cy="5434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grpSp>
      <p:grpSp>
        <p:nvGrpSpPr>
          <p:cNvPr id="23" name="그룹 22">
            <a:extLst>
              <a:ext uri="{FF2B5EF4-FFF2-40B4-BE49-F238E27FC236}">
                <a16:creationId xmlns:a16="http://schemas.microsoft.com/office/drawing/2014/main" id="{E68E37DE-CB62-CBB5-E762-243AA58A1225}"/>
              </a:ext>
            </a:extLst>
          </p:cNvPr>
          <p:cNvGrpSpPr/>
          <p:nvPr/>
        </p:nvGrpSpPr>
        <p:grpSpPr>
          <a:xfrm>
            <a:off x="4595004" y="3974936"/>
            <a:ext cx="2803585" cy="1998856"/>
            <a:chOff x="4595004" y="3974936"/>
            <a:chExt cx="2803585" cy="1998856"/>
          </a:xfrm>
        </p:grpSpPr>
        <p:sp>
          <p:nvSpPr>
            <p:cNvPr id="18" name="직사각형 17">
              <a:extLst>
                <a:ext uri="{FF2B5EF4-FFF2-40B4-BE49-F238E27FC236}">
                  <a16:creationId xmlns:a16="http://schemas.microsoft.com/office/drawing/2014/main" id="{B4FF41DC-7033-69EA-47B7-E93243FE46ED}"/>
                </a:ext>
              </a:extLst>
            </p:cNvPr>
            <p:cNvSpPr/>
            <p:nvPr/>
          </p:nvSpPr>
          <p:spPr>
            <a:xfrm>
              <a:off x="5034951" y="5430327"/>
              <a:ext cx="2363638" cy="54346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9" name="직사각형 18">
              <a:extLst>
                <a:ext uri="{FF2B5EF4-FFF2-40B4-BE49-F238E27FC236}">
                  <a16:creationId xmlns:a16="http://schemas.microsoft.com/office/drawing/2014/main" id="{28B7B4C3-D7CF-734B-5558-820300BCC663}"/>
                </a:ext>
              </a:extLst>
            </p:cNvPr>
            <p:cNvSpPr/>
            <p:nvPr/>
          </p:nvSpPr>
          <p:spPr>
            <a:xfrm>
              <a:off x="5034951" y="3974936"/>
              <a:ext cx="2363638" cy="54346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22" name="직사각형 21">
              <a:extLst>
                <a:ext uri="{FF2B5EF4-FFF2-40B4-BE49-F238E27FC236}">
                  <a16:creationId xmlns:a16="http://schemas.microsoft.com/office/drawing/2014/main" id="{F26EA0E0-4398-3209-4B3A-691E30E12241}"/>
                </a:ext>
              </a:extLst>
            </p:cNvPr>
            <p:cNvSpPr/>
            <p:nvPr/>
          </p:nvSpPr>
          <p:spPr>
            <a:xfrm>
              <a:off x="4595004" y="4584938"/>
              <a:ext cx="692988" cy="54346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grpSp>
    </p:spTree>
    <p:extLst>
      <p:ext uri="{BB962C8B-B14F-4D97-AF65-F5344CB8AC3E}">
        <p14:creationId xmlns:p14="http://schemas.microsoft.com/office/powerpoint/2010/main" val="34489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29F654-CDA4-FDBC-8A81-A3374FF53A13}"/>
              </a:ext>
            </a:extLst>
          </p:cNvPr>
          <p:cNvSpPr>
            <a:spLocks noGrp="1"/>
          </p:cNvSpPr>
          <p:nvPr>
            <p:ph type="title"/>
          </p:nvPr>
        </p:nvSpPr>
        <p:spPr/>
        <p:txBody>
          <a:bodyPr/>
          <a:lstStyle/>
          <a:p>
            <a:r>
              <a:rPr lang="ko-KR" altLang="en-US" dirty="0"/>
              <a:t>각 프로토콜의 </a:t>
            </a:r>
            <a:r>
              <a:rPr lang="en-US" altLang="ko-KR" dirty="0"/>
              <a:t>1</a:t>
            </a:r>
            <a:r>
              <a:rPr lang="ko-KR" altLang="en-US" dirty="0"/>
              <a:t>개</a:t>
            </a:r>
            <a:r>
              <a:rPr lang="en-US" altLang="ko-KR" dirty="0"/>
              <a:t> </a:t>
            </a:r>
            <a:r>
              <a:rPr lang="ko-KR" altLang="en-US" dirty="0"/>
              <a:t>단위들</a:t>
            </a:r>
          </a:p>
        </p:txBody>
      </p:sp>
      <p:sp>
        <p:nvSpPr>
          <p:cNvPr id="3" name="내용 개체 틀 2">
            <a:extLst>
              <a:ext uri="{FF2B5EF4-FFF2-40B4-BE49-F238E27FC236}">
                <a16:creationId xmlns:a16="http://schemas.microsoft.com/office/drawing/2014/main" id="{7434F149-368A-02E1-EF04-A4FC862A58F7}"/>
              </a:ext>
            </a:extLst>
          </p:cNvPr>
          <p:cNvSpPr>
            <a:spLocks noGrp="1"/>
          </p:cNvSpPr>
          <p:nvPr>
            <p:ph idx="1"/>
          </p:nvPr>
        </p:nvSpPr>
        <p:spPr>
          <a:xfrm>
            <a:off x="838200" y="1388533"/>
            <a:ext cx="11015132" cy="779462"/>
          </a:xfrm>
        </p:spPr>
        <p:txBody>
          <a:bodyPr/>
          <a:lstStyle/>
          <a:p>
            <a:r>
              <a:rPr lang="en-US" altLang="ko-KR" dirty="0"/>
              <a:t>Protocol Data Unit(PDU): </a:t>
            </a:r>
            <a:r>
              <a:rPr lang="ko-KR" altLang="en-US" dirty="0"/>
              <a:t>각 프로토콜의 </a:t>
            </a:r>
            <a:r>
              <a:rPr lang="en-US" altLang="ko-KR" dirty="0"/>
              <a:t>1</a:t>
            </a:r>
            <a:r>
              <a:rPr lang="ko-KR" altLang="en-US" dirty="0"/>
              <a:t>개 데이터를 지칭</a:t>
            </a:r>
          </a:p>
        </p:txBody>
      </p:sp>
      <p:sp>
        <p:nvSpPr>
          <p:cNvPr id="4" name="선">
            <a:extLst>
              <a:ext uri="{FF2B5EF4-FFF2-40B4-BE49-F238E27FC236}">
                <a16:creationId xmlns:a16="http://schemas.microsoft.com/office/drawing/2014/main" id="{1607EAB6-2C64-3259-665B-B92994A40037}"/>
              </a:ext>
            </a:extLst>
          </p:cNvPr>
          <p:cNvSpPr/>
          <p:nvPr/>
        </p:nvSpPr>
        <p:spPr>
          <a:xfrm>
            <a:off x="4487703" y="5179357"/>
            <a:ext cx="3375583" cy="1"/>
          </a:xfrm>
          <a:prstGeom prst="line">
            <a:avLst/>
          </a:prstGeom>
          <a:ln w="38100">
            <a:solidFill>
              <a:srgbClr val="FF2600"/>
            </a:solidFill>
            <a:miter/>
            <a:headEnd type="triangle"/>
            <a:tailEnd type="triangle"/>
          </a:ln>
        </p:spPr>
        <p:txBody>
          <a:bodyPr lIns="45719" rIns="45719"/>
          <a:lstStyle/>
          <a:p>
            <a:endParaRPr dirty="0">
              <a:latin typeface="바탕" panose="02030600000101010101" pitchFamily="18" charset="-127"/>
              <a:ea typeface="바탕" panose="02030600000101010101" pitchFamily="18" charset="-127"/>
            </a:endParaRPr>
          </a:p>
        </p:txBody>
      </p:sp>
      <p:sp>
        <p:nvSpPr>
          <p:cNvPr id="5" name="Frame">
            <a:extLst>
              <a:ext uri="{FF2B5EF4-FFF2-40B4-BE49-F238E27FC236}">
                <a16:creationId xmlns:a16="http://schemas.microsoft.com/office/drawing/2014/main" id="{0DEF1661-099B-DB7E-DB38-6AA73FD8A9AC}"/>
              </a:ext>
            </a:extLst>
          </p:cNvPr>
          <p:cNvSpPr txBox="1"/>
          <p:nvPr/>
        </p:nvSpPr>
        <p:spPr>
          <a:xfrm>
            <a:off x="5726457" y="4861456"/>
            <a:ext cx="1030088" cy="46166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a:solidFill>
                  <a:srgbClr val="FF2600"/>
                </a:solidFill>
              </a:defRPr>
            </a:lvl1pPr>
          </a:lstStyle>
          <a:p>
            <a:r>
              <a:rPr sz="2400" dirty="0">
                <a:latin typeface="바탕" panose="02030600000101010101" pitchFamily="18" charset="-127"/>
                <a:ea typeface="바탕" panose="02030600000101010101" pitchFamily="18" charset="-127"/>
              </a:rPr>
              <a:t>Frame</a:t>
            </a:r>
          </a:p>
        </p:txBody>
      </p:sp>
      <p:sp>
        <p:nvSpPr>
          <p:cNvPr id="6" name="User…">
            <a:extLst>
              <a:ext uri="{FF2B5EF4-FFF2-40B4-BE49-F238E27FC236}">
                <a16:creationId xmlns:a16="http://schemas.microsoft.com/office/drawing/2014/main" id="{6B41A6C2-3C7F-5C87-8207-899814418F5E}"/>
              </a:ext>
            </a:extLst>
          </p:cNvPr>
          <p:cNvSpPr txBox="1"/>
          <p:nvPr/>
        </p:nvSpPr>
        <p:spPr>
          <a:xfrm>
            <a:off x="9784519" y="3742885"/>
            <a:ext cx="2309285" cy="46166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3200">
                <a:solidFill>
                  <a:srgbClr val="942192"/>
                </a:solidFill>
              </a:defRPr>
            </a:pPr>
            <a:r>
              <a:rPr sz="2400" dirty="0">
                <a:latin typeface="바탕" panose="02030600000101010101" pitchFamily="18" charset="-127"/>
                <a:ea typeface="바탕" panose="02030600000101010101" pitchFamily="18" charset="-127"/>
              </a:rPr>
              <a:t>User</a:t>
            </a:r>
            <a:r>
              <a:rPr lang="en-US" sz="2400" dirty="0">
                <a:latin typeface="바탕" panose="02030600000101010101" pitchFamily="18" charset="-127"/>
                <a:ea typeface="바탕" panose="02030600000101010101" pitchFamily="18" charset="-127"/>
              </a:rPr>
              <a:t> </a:t>
            </a:r>
            <a:r>
              <a:rPr sz="2400" dirty="0">
                <a:latin typeface="바탕" panose="02030600000101010101" pitchFamily="18" charset="-127"/>
                <a:ea typeface="바탕" panose="02030600000101010101" pitchFamily="18" charset="-127"/>
              </a:rPr>
              <a:t>Datagram</a:t>
            </a:r>
          </a:p>
        </p:txBody>
      </p:sp>
      <p:sp>
        <p:nvSpPr>
          <p:cNvPr id="7" name="IP">
            <a:extLst>
              <a:ext uri="{FF2B5EF4-FFF2-40B4-BE49-F238E27FC236}">
                <a16:creationId xmlns:a16="http://schemas.microsoft.com/office/drawing/2014/main" id="{EEB2E374-8A42-E03B-17E6-40E1D4564860}"/>
              </a:ext>
            </a:extLst>
          </p:cNvPr>
          <p:cNvSpPr/>
          <p:nvPr/>
        </p:nvSpPr>
        <p:spPr>
          <a:xfrm>
            <a:off x="2527998" y="4197716"/>
            <a:ext cx="1914960" cy="594688"/>
          </a:xfrm>
          <a:prstGeom prst="rect">
            <a:avLst/>
          </a:prstGeom>
          <a:solidFill>
            <a:srgbClr val="FFFFFF"/>
          </a:solidFill>
          <a:ln w="381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3200"/>
            </a:lvl1pPr>
          </a:lstStyle>
          <a:p>
            <a:r>
              <a:rPr dirty="0">
                <a:latin typeface="바탕" panose="02030600000101010101" pitchFamily="18" charset="-127"/>
                <a:ea typeface="바탕" panose="02030600000101010101" pitchFamily="18" charset="-127"/>
              </a:rPr>
              <a:t>IP</a:t>
            </a:r>
          </a:p>
        </p:txBody>
      </p:sp>
      <p:sp>
        <p:nvSpPr>
          <p:cNvPr id="8" name="TCP">
            <a:extLst>
              <a:ext uri="{FF2B5EF4-FFF2-40B4-BE49-F238E27FC236}">
                <a16:creationId xmlns:a16="http://schemas.microsoft.com/office/drawing/2014/main" id="{6125C036-424B-D70C-E918-EE708D2435A7}"/>
              </a:ext>
            </a:extLst>
          </p:cNvPr>
          <p:cNvSpPr/>
          <p:nvPr/>
        </p:nvSpPr>
        <p:spPr>
          <a:xfrm>
            <a:off x="2527998" y="3609863"/>
            <a:ext cx="1914960" cy="594687"/>
          </a:xfrm>
          <a:prstGeom prst="rect">
            <a:avLst/>
          </a:prstGeom>
          <a:solidFill>
            <a:srgbClr val="FFFFFF"/>
          </a:solidFill>
          <a:ln w="381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3200"/>
            </a:lvl1pPr>
          </a:lstStyle>
          <a:p>
            <a:r>
              <a:rPr dirty="0">
                <a:latin typeface="바탕" panose="02030600000101010101" pitchFamily="18" charset="-127"/>
                <a:ea typeface="바탕" panose="02030600000101010101" pitchFamily="18" charset="-127"/>
              </a:rPr>
              <a:t>TCP</a:t>
            </a:r>
          </a:p>
        </p:txBody>
      </p:sp>
      <p:sp>
        <p:nvSpPr>
          <p:cNvPr id="9" name="Ethernet">
            <a:extLst>
              <a:ext uri="{FF2B5EF4-FFF2-40B4-BE49-F238E27FC236}">
                <a16:creationId xmlns:a16="http://schemas.microsoft.com/office/drawing/2014/main" id="{7EB57C01-66C5-966A-DA3D-DE881A2AA4CF}"/>
              </a:ext>
            </a:extLst>
          </p:cNvPr>
          <p:cNvSpPr/>
          <p:nvPr/>
        </p:nvSpPr>
        <p:spPr>
          <a:xfrm>
            <a:off x="2527998" y="4785417"/>
            <a:ext cx="1914960" cy="594688"/>
          </a:xfrm>
          <a:prstGeom prst="rect">
            <a:avLst/>
          </a:prstGeom>
          <a:solidFill>
            <a:srgbClr val="FFFFFF"/>
          </a:solidFill>
          <a:ln w="381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3200"/>
            </a:lvl1pPr>
          </a:lstStyle>
          <a:p>
            <a:r>
              <a:rPr dirty="0">
                <a:latin typeface="바탕" panose="02030600000101010101" pitchFamily="18" charset="-127"/>
                <a:ea typeface="바탕" panose="02030600000101010101" pitchFamily="18" charset="-127"/>
              </a:rPr>
              <a:t>Ethernet</a:t>
            </a:r>
          </a:p>
        </p:txBody>
      </p:sp>
      <p:sp>
        <p:nvSpPr>
          <p:cNvPr id="10" name="HTTP">
            <a:extLst>
              <a:ext uri="{FF2B5EF4-FFF2-40B4-BE49-F238E27FC236}">
                <a16:creationId xmlns:a16="http://schemas.microsoft.com/office/drawing/2014/main" id="{C43A7A16-DAFD-7CA6-FE8B-6D231A76A3D5}"/>
              </a:ext>
            </a:extLst>
          </p:cNvPr>
          <p:cNvSpPr/>
          <p:nvPr/>
        </p:nvSpPr>
        <p:spPr>
          <a:xfrm>
            <a:off x="2527998" y="3020411"/>
            <a:ext cx="1914960" cy="594688"/>
          </a:xfrm>
          <a:prstGeom prst="rect">
            <a:avLst/>
          </a:prstGeom>
          <a:solidFill>
            <a:srgbClr val="FFFFFF"/>
          </a:solidFill>
          <a:ln w="381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3200"/>
            </a:lvl1pPr>
          </a:lstStyle>
          <a:p>
            <a:r>
              <a:rPr dirty="0">
                <a:latin typeface="바탕" panose="02030600000101010101" pitchFamily="18" charset="-127"/>
                <a:ea typeface="바탕" panose="02030600000101010101" pitchFamily="18" charset="-127"/>
              </a:rPr>
              <a:t>HTTP</a:t>
            </a:r>
          </a:p>
        </p:txBody>
      </p:sp>
      <p:sp>
        <p:nvSpPr>
          <p:cNvPr id="11" name="IP">
            <a:extLst>
              <a:ext uri="{FF2B5EF4-FFF2-40B4-BE49-F238E27FC236}">
                <a16:creationId xmlns:a16="http://schemas.microsoft.com/office/drawing/2014/main" id="{16B5FC50-E399-A138-531D-196AF9414101}"/>
              </a:ext>
            </a:extLst>
          </p:cNvPr>
          <p:cNvSpPr/>
          <p:nvPr/>
        </p:nvSpPr>
        <p:spPr>
          <a:xfrm>
            <a:off x="7908031" y="4197716"/>
            <a:ext cx="1914960" cy="594688"/>
          </a:xfrm>
          <a:prstGeom prst="rect">
            <a:avLst/>
          </a:prstGeom>
          <a:solidFill>
            <a:srgbClr val="FFFFFF"/>
          </a:solidFill>
          <a:ln w="381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3200"/>
            </a:lvl1pPr>
          </a:lstStyle>
          <a:p>
            <a:r>
              <a:rPr dirty="0">
                <a:latin typeface="바탕" panose="02030600000101010101" pitchFamily="18" charset="-127"/>
                <a:ea typeface="바탕" panose="02030600000101010101" pitchFamily="18" charset="-127"/>
              </a:rPr>
              <a:t>IP</a:t>
            </a:r>
          </a:p>
        </p:txBody>
      </p:sp>
      <p:sp>
        <p:nvSpPr>
          <p:cNvPr id="12" name="Ethernet">
            <a:extLst>
              <a:ext uri="{FF2B5EF4-FFF2-40B4-BE49-F238E27FC236}">
                <a16:creationId xmlns:a16="http://schemas.microsoft.com/office/drawing/2014/main" id="{7CE5C6CA-4CCD-F9A9-A82B-0B79B867C633}"/>
              </a:ext>
            </a:extLst>
          </p:cNvPr>
          <p:cNvSpPr/>
          <p:nvPr/>
        </p:nvSpPr>
        <p:spPr>
          <a:xfrm>
            <a:off x="7908031" y="4785417"/>
            <a:ext cx="1914960" cy="594688"/>
          </a:xfrm>
          <a:prstGeom prst="rect">
            <a:avLst/>
          </a:prstGeom>
          <a:solidFill>
            <a:srgbClr val="FFFFFF"/>
          </a:solidFill>
          <a:ln w="381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3200"/>
            </a:lvl1pPr>
          </a:lstStyle>
          <a:p>
            <a:r>
              <a:rPr dirty="0">
                <a:latin typeface="바탕" panose="02030600000101010101" pitchFamily="18" charset="-127"/>
                <a:ea typeface="바탕" panose="02030600000101010101" pitchFamily="18" charset="-127"/>
              </a:rPr>
              <a:t>Ethernet</a:t>
            </a:r>
          </a:p>
        </p:txBody>
      </p:sp>
      <p:sp>
        <p:nvSpPr>
          <p:cNvPr id="13" name="HTTP">
            <a:extLst>
              <a:ext uri="{FF2B5EF4-FFF2-40B4-BE49-F238E27FC236}">
                <a16:creationId xmlns:a16="http://schemas.microsoft.com/office/drawing/2014/main" id="{5046564B-6E16-6F78-5C33-405FC32FC3D7}"/>
              </a:ext>
            </a:extLst>
          </p:cNvPr>
          <p:cNvSpPr/>
          <p:nvPr/>
        </p:nvSpPr>
        <p:spPr>
          <a:xfrm>
            <a:off x="7908031" y="3020411"/>
            <a:ext cx="1914960" cy="594688"/>
          </a:xfrm>
          <a:prstGeom prst="rect">
            <a:avLst/>
          </a:prstGeom>
          <a:solidFill>
            <a:srgbClr val="FFFFFF"/>
          </a:solidFill>
          <a:ln w="381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3200"/>
            </a:lvl1pPr>
          </a:lstStyle>
          <a:p>
            <a:r>
              <a:rPr dirty="0">
                <a:latin typeface="바탕" panose="02030600000101010101" pitchFamily="18" charset="-127"/>
                <a:ea typeface="바탕" panose="02030600000101010101" pitchFamily="18" charset="-127"/>
              </a:rPr>
              <a:t>HTTP</a:t>
            </a:r>
          </a:p>
        </p:txBody>
      </p:sp>
      <p:sp>
        <p:nvSpPr>
          <p:cNvPr id="14" name="UDP">
            <a:extLst>
              <a:ext uri="{FF2B5EF4-FFF2-40B4-BE49-F238E27FC236}">
                <a16:creationId xmlns:a16="http://schemas.microsoft.com/office/drawing/2014/main" id="{5A038694-0970-D10C-86CD-6C22918CE83F}"/>
              </a:ext>
            </a:extLst>
          </p:cNvPr>
          <p:cNvSpPr/>
          <p:nvPr/>
        </p:nvSpPr>
        <p:spPr>
          <a:xfrm>
            <a:off x="7908031" y="3609863"/>
            <a:ext cx="1914960" cy="594687"/>
          </a:xfrm>
          <a:prstGeom prst="rect">
            <a:avLst/>
          </a:prstGeom>
          <a:solidFill>
            <a:srgbClr val="FFFFFF"/>
          </a:solidFill>
          <a:ln w="381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3200"/>
            </a:lvl1pPr>
          </a:lstStyle>
          <a:p>
            <a:r>
              <a:rPr dirty="0">
                <a:latin typeface="바탕" panose="02030600000101010101" pitchFamily="18" charset="-127"/>
                <a:ea typeface="바탕" panose="02030600000101010101" pitchFamily="18" charset="-127"/>
              </a:rPr>
              <a:t>UDP</a:t>
            </a:r>
          </a:p>
        </p:txBody>
      </p:sp>
      <p:sp>
        <p:nvSpPr>
          <p:cNvPr id="15" name="Segment">
            <a:extLst>
              <a:ext uri="{FF2B5EF4-FFF2-40B4-BE49-F238E27FC236}">
                <a16:creationId xmlns:a16="http://schemas.microsoft.com/office/drawing/2014/main" id="{A4B05B7C-0B01-3373-9E58-9FE87867C4B8}"/>
              </a:ext>
            </a:extLst>
          </p:cNvPr>
          <p:cNvSpPr txBox="1"/>
          <p:nvPr/>
        </p:nvSpPr>
        <p:spPr>
          <a:xfrm>
            <a:off x="850330" y="3661024"/>
            <a:ext cx="1360307" cy="46166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200">
                <a:solidFill>
                  <a:srgbClr val="00F900"/>
                </a:solidFill>
              </a:defRPr>
            </a:lvl1pPr>
          </a:lstStyle>
          <a:p>
            <a:r>
              <a:rPr sz="2400" dirty="0">
                <a:latin typeface="바탕" panose="02030600000101010101" pitchFamily="18" charset="-127"/>
                <a:ea typeface="바탕" panose="02030600000101010101" pitchFamily="18" charset="-127"/>
              </a:rPr>
              <a:t>Segment</a:t>
            </a:r>
          </a:p>
        </p:txBody>
      </p:sp>
      <p:sp>
        <p:nvSpPr>
          <p:cNvPr id="16" name="Packet…">
            <a:extLst>
              <a:ext uri="{FF2B5EF4-FFF2-40B4-BE49-F238E27FC236}">
                <a16:creationId xmlns:a16="http://schemas.microsoft.com/office/drawing/2014/main" id="{6E9B9CE0-A4E8-040D-08C7-16C4894FB471}"/>
              </a:ext>
            </a:extLst>
          </p:cNvPr>
          <p:cNvSpPr txBox="1"/>
          <p:nvPr/>
        </p:nvSpPr>
        <p:spPr>
          <a:xfrm>
            <a:off x="5075434" y="4095867"/>
            <a:ext cx="2221119" cy="8309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3200">
                <a:solidFill>
                  <a:srgbClr val="0433FF"/>
                </a:solidFill>
              </a:defRPr>
            </a:pPr>
            <a:r>
              <a:rPr sz="2400" dirty="0">
                <a:latin typeface="바탕" panose="02030600000101010101" pitchFamily="18" charset="-127"/>
                <a:ea typeface="바탕" panose="02030600000101010101" pitchFamily="18" charset="-127"/>
              </a:rPr>
              <a:t>Packet</a:t>
            </a:r>
          </a:p>
          <a:p>
            <a:pPr algn="ctr">
              <a:defRPr sz="3200">
                <a:solidFill>
                  <a:srgbClr val="0433FF"/>
                </a:solidFill>
              </a:defRPr>
            </a:pPr>
            <a:r>
              <a:rPr sz="2400" dirty="0">
                <a:latin typeface="바탕" panose="02030600000101010101" pitchFamily="18" charset="-127"/>
                <a:ea typeface="바탕" panose="02030600000101010101" pitchFamily="18" charset="-127"/>
              </a:rPr>
              <a:t>혹은 Datagram</a:t>
            </a:r>
          </a:p>
        </p:txBody>
      </p:sp>
      <p:sp>
        <p:nvSpPr>
          <p:cNvPr id="17" name="선">
            <a:extLst>
              <a:ext uri="{FF2B5EF4-FFF2-40B4-BE49-F238E27FC236}">
                <a16:creationId xmlns:a16="http://schemas.microsoft.com/office/drawing/2014/main" id="{63222BF8-3446-029A-8C81-824BC2448F59}"/>
              </a:ext>
            </a:extLst>
          </p:cNvPr>
          <p:cNvSpPr/>
          <p:nvPr/>
        </p:nvSpPr>
        <p:spPr>
          <a:xfrm flipH="1">
            <a:off x="4488034" y="4511367"/>
            <a:ext cx="748200" cy="0"/>
          </a:xfrm>
          <a:prstGeom prst="line">
            <a:avLst/>
          </a:prstGeom>
          <a:ln w="38100">
            <a:solidFill>
              <a:srgbClr val="0433FF"/>
            </a:solidFill>
            <a:miter/>
            <a:tailEnd type="triangle"/>
          </a:ln>
        </p:spPr>
        <p:txBody>
          <a:bodyPr lIns="45719" rIns="45719"/>
          <a:lstStyle/>
          <a:p>
            <a:endParaRPr dirty="0">
              <a:latin typeface="바탕" panose="02030600000101010101" pitchFamily="18" charset="-127"/>
              <a:ea typeface="바탕" panose="02030600000101010101" pitchFamily="18" charset="-127"/>
            </a:endParaRPr>
          </a:p>
        </p:txBody>
      </p:sp>
      <p:sp>
        <p:nvSpPr>
          <p:cNvPr id="18" name="선">
            <a:extLst>
              <a:ext uri="{FF2B5EF4-FFF2-40B4-BE49-F238E27FC236}">
                <a16:creationId xmlns:a16="http://schemas.microsoft.com/office/drawing/2014/main" id="{41A2AF81-3DC8-52AF-F86A-A3BAC4777BD9}"/>
              </a:ext>
            </a:extLst>
          </p:cNvPr>
          <p:cNvSpPr/>
          <p:nvPr/>
        </p:nvSpPr>
        <p:spPr>
          <a:xfrm>
            <a:off x="6823495" y="4590459"/>
            <a:ext cx="1042570" cy="0"/>
          </a:xfrm>
          <a:prstGeom prst="line">
            <a:avLst/>
          </a:prstGeom>
          <a:ln w="38100">
            <a:solidFill>
              <a:srgbClr val="0433FF"/>
            </a:solidFill>
            <a:miter/>
            <a:tailEnd type="triangle"/>
          </a:ln>
        </p:spPr>
        <p:txBody>
          <a:bodyPr lIns="45719" rIns="45719"/>
          <a:lstStyle/>
          <a:p>
            <a:endParaRPr dirty="0">
              <a:latin typeface="바탕" panose="02030600000101010101" pitchFamily="18" charset="-127"/>
              <a:ea typeface="바탕" panose="02030600000101010101" pitchFamily="18" charset="-127"/>
            </a:endParaRPr>
          </a:p>
        </p:txBody>
      </p:sp>
      <p:sp>
        <p:nvSpPr>
          <p:cNvPr id="19" name="선">
            <a:extLst>
              <a:ext uri="{FF2B5EF4-FFF2-40B4-BE49-F238E27FC236}">
                <a16:creationId xmlns:a16="http://schemas.microsoft.com/office/drawing/2014/main" id="{EA108D6E-F2CE-82BA-5184-5A94900F3D7E}"/>
              </a:ext>
            </a:extLst>
          </p:cNvPr>
          <p:cNvSpPr/>
          <p:nvPr/>
        </p:nvSpPr>
        <p:spPr>
          <a:xfrm>
            <a:off x="4487703" y="3353593"/>
            <a:ext cx="3375583" cy="1"/>
          </a:xfrm>
          <a:prstGeom prst="line">
            <a:avLst/>
          </a:prstGeom>
          <a:ln w="38100">
            <a:solidFill>
              <a:srgbClr val="FF9300"/>
            </a:solidFill>
            <a:miter/>
            <a:headEnd type="triangle"/>
            <a:tailEnd type="triangle"/>
          </a:ln>
        </p:spPr>
        <p:txBody>
          <a:bodyPr lIns="45719" rIns="45719"/>
          <a:lstStyle/>
          <a:p>
            <a:endParaRPr dirty="0">
              <a:latin typeface="바탕" panose="02030600000101010101" pitchFamily="18" charset="-127"/>
              <a:ea typeface="바탕" panose="02030600000101010101" pitchFamily="18" charset="-127"/>
            </a:endParaRPr>
          </a:p>
        </p:txBody>
      </p:sp>
      <p:sp>
        <p:nvSpPr>
          <p:cNvPr id="20" name="Message…">
            <a:extLst>
              <a:ext uri="{FF2B5EF4-FFF2-40B4-BE49-F238E27FC236}">
                <a16:creationId xmlns:a16="http://schemas.microsoft.com/office/drawing/2014/main" id="{5E3907D1-7465-61C3-4EDA-06FF27F4FD33}"/>
              </a:ext>
            </a:extLst>
          </p:cNvPr>
          <p:cNvSpPr txBox="1"/>
          <p:nvPr/>
        </p:nvSpPr>
        <p:spPr>
          <a:xfrm>
            <a:off x="5473985" y="2822157"/>
            <a:ext cx="1480531" cy="8309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3200">
                <a:solidFill>
                  <a:srgbClr val="FF9300"/>
                </a:solidFill>
              </a:defRPr>
            </a:pPr>
            <a:r>
              <a:rPr sz="2400" dirty="0">
                <a:latin typeface="바탕" panose="02030600000101010101" pitchFamily="18" charset="-127"/>
                <a:ea typeface="바탕" panose="02030600000101010101" pitchFamily="18" charset="-127"/>
              </a:rPr>
              <a:t>Message</a:t>
            </a:r>
          </a:p>
          <a:p>
            <a:pPr algn="ctr">
              <a:defRPr sz="3200">
                <a:solidFill>
                  <a:srgbClr val="FF9300"/>
                </a:solidFill>
              </a:defRPr>
            </a:pPr>
            <a:r>
              <a:rPr sz="2400" dirty="0">
                <a:latin typeface="바탕" panose="02030600000101010101" pitchFamily="18" charset="-127"/>
                <a:ea typeface="바탕" panose="02030600000101010101" pitchFamily="18" charset="-127"/>
              </a:rPr>
              <a:t>또는 Data</a:t>
            </a:r>
          </a:p>
        </p:txBody>
      </p:sp>
    </p:spTree>
    <p:extLst>
      <p:ext uri="{BB962C8B-B14F-4D97-AF65-F5344CB8AC3E}">
        <p14:creationId xmlns:p14="http://schemas.microsoft.com/office/powerpoint/2010/main" val="248218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15" grpId="0" animBg="1" advAuto="0"/>
      <p:bldP spid="16" grpId="0" animBg="1" advAuto="0"/>
      <p:bldP spid="17" grpId="0" animBg="1" advAuto="0"/>
      <p:bldP spid="18" grpId="0" animBg="1" advAuto="0"/>
      <p:bldP spid="19" grpId="0" animBg="1" advAuto="0"/>
      <p:bldP spid="20" grpId="0"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6F37A3-F8C0-FE51-A244-33AACEB35894}"/>
              </a:ext>
            </a:extLst>
          </p:cNvPr>
          <p:cNvSpPr>
            <a:spLocks noGrp="1"/>
          </p:cNvSpPr>
          <p:nvPr>
            <p:ph type="title"/>
          </p:nvPr>
        </p:nvSpPr>
        <p:spPr/>
        <p:txBody>
          <a:bodyPr/>
          <a:lstStyle/>
          <a:p>
            <a:r>
              <a:rPr lang="en-US" altLang="ko-KR" dirty="0"/>
              <a:t>Box-in-Box </a:t>
            </a:r>
            <a:r>
              <a:rPr lang="ko-KR" altLang="en-US" dirty="0"/>
              <a:t>기억해주세요</a:t>
            </a:r>
          </a:p>
        </p:txBody>
      </p:sp>
      <p:grpSp>
        <p:nvGrpSpPr>
          <p:cNvPr id="8" name="그룹 7">
            <a:extLst>
              <a:ext uri="{FF2B5EF4-FFF2-40B4-BE49-F238E27FC236}">
                <a16:creationId xmlns:a16="http://schemas.microsoft.com/office/drawing/2014/main" id="{6CAC1663-E60A-C070-8151-EC7CDB882E3B}"/>
              </a:ext>
            </a:extLst>
          </p:cNvPr>
          <p:cNvGrpSpPr/>
          <p:nvPr/>
        </p:nvGrpSpPr>
        <p:grpSpPr>
          <a:xfrm>
            <a:off x="1172783" y="3838458"/>
            <a:ext cx="3819109" cy="3019542"/>
            <a:chOff x="1172783" y="3838458"/>
            <a:chExt cx="3819109" cy="3019542"/>
          </a:xfrm>
        </p:grpSpPr>
        <p:pic>
          <p:nvPicPr>
            <p:cNvPr id="5" name="Image" descr="Image">
              <a:extLst>
                <a:ext uri="{FF2B5EF4-FFF2-40B4-BE49-F238E27FC236}">
                  <a16:creationId xmlns:a16="http://schemas.microsoft.com/office/drawing/2014/main" id="{2E6F5170-C8B8-EBE2-E56A-958A52C3E618}"/>
                </a:ext>
              </a:extLst>
            </p:cNvPr>
            <p:cNvPicPr>
              <a:picLocks noChangeAspect="1"/>
            </p:cNvPicPr>
            <p:nvPr/>
          </p:nvPicPr>
          <p:blipFill>
            <a:blip r:embed="rId2"/>
            <a:stretch>
              <a:fillRect/>
            </a:stretch>
          </p:blipFill>
          <p:spPr>
            <a:xfrm>
              <a:off x="1172783" y="3838458"/>
              <a:ext cx="3819109" cy="3019542"/>
            </a:xfrm>
            <a:prstGeom prst="rect">
              <a:avLst/>
            </a:prstGeom>
            <a:ln w="12700">
              <a:miter lim="400000"/>
            </a:ln>
          </p:spPr>
        </p:pic>
        <p:sp>
          <p:nvSpPr>
            <p:cNvPr id="13" name="Ethernet">
              <a:extLst>
                <a:ext uri="{FF2B5EF4-FFF2-40B4-BE49-F238E27FC236}">
                  <a16:creationId xmlns:a16="http://schemas.microsoft.com/office/drawing/2014/main" id="{88B3FDC3-B008-33F9-846B-C2CBDB291E68}"/>
                </a:ext>
              </a:extLst>
            </p:cNvPr>
            <p:cNvSpPr txBox="1"/>
            <p:nvPr/>
          </p:nvSpPr>
          <p:spPr>
            <a:xfrm rot="20534749">
              <a:off x="3161974" y="5670626"/>
              <a:ext cx="122796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200"/>
              </a:lvl1pPr>
            </a:lstStyle>
            <a:p>
              <a:r>
                <a:rPr b="1" dirty="0">
                  <a:latin typeface="바탕" panose="02030600000101010101" pitchFamily="18" charset="-127"/>
                </a:rPr>
                <a:t>Ethernet</a:t>
              </a:r>
            </a:p>
          </p:txBody>
        </p:sp>
      </p:grpSp>
      <p:grpSp>
        <p:nvGrpSpPr>
          <p:cNvPr id="6" name="그룹 5">
            <a:extLst>
              <a:ext uri="{FF2B5EF4-FFF2-40B4-BE49-F238E27FC236}">
                <a16:creationId xmlns:a16="http://schemas.microsoft.com/office/drawing/2014/main" id="{EE4E3EA2-6493-9BD9-86E3-4CB9855A964A}"/>
              </a:ext>
            </a:extLst>
          </p:cNvPr>
          <p:cNvGrpSpPr/>
          <p:nvPr/>
        </p:nvGrpSpPr>
        <p:grpSpPr>
          <a:xfrm>
            <a:off x="1452240" y="2540129"/>
            <a:ext cx="3260195" cy="2577643"/>
            <a:chOff x="1452240" y="2540129"/>
            <a:chExt cx="3260195" cy="2577643"/>
          </a:xfrm>
        </p:grpSpPr>
        <p:pic>
          <p:nvPicPr>
            <p:cNvPr id="7" name="Image" descr="Image">
              <a:extLst>
                <a:ext uri="{FF2B5EF4-FFF2-40B4-BE49-F238E27FC236}">
                  <a16:creationId xmlns:a16="http://schemas.microsoft.com/office/drawing/2014/main" id="{F9F2F925-9818-7FBB-8F7D-88B67964BC9A}"/>
                </a:ext>
              </a:extLst>
            </p:cNvPr>
            <p:cNvPicPr>
              <a:picLocks noChangeAspect="1"/>
            </p:cNvPicPr>
            <p:nvPr/>
          </p:nvPicPr>
          <p:blipFill>
            <a:blip r:embed="rId2"/>
            <a:stretch>
              <a:fillRect/>
            </a:stretch>
          </p:blipFill>
          <p:spPr>
            <a:xfrm>
              <a:off x="1452240" y="2540129"/>
              <a:ext cx="3260195" cy="2577643"/>
            </a:xfrm>
            <a:prstGeom prst="rect">
              <a:avLst/>
            </a:prstGeom>
            <a:ln w="12700">
              <a:miter lim="400000"/>
            </a:ln>
          </p:spPr>
        </p:pic>
        <p:sp>
          <p:nvSpPr>
            <p:cNvPr id="15" name="IP">
              <a:extLst>
                <a:ext uri="{FF2B5EF4-FFF2-40B4-BE49-F238E27FC236}">
                  <a16:creationId xmlns:a16="http://schemas.microsoft.com/office/drawing/2014/main" id="{0784FEF0-8152-B076-7B83-1BD4394262D9}"/>
                </a:ext>
              </a:extLst>
            </p:cNvPr>
            <p:cNvSpPr txBox="1"/>
            <p:nvPr/>
          </p:nvSpPr>
          <p:spPr>
            <a:xfrm rot="20534749">
              <a:off x="3594337" y="4102997"/>
              <a:ext cx="363239"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200"/>
              </a:lvl1pPr>
            </a:lstStyle>
            <a:p>
              <a:r>
                <a:rPr b="1" dirty="0">
                  <a:latin typeface="바탕" panose="02030600000101010101" pitchFamily="18" charset="-127"/>
                </a:rPr>
                <a:t>IP</a:t>
              </a:r>
            </a:p>
          </p:txBody>
        </p:sp>
      </p:grpSp>
      <p:grpSp>
        <p:nvGrpSpPr>
          <p:cNvPr id="4" name="그룹 3">
            <a:extLst>
              <a:ext uri="{FF2B5EF4-FFF2-40B4-BE49-F238E27FC236}">
                <a16:creationId xmlns:a16="http://schemas.microsoft.com/office/drawing/2014/main" id="{B4B6226C-C606-9BED-D6FB-72379D309952}"/>
              </a:ext>
            </a:extLst>
          </p:cNvPr>
          <p:cNvGrpSpPr/>
          <p:nvPr/>
        </p:nvGrpSpPr>
        <p:grpSpPr>
          <a:xfrm>
            <a:off x="1742814" y="1574929"/>
            <a:ext cx="2679047" cy="2118163"/>
            <a:chOff x="1742814" y="1574929"/>
            <a:chExt cx="2679047" cy="2118163"/>
          </a:xfrm>
        </p:grpSpPr>
        <p:pic>
          <p:nvPicPr>
            <p:cNvPr id="9" name="Image" descr="Image">
              <a:extLst>
                <a:ext uri="{FF2B5EF4-FFF2-40B4-BE49-F238E27FC236}">
                  <a16:creationId xmlns:a16="http://schemas.microsoft.com/office/drawing/2014/main" id="{2ECC27E1-E375-09EE-DF30-1731B88B5AA8}"/>
                </a:ext>
              </a:extLst>
            </p:cNvPr>
            <p:cNvPicPr>
              <a:picLocks noChangeAspect="1"/>
            </p:cNvPicPr>
            <p:nvPr/>
          </p:nvPicPr>
          <p:blipFill>
            <a:blip r:embed="rId2"/>
            <a:stretch>
              <a:fillRect/>
            </a:stretch>
          </p:blipFill>
          <p:spPr>
            <a:xfrm>
              <a:off x="1742814" y="1574929"/>
              <a:ext cx="2679047" cy="2118163"/>
            </a:xfrm>
            <a:prstGeom prst="rect">
              <a:avLst/>
            </a:prstGeom>
            <a:ln w="12700">
              <a:miter lim="400000"/>
            </a:ln>
          </p:spPr>
        </p:pic>
        <p:sp>
          <p:nvSpPr>
            <p:cNvPr id="17" name="TCP">
              <a:extLst>
                <a:ext uri="{FF2B5EF4-FFF2-40B4-BE49-F238E27FC236}">
                  <a16:creationId xmlns:a16="http://schemas.microsoft.com/office/drawing/2014/main" id="{8D4BA7DC-3863-4C02-6C17-38D09B2E2B94}"/>
                </a:ext>
              </a:extLst>
            </p:cNvPr>
            <p:cNvSpPr txBox="1"/>
            <p:nvPr/>
          </p:nvSpPr>
          <p:spPr>
            <a:xfrm rot="20534749">
              <a:off x="3341136" y="2842699"/>
              <a:ext cx="677428"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200"/>
              </a:lvl1pPr>
            </a:lstStyle>
            <a:p>
              <a:r>
                <a:rPr b="1" dirty="0">
                  <a:latin typeface="바탕" panose="02030600000101010101" pitchFamily="18" charset="-127"/>
                </a:rPr>
                <a:t>TCP</a:t>
              </a:r>
            </a:p>
          </p:txBody>
        </p:sp>
      </p:grpSp>
      <p:grpSp>
        <p:nvGrpSpPr>
          <p:cNvPr id="3" name="그룹 2">
            <a:extLst>
              <a:ext uri="{FF2B5EF4-FFF2-40B4-BE49-F238E27FC236}">
                <a16:creationId xmlns:a16="http://schemas.microsoft.com/office/drawing/2014/main" id="{23F1C19E-B981-3DC9-5545-BD0E6C6019B2}"/>
              </a:ext>
            </a:extLst>
          </p:cNvPr>
          <p:cNvGrpSpPr/>
          <p:nvPr/>
        </p:nvGrpSpPr>
        <p:grpSpPr>
          <a:xfrm>
            <a:off x="2230454" y="1138934"/>
            <a:ext cx="1703767" cy="1347066"/>
            <a:chOff x="2230454" y="1138934"/>
            <a:chExt cx="1703767" cy="1347066"/>
          </a:xfrm>
        </p:grpSpPr>
        <p:pic>
          <p:nvPicPr>
            <p:cNvPr id="11" name="Image" descr="Image">
              <a:extLst>
                <a:ext uri="{FF2B5EF4-FFF2-40B4-BE49-F238E27FC236}">
                  <a16:creationId xmlns:a16="http://schemas.microsoft.com/office/drawing/2014/main" id="{C2005B4F-829D-7A24-EB86-88312D1E57A5}"/>
                </a:ext>
              </a:extLst>
            </p:cNvPr>
            <p:cNvPicPr>
              <a:picLocks noChangeAspect="1"/>
            </p:cNvPicPr>
            <p:nvPr/>
          </p:nvPicPr>
          <p:blipFill>
            <a:blip r:embed="rId2"/>
            <a:stretch>
              <a:fillRect/>
            </a:stretch>
          </p:blipFill>
          <p:spPr>
            <a:xfrm>
              <a:off x="2230454" y="1138934"/>
              <a:ext cx="1703767" cy="1347066"/>
            </a:xfrm>
            <a:prstGeom prst="rect">
              <a:avLst/>
            </a:prstGeom>
            <a:ln w="12700">
              <a:miter lim="400000"/>
            </a:ln>
          </p:spPr>
        </p:pic>
        <p:sp>
          <p:nvSpPr>
            <p:cNvPr id="19" name="APP">
              <a:extLst>
                <a:ext uri="{FF2B5EF4-FFF2-40B4-BE49-F238E27FC236}">
                  <a16:creationId xmlns:a16="http://schemas.microsoft.com/office/drawing/2014/main" id="{3A4C643D-440A-741A-387B-D4EAC3833039}"/>
                </a:ext>
              </a:extLst>
            </p:cNvPr>
            <p:cNvSpPr txBox="1"/>
            <p:nvPr/>
          </p:nvSpPr>
          <p:spPr>
            <a:xfrm rot="20534749">
              <a:off x="3117997" y="1916782"/>
              <a:ext cx="658191"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200"/>
              </a:lvl1pPr>
            </a:lstStyle>
            <a:p>
              <a:r>
                <a:rPr b="1" dirty="0">
                  <a:latin typeface="바탕" panose="02030600000101010101" pitchFamily="18" charset="-127"/>
                </a:rPr>
                <a:t>APP</a:t>
              </a:r>
            </a:p>
          </p:txBody>
        </p:sp>
      </p:grpSp>
    </p:spTree>
    <p:extLst>
      <p:ext uri="{BB962C8B-B14F-4D97-AF65-F5344CB8AC3E}">
        <p14:creationId xmlns:p14="http://schemas.microsoft.com/office/powerpoint/2010/main" val="453487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7166DB-9B5F-EF01-A845-D3CFF09460C0}"/>
              </a:ext>
            </a:extLst>
          </p:cNvPr>
          <p:cNvSpPr>
            <a:spLocks noGrp="1"/>
          </p:cNvSpPr>
          <p:nvPr>
            <p:ph type="title"/>
          </p:nvPr>
        </p:nvSpPr>
        <p:spPr/>
        <p:txBody>
          <a:bodyPr>
            <a:normAutofit/>
          </a:bodyPr>
          <a:lstStyle/>
          <a:p>
            <a:r>
              <a:rPr lang="ko-KR" altLang="en-US" dirty="0"/>
              <a:t>이 그림도 당연히 기억하시죠</a:t>
            </a:r>
            <a:r>
              <a:rPr lang="en-US" altLang="ko-KR" dirty="0"/>
              <a:t>?</a:t>
            </a:r>
            <a:endParaRPr lang="ko-KR" altLang="en-US" dirty="0"/>
          </a:p>
        </p:txBody>
      </p:sp>
      <p:pic>
        <p:nvPicPr>
          <p:cNvPr id="9" name="Image" descr="Image">
            <a:extLst>
              <a:ext uri="{FF2B5EF4-FFF2-40B4-BE49-F238E27FC236}">
                <a16:creationId xmlns:a16="http://schemas.microsoft.com/office/drawing/2014/main" id="{B98B05EB-BD21-E471-C86E-18F214755E5F}"/>
              </a:ext>
            </a:extLst>
          </p:cNvPr>
          <p:cNvPicPr>
            <a:picLocks noChangeAspect="1"/>
          </p:cNvPicPr>
          <p:nvPr/>
        </p:nvPicPr>
        <p:blipFill>
          <a:blip r:embed="rId2"/>
          <a:stretch>
            <a:fillRect/>
          </a:stretch>
        </p:blipFill>
        <p:spPr>
          <a:xfrm>
            <a:off x="1998504" y="1509863"/>
            <a:ext cx="8425148" cy="5348137"/>
          </a:xfrm>
          <a:prstGeom prst="rect">
            <a:avLst/>
          </a:prstGeom>
          <a:ln w="12700">
            <a:miter lim="400000"/>
          </a:ln>
        </p:spPr>
      </p:pic>
    </p:spTree>
    <p:extLst>
      <p:ext uri="{BB962C8B-B14F-4D97-AF65-F5344CB8AC3E}">
        <p14:creationId xmlns:p14="http://schemas.microsoft.com/office/powerpoint/2010/main" val="2400014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7166DB-9B5F-EF01-A845-D3CFF09460C0}"/>
              </a:ext>
            </a:extLst>
          </p:cNvPr>
          <p:cNvSpPr>
            <a:spLocks noGrp="1"/>
          </p:cNvSpPr>
          <p:nvPr>
            <p:ph type="title"/>
          </p:nvPr>
        </p:nvSpPr>
        <p:spPr/>
        <p:txBody>
          <a:bodyPr>
            <a:normAutofit/>
          </a:bodyPr>
          <a:lstStyle/>
          <a:p>
            <a:r>
              <a:rPr lang="ko-KR" altLang="en-US" dirty="0"/>
              <a:t>이 그림도 당연히 기억하시죠</a:t>
            </a:r>
            <a:r>
              <a:rPr lang="en-US" altLang="ko-KR" dirty="0"/>
              <a:t>?</a:t>
            </a:r>
            <a:endParaRPr lang="ko-KR" altLang="en-US" dirty="0"/>
          </a:p>
        </p:txBody>
      </p:sp>
      <p:pic>
        <p:nvPicPr>
          <p:cNvPr id="3" name="이미지" descr="이미지">
            <a:extLst>
              <a:ext uri="{FF2B5EF4-FFF2-40B4-BE49-F238E27FC236}">
                <a16:creationId xmlns:a16="http://schemas.microsoft.com/office/drawing/2014/main" id="{73BBE3DC-2A2E-266D-7C60-C93C54D31BB5}"/>
              </a:ext>
            </a:extLst>
          </p:cNvPr>
          <p:cNvPicPr>
            <a:picLocks noChangeAspect="1"/>
          </p:cNvPicPr>
          <p:nvPr/>
        </p:nvPicPr>
        <p:blipFill>
          <a:blip r:embed="rId2"/>
          <a:srcRect l="33984" r="27655" b="27454"/>
          <a:stretch>
            <a:fillRect/>
          </a:stretch>
        </p:blipFill>
        <p:spPr>
          <a:xfrm>
            <a:off x="8029571" y="2014556"/>
            <a:ext cx="3231901" cy="3879838"/>
          </a:xfrm>
          <a:prstGeom prst="rect">
            <a:avLst/>
          </a:prstGeom>
          <a:ln w="12700">
            <a:miter lim="400000"/>
          </a:ln>
        </p:spPr>
      </p:pic>
      <p:sp>
        <p:nvSpPr>
          <p:cNvPr id="4" name="검은색 부분을 헤더 (header) 라고 합니다. 즉, 각 프로토콜은 “헤더” + “데이터” 형태입니다.…">
            <a:extLst>
              <a:ext uri="{FF2B5EF4-FFF2-40B4-BE49-F238E27FC236}">
                <a16:creationId xmlns:a16="http://schemas.microsoft.com/office/drawing/2014/main" id="{E426A159-8E06-6A63-3D9B-690CA1D40E9C}"/>
              </a:ext>
            </a:extLst>
          </p:cNvPr>
          <p:cNvSpPr txBox="1"/>
          <p:nvPr/>
        </p:nvSpPr>
        <p:spPr>
          <a:xfrm>
            <a:off x="690114" y="2086667"/>
            <a:ext cx="7056216" cy="3735628"/>
          </a:xfrm>
          <a:prstGeom prst="rect">
            <a:avLst/>
          </a:prstGeom>
          <a:solidFill>
            <a:schemeClr val="accent2">
              <a:lumOff val="2196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40631" indent="-240631">
              <a:spcBef>
                <a:spcPts val="2400"/>
              </a:spcBef>
              <a:buSzPct val="100000"/>
              <a:buAutoNum type="arabicPeriod"/>
              <a:defRPr sz="2400"/>
            </a:pPr>
            <a:r>
              <a:rPr dirty="0">
                <a:latin typeface="바탕" panose="02030600000101010101" pitchFamily="18" charset="-127"/>
              </a:rPr>
              <a:t>검은색 부분</a:t>
            </a:r>
            <a:r>
              <a:rPr lang="ko-KR" altLang="en-US" dirty="0">
                <a:latin typeface="바탕" panose="02030600000101010101" pitchFamily="18" charset="-127"/>
                <a:ea typeface="바탕" panose="02030600000101010101" pitchFamily="18" charset="-127"/>
              </a:rPr>
              <a:t>은</a:t>
            </a:r>
            <a:r>
              <a:rPr dirty="0">
                <a:latin typeface="바탕" panose="02030600000101010101" pitchFamily="18" charset="-127"/>
              </a:rPr>
              <a:t> 헤더 (header).</a:t>
            </a:r>
            <a:br>
              <a:rPr dirty="0">
                <a:latin typeface="바탕" panose="02030600000101010101" pitchFamily="18" charset="-127"/>
              </a:rPr>
            </a:br>
            <a:r>
              <a:rPr dirty="0">
                <a:solidFill>
                  <a:srgbClr val="0433FF"/>
                </a:solidFill>
                <a:latin typeface="바탕" panose="02030600000101010101" pitchFamily="18" charset="-127"/>
              </a:rPr>
              <a:t>즉, 각 프로토콜은 “헤더” + “데이터” 형태.</a:t>
            </a:r>
          </a:p>
          <a:p>
            <a:pPr marL="240631" indent="-240631">
              <a:spcBef>
                <a:spcPts val="2400"/>
              </a:spcBef>
              <a:buSzPct val="100000"/>
              <a:buAutoNum type="arabicPeriod"/>
              <a:defRPr sz="2400"/>
            </a:pPr>
            <a:r>
              <a:rPr lang="ko-KR" altLang="en-US" dirty="0">
                <a:latin typeface="바탕" panose="02030600000101010101" pitchFamily="18" charset="-127"/>
                <a:ea typeface="바탕" panose="02030600000101010101" pitchFamily="18" charset="-127"/>
              </a:rPr>
              <a:t>헤더</a:t>
            </a:r>
            <a:r>
              <a:rPr dirty="0">
                <a:latin typeface="바탕" panose="02030600000101010101" pitchFamily="18" charset="-127"/>
              </a:rPr>
              <a:t>에 </a:t>
            </a:r>
            <a:r>
              <a:rPr lang="ko-KR" altLang="en-US" dirty="0">
                <a:latin typeface="바탕" panose="02030600000101010101" pitchFamily="18" charset="-127"/>
                <a:ea typeface="바탕" panose="02030600000101010101" pitchFamily="18" charset="-127"/>
              </a:rPr>
              <a:t>포장 </a:t>
            </a:r>
            <a:r>
              <a:rPr dirty="0">
                <a:latin typeface="바탕" panose="02030600000101010101" pitchFamily="18" charset="-127"/>
              </a:rPr>
              <a:t>박스에 쓴다고 한</a:t>
            </a:r>
            <a:br>
              <a:rPr dirty="0">
                <a:latin typeface="바탕" panose="02030600000101010101" pitchFamily="18" charset="-127"/>
              </a:rPr>
            </a:br>
            <a:r>
              <a:rPr lang="ko-KR" altLang="en-US" dirty="0">
                <a:latin typeface="바탕" panose="02030600000101010101" pitchFamily="18" charset="-127"/>
                <a:ea typeface="바탕" panose="02030600000101010101" pitchFamily="18" charset="-127"/>
              </a:rPr>
              <a:t>송신자</a:t>
            </a:r>
            <a:r>
              <a:rPr dirty="0">
                <a:latin typeface="바탕" panose="02030600000101010101" pitchFamily="18" charset="-127"/>
              </a:rPr>
              <a:t> 주소,</a:t>
            </a:r>
            <a:r>
              <a:rPr lang="en-US" dirty="0">
                <a:latin typeface="바탕" panose="02030600000101010101" pitchFamily="18" charset="-127"/>
              </a:rPr>
              <a:t> </a:t>
            </a:r>
            <a:r>
              <a:rPr lang="ko-KR" altLang="en-US" dirty="0">
                <a:latin typeface="바탕" panose="02030600000101010101" pitchFamily="18" charset="-127"/>
                <a:ea typeface="바탕" panose="02030600000101010101" pitchFamily="18" charset="-127"/>
              </a:rPr>
              <a:t>수신자</a:t>
            </a:r>
            <a:r>
              <a:rPr dirty="0">
                <a:latin typeface="바탕" panose="02030600000101010101" pitchFamily="18" charset="-127"/>
              </a:rPr>
              <a:t> 주소가 들어</a:t>
            </a:r>
            <a:r>
              <a:rPr lang="ko-KR" altLang="en-US" dirty="0">
                <a:latin typeface="바탕" panose="02030600000101010101" pitchFamily="18" charset="-127"/>
                <a:ea typeface="바탕" panose="02030600000101010101" pitchFamily="18" charset="-127"/>
              </a:rPr>
              <a:t>감</a:t>
            </a:r>
            <a:r>
              <a:rPr dirty="0">
                <a:latin typeface="바탕" panose="02030600000101010101" pitchFamily="18" charset="-127"/>
              </a:rPr>
              <a:t>.</a:t>
            </a:r>
            <a:br>
              <a:rPr dirty="0">
                <a:latin typeface="바탕" panose="02030600000101010101" pitchFamily="18" charset="-127"/>
              </a:rPr>
            </a:br>
            <a:r>
              <a:rPr lang="ko-KR" altLang="en-US" dirty="0">
                <a:latin typeface="바탕" panose="02030600000101010101" pitchFamily="18" charset="-127"/>
                <a:ea typeface="바탕" panose="02030600000101010101" pitchFamily="18" charset="-127"/>
              </a:rPr>
              <a:t>각 </a:t>
            </a:r>
            <a:r>
              <a:rPr dirty="0">
                <a:latin typeface="바탕" panose="02030600000101010101" pitchFamily="18" charset="-127"/>
              </a:rPr>
              <a:t>계층별 주소가 MAC, IP, Port</a:t>
            </a:r>
            <a:r>
              <a:rPr lang="en-US" dirty="0">
                <a:latin typeface="바탕" panose="02030600000101010101" pitchFamily="18" charset="-127"/>
              </a:rPr>
              <a:t> </a:t>
            </a:r>
            <a:r>
              <a:rPr lang="ko-KR" altLang="en-US" dirty="0">
                <a:latin typeface="바탕" panose="02030600000101010101" pitchFamily="18" charset="-127"/>
                <a:ea typeface="바탕" panose="02030600000101010101" pitchFamily="18" charset="-127"/>
              </a:rPr>
              <a:t>임</a:t>
            </a:r>
            <a:r>
              <a:rPr lang="en-US" altLang="ko-KR" dirty="0">
                <a:latin typeface="바탕" panose="02030600000101010101" pitchFamily="18" charset="-127"/>
                <a:ea typeface="바탕" panose="02030600000101010101" pitchFamily="18" charset="-127"/>
              </a:rPr>
              <a:t>.</a:t>
            </a:r>
            <a:endParaRPr dirty="0">
              <a:latin typeface="바탕" panose="02030600000101010101" pitchFamily="18" charset="-127"/>
            </a:endParaRPr>
          </a:p>
          <a:p>
            <a:pPr marL="240631" indent="-240631">
              <a:spcBef>
                <a:spcPts val="2400"/>
              </a:spcBef>
              <a:buSzPct val="100000"/>
              <a:buAutoNum type="arabicPeriod"/>
              <a:defRPr sz="2400"/>
            </a:pPr>
            <a:r>
              <a:rPr dirty="0">
                <a:latin typeface="바탕" panose="02030600000101010101" pitchFamily="18" charset="-127"/>
              </a:rPr>
              <a:t>택배 박스 송장 스티커에 주소 말고도</a:t>
            </a:r>
            <a:br>
              <a:rPr dirty="0">
                <a:latin typeface="바탕" panose="02030600000101010101" pitchFamily="18" charset="-127"/>
              </a:rPr>
            </a:br>
            <a:r>
              <a:rPr dirty="0">
                <a:latin typeface="바탕" panose="02030600000101010101" pitchFamily="18" charset="-127"/>
              </a:rPr>
              <a:t>바코드, 취급점 등등 부가 정보가 들어가듯이</a:t>
            </a:r>
            <a:br>
              <a:rPr dirty="0">
                <a:latin typeface="바탕" panose="02030600000101010101" pitchFamily="18" charset="-127"/>
              </a:rPr>
            </a:br>
            <a:r>
              <a:rPr dirty="0">
                <a:solidFill>
                  <a:srgbClr val="0433FF"/>
                </a:solidFill>
                <a:latin typeface="바탕" panose="02030600000101010101" pitchFamily="18" charset="-127"/>
              </a:rPr>
              <a:t>헤더에는 주소 말고도 다른 정보도 들어</a:t>
            </a:r>
            <a:r>
              <a:rPr lang="ko-KR" altLang="en-US" dirty="0">
                <a:solidFill>
                  <a:srgbClr val="0433FF"/>
                </a:solidFill>
                <a:latin typeface="바탕" panose="02030600000101010101" pitchFamily="18" charset="-127"/>
                <a:ea typeface="바탕" panose="02030600000101010101" pitchFamily="18" charset="-127"/>
              </a:rPr>
              <a:t>감</a:t>
            </a:r>
            <a:r>
              <a:rPr lang="en-US" altLang="ko-KR" dirty="0">
                <a:solidFill>
                  <a:srgbClr val="0433FF"/>
                </a:solidFill>
                <a:latin typeface="바탕" panose="02030600000101010101" pitchFamily="18" charset="-127"/>
                <a:ea typeface="바탕" panose="02030600000101010101" pitchFamily="18" charset="-127"/>
              </a:rPr>
              <a:t>.</a:t>
            </a:r>
            <a:endParaRPr dirty="0">
              <a:solidFill>
                <a:srgbClr val="0433FF"/>
              </a:solidFill>
              <a:latin typeface="바탕" panose="02030600000101010101" pitchFamily="18" charset="-127"/>
            </a:endParaRPr>
          </a:p>
        </p:txBody>
      </p:sp>
    </p:spTree>
    <p:extLst>
      <p:ext uri="{BB962C8B-B14F-4D97-AF65-F5344CB8AC3E}">
        <p14:creationId xmlns:p14="http://schemas.microsoft.com/office/powerpoint/2010/main" val="74104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A49FB7-9930-956E-4D96-3E7A8459FAA6}"/>
              </a:ext>
            </a:extLst>
          </p:cNvPr>
          <p:cNvSpPr>
            <a:spLocks noGrp="1"/>
          </p:cNvSpPr>
          <p:nvPr>
            <p:ph type="title"/>
          </p:nvPr>
        </p:nvSpPr>
        <p:spPr/>
        <p:txBody>
          <a:bodyPr/>
          <a:lstStyle/>
          <a:p>
            <a:r>
              <a:rPr lang="ko-KR" altLang="en-US" dirty="0"/>
              <a:t>질문</a:t>
            </a:r>
          </a:p>
        </p:txBody>
      </p:sp>
      <p:sp>
        <p:nvSpPr>
          <p:cNvPr id="3" name="내용 개체 틀 2">
            <a:extLst>
              <a:ext uri="{FF2B5EF4-FFF2-40B4-BE49-F238E27FC236}">
                <a16:creationId xmlns:a16="http://schemas.microsoft.com/office/drawing/2014/main" id="{109EB15C-54AF-5991-F69C-2172A5472EC2}"/>
              </a:ext>
            </a:extLst>
          </p:cNvPr>
          <p:cNvSpPr>
            <a:spLocks noGrp="1"/>
          </p:cNvSpPr>
          <p:nvPr>
            <p:ph idx="1"/>
          </p:nvPr>
        </p:nvSpPr>
        <p:spPr>
          <a:xfrm>
            <a:off x="457200" y="1388532"/>
            <a:ext cx="11396132" cy="4967817"/>
          </a:xfrm>
        </p:spPr>
        <p:txBody>
          <a:bodyPr/>
          <a:lstStyle/>
          <a:p>
            <a:pPr marL="0" indent="0">
              <a:buNone/>
            </a:pPr>
            <a:r>
              <a:rPr lang="en-US" altLang="ko-KR" dirty="0"/>
              <a:t>Q. </a:t>
            </a:r>
            <a:r>
              <a:rPr lang="ko-KR" altLang="en-US" dirty="0"/>
              <a:t>프로토콜이 할 수 있는 것과 할 수 없는 것은 무엇에 의해 결정될까</a:t>
            </a:r>
            <a:r>
              <a:rPr lang="en-US" altLang="ko-KR" dirty="0"/>
              <a:t>?</a:t>
            </a:r>
          </a:p>
          <a:p>
            <a:pPr marL="0" indent="0">
              <a:buNone/>
            </a:pPr>
            <a:r>
              <a:rPr lang="en-US" altLang="ko-KR" dirty="0">
                <a:solidFill>
                  <a:srgbClr val="FF0000"/>
                </a:solidFill>
              </a:rPr>
              <a:t>A. </a:t>
            </a:r>
            <a:r>
              <a:rPr lang="ko-KR" altLang="en-US" dirty="0">
                <a:solidFill>
                  <a:srgbClr val="FF0000"/>
                </a:solidFill>
              </a:rPr>
              <a:t>헤더</a:t>
            </a:r>
          </a:p>
        </p:txBody>
      </p:sp>
    </p:spTree>
    <p:extLst>
      <p:ext uri="{BB962C8B-B14F-4D97-AF65-F5344CB8AC3E}">
        <p14:creationId xmlns:p14="http://schemas.microsoft.com/office/powerpoint/2010/main" val="271599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7C459-2BF3-773F-9AF1-396AB1C91D08}"/>
              </a:ext>
            </a:extLst>
          </p:cNvPr>
          <p:cNvSpPr>
            <a:spLocks noGrp="1"/>
          </p:cNvSpPr>
          <p:nvPr>
            <p:ph type="title"/>
          </p:nvPr>
        </p:nvSpPr>
        <p:spPr/>
        <p:txBody>
          <a:bodyPr/>
          <a:lstStyle/>
          <a:p>
            <a:r>
              <a:rPr lang="en-US" altLang="ko-KR" dirty="0"/>
              <a:t>Data Link Layer: Ethernet Frame</a:t>
            </a:r>
            <a:endParaRPr lang="ko-KR" altLang="en-US" dirty="0"/>
          </a:p>
        </p:txBody>
      </p:sp>
      <p:sp>
        <p:nvSpPr>
          <p:cNvPr id="3" name="내용 개체 틀 2">
            <a:extLst>
              <a:ext uri="{FF2B5EF4-FFF2-40B4-BE49-F238E27FC236}">
                <a16:creationId xmlns:a16="http://schemas.microsoft.com/office/drawing/2014/main" id="{08A92311-5659-36D5-C980-E44D5F118D46}"/>
              </a:ext>
            </a:extLst>
          </p:cNvPr>
          <p:cNvSpPr>
            <a:spLocks noGrp="1"/>
          </p:cNvSpPr>
          <p:nvPr>
            <p:ph idx="1"/>
          </p:nvPr>
        </p:nvSpPr>
        <p:spPr>
          <a:xfrm>
            <a:off x="838200" y="1388533"/>
            <a:ext cx="11015132" cy="2040468"/>
          </a:xfrm>
        </p:spPr>
        <p:txBody>
          <a:bodyPr/>
          <a:lstStyle/>
          <a:p>
            <a:pPr marL="0" indent="0">
              <a:buNone/>
            </a:pPr>
            <a:r>
              <a:rPr lang="en-US" altLang="ko-KR" dirty="0"/>
              <a:t>Q. </a:t>
            </a:r>
            <a:r>
              <a:rPr lang="ko-KR" altLang="en-US" dirty="0"/>
              <a:t>헤더 구조를 봤을 때</a:t>
            </a:r>
            <a:br>
              <a:rPr lang="en-US" altLang="ko-KR" dirty="0"/>
            </a:br>
            <a:r>
              <a:rPr lang="en-US" altLang="ko-KR" dirty="0"/>
              <a:t>    Ethernet </a:t>
            </a:r>
            <a:r>
              <a:rPr lang="ko-KR" altLang="en-US" dirty="0"/>
              <a:t>은 </a:t>
            </a:r>
            <a:r>
              <a:rPr lang="en-US" altLang="ko-KR" dirty="0"/>
              <a:t>frame </a:t>
            </a:r>
            <a:r>
              <a:rPr lang="ko-KR" altLang="en-US" dirty="0"/>
              <a:t>오류를 걸러낼 수 있을까</a:t>
            </a:r>
            <a:r>
              <a:rPr lang="en-US" altLang="ko-KR" dirty="0"/>
              <a:t>?</a:t>
            </a:r>
          </a:p>
          <a:p>
            <a:pPr marL="514350" indent="-514350">
              <a:buAutoNum type="alphaUcPeriod"/>
            </a:pPr>
            <a:r>
              <a:rPr lang="en-US" altLang="ko-KR" dirty="0"/>
              <a:t>CRC </a:t>
            </a:r>
            <a:r>
              <a:rPr lang="ko-KR" altLang="en-US" dirty="0"/>
              <a:t>가 있으므로 가능함</a:t>
            </a:r>
          </a:p>
        </p:txBody>
      </p:sp>
      <p:pic>
        <p:nvPicPr>
          <p:cNvPr id="5" name="이미지" descr="이미지">
            <a:extLst>
              <a:ext uri="{FF2B5EF4-FFF2-40B4-BE49-F238E27FC236}">
                <a16:creationId xmlns:a16="http://schemas.microsoft.com/office/drawing/2014/main" id="{E7CF74D0-21F3-04F3-DD0E-8F9C8C5B8C7F}"/>
              </a:ext>
            </a:extLst>
          </p:cNvPr>
          <p:cNvPicPr>
            <a:picLocks noChangeAspect="1"/>
          </p:cNvPicPr>
          <p:nvPr/>
        </p:nvPicPr>
        <p:blipFill>
          <a:blip r:embed="rId2"/>
          <a:srcRect l="17519"/>
          <a:stretch>
            <a:fillRect/>
          </a:stretch>
        </p:blipFill>
        <p:spPr>
          <a:xfrm>
            <a:off x="967612" y="3672946"/>
            <a:ext cx="8778117" cy="1257301"/>
          </a:xfrm>
          <a:prstGeom prst="rect">
            <a:avLst/>
          </a:prstGeom>
          <a:ln w="12700">
            <a:miter lim="400000"/>
          </a:ln>
        </p:spPr>
      </p:pic>
      <p:pic>
        <p:nvPicPr>
          <p:cNvPr id="7" name="이미지" descr="이미지">
            <a:extLst>
              <a:ext uri="{FF2B5EF4-FFF2-40B4-BE49-F238E27FC236}">
                <a16:creationId xmlns:a16="http://schemas.microsoft.com/office/drawing/2014/main" id="{64C1F7E5-85BF-C6A5-8609-53DE991EBEA7}"/>
              </a:ext>
            </a:extLst>
          </p:cNvPr>
          <p:cNvPicPr>
            <a:picLocks noChangeAspect="1"/>
          </p:cNvPicPr>
          <p:nvPr/>
        </p:nvPicPr>
        <p:blipFill>
          <a:blip r:embed="rId3"/>
          <a:stretch>
            <a:fillRect/>
          </a:stretch>
        </p:blipFill>
        <p:spPr>
          <a:xfrm>
            <a:off x="5949130" y="5286614"/>
            <a:ext cx="3784601" cy="1257301"/>
          </a:xfrm>
          <a:prstGeom prst="rect">
            <a:avLst/>
          </a:prstGeom>
          <a:ln w="12700">
            <a:miter lim="400000"/>
          </a:ln>
        </p:spPr>
      </p:pic>
      <p:sp>
        <p:nvSpPr>
          <p:cNvPr id="9" name="Data (46-1500 bytes)….">
            <a:extLst>
              <a:ext uri="{FF2B5EF4-FFF2-40B4-BE49-F238E27FC236}">
                <a16:creationId xmlns:a16="http://schemas.microsoft.com/office/drawing/2014/main" id="{2DA0C712-64F1-F2F3-D43B-E4B938440B5D}"/>
              </a:ext>
            </a:extLst>
          </p:cNvPr>
          <p:cNvSpPr txBox="1"/>
          <p:nvPr/>
        </p:nvSpPr>
        <p:spPr>
          <a:xfrm>
            <a:off x="941356" y="5262584"/>
            <a:ext cx="5002863" cy="1292662"/>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2600"/>
            </a:pPr>
            <a:br>
              <a:rPr dirty="0">
                <a:latin typeface="바탕" panose="02030600000101010101" pitchFamily="18" charset="-127"/>
              </a:rPr>
            </a:br>
            <a:r>
              <a:rPr dirty="0">
                <a:latin typeface="바탕" panose="02030600000101010101" pitchFamily="18" charset="-127"/>
              </a:rPr>
              <a:t>Data (46-1500 bytes)….</a:t>
            </a:r>
            <a:br>
              <a:rPr dirty="0">
                <a:latin typeface="바탕" panose="02030600000101010101" pitchFamily="18" charset="-127"/>
              </a:rPr>
            </a:br>
            <a:endParaRPr dirty="0">
              <a:latin typeface="바탕" panose="02030600000101010101" pitchFamily="18" charset="-127"/>
            </a:endParaRPr>
          </a:p>
        </p:txBody>
      </p:sp>
      <p:sp>
        <p:nvSpPr>
          <p:cNvPr id="10" name="직사각형 9">
            <a:extLst>
              <a:ext uri="{FF2B5EF4-FFF2-40B4-BE49-F238E27FC236}">
                <a16:creationId xmlns:a16="http://schemas.microsoft.com/office/drawing/2014/main" id="{B54E6B89-FEC9-213A-F766-CCBE02C121FE}"/>
              </a:ext>
            </a:extLst>
          </p:cNvPr>
          <p:cNvSpPr/>
          <p:nvPr/>
        </p:nvSpPr>
        <p:spPr>
          <a:xfrm>
            <a:off x="5944219" y="5285344"/>
            <a:ext cx="2337139" cy="12471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63841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7C459-2BF3-773F-9AF1-396AB1C91D08}"/>
              </a:ext>
            </a:extLst>
          </p:cNvPr>
          <p:cNvSpPr>
            <a:spLocks noGrp="1"/>
          </p:cNvSpPr>
          <p:nvPr>
            <p:ph type="title"/>
          </p:nvPr>
        </p:nvSpPr>
        <p:spPr/>
        <p:txBody>
          <a:bodyPr/>
          <a:lstStyle/>
          <a:p>
            <a:r>
              <a:rPr lang="en-US" altLang="ko-KR" dirty="0"/>
              <a:t>Data Link Layer: Ethernet Frame</a:t>
            </a:r>
            <a:endParaRPr lang="ko-KR" altLang="en-US" dirty="0"/>
          </a:p>
        </p:txBody>
      </p:sp>
      <p:sp>
        <p:nvSpPr>
          <p:cNvPr id="3" name="내용 개체 틀 2">
            <a:extLst>
              <a:ext uri="{FF2B5EF4-FFF2-40B4-BE49-F238E27FC236}">
                <a16:creationId xmlns:a16="http://schemas.microsoft.com/office/drawing/2014/main" id="{08A92311-5659-36D5-C980-E44D5F118D46}"/>
              </a:ext>
            </a:extLst>
          </p:cNvPr>
          <p:cNvSpPr>
            <a:spLocks noGrp="1"/>
          </p:cNvSpPr>
          <p:nvPr>
            <p:ph idx="1"/>
          </p:nvPr>
        </p:nvSpPr>
        <p:spPr>
          <a:xfrm>
            <a:off x="838200" y="1388532"/>
            <a:ext cx="11015132" cy="2284413"/>
          </a:xfrm>
        </p:spPr>
        <p:txBody>
          <a:bodyPr>
            <a:normAutofit lnSpcReduction="10000"/>
          </a:bodyPr>
          <a:lstStyle/>
          <a:p>
            <a:pPr marL="0" indent="0">
              <a:buNone/>
            </a:pPr>
            <a:r>
              <a:rPr lang="en-US" altLang="ko-KR" dirty="0"/>
              <a:t>Q. </a:t>
            </a:r>
            <a:r>
              <a:rPr lang="ko-KR" altLang="en-US" dirty="0"/>
              <a:t>헤더 구조를 봤을 때</a:t>
            </a:r>
            <a:br>
              <a:rPr lang="en-US" altLang="ko-KR" dirty="0"/>
            </a:br>
            <a:r>
              <a:rPr lang="en-US" altLang="ko-KR" dirty="0"/>
              <a:t>    </a:t>
            </a:r>
            <a:r>
              <a:rPr lang="ko-KR" altLang="en-US" dirty="0"/>
              <a:t>최대 보낼 수 있는 길이는</a:t>
            </a:r>
            <a:r>
              <a:rPr lang="en-US" altLang="ko-KR" dirty="0"/>
              <a:t>? </a:t>
            </a:r>
            <a:r>
              <a:rPr lang="ko-KR" altLang="en-US" dirty="0"/>
              <a:t>그걸 넘으면 어떻게 될까</a:t>
            </a:r>
            <a:r>
              <a:rPr lang="en-US" altLang="ko-KR" dirty="0"/>
              <a:t>?</a:t>
            </a:r>
          </a:p>
          <a:p>
            <a:pPr marL="0" indent="0">
              <a:buNone/>
            </a:pPr>
            <a:r>
              <a:rPr lang="en-US" altLang="ko-KR" dirty="0"/>
              <a:t>A.</a:t>
            </a:r>
            <a:r>
              <a:rPr lang="ko-KR" altLang="en-US" dirty="0"/>
              <a:t> 최대 길이가 정해져 있음</a:t>
            </a:r>
            <a:r>
              <a:rPr lang="en-US" altLang="ko-KR" dirty="0"/>
              <a:t>. (</a:t>
            </a:r>
            <a:r>
              <a:rPr lang="ko-KR" altLang="en-US" dirty="0"/>
              <a:t>일반적으로 최대 데이터는 </a:t>
            </a:r>
            <a:r>
              <a:rPr lang="en-US" altLang="ko-KR" dirty="0"/>
              <a:t>1500B)</a:t>
            </a:r>
            <a:br>
              <a:rPr lang="en-US" altLang="ko-KR" dirty="0"/>
            </a:br>
            <a:r>
              <a:rPr lang="en-US" altLang="ko-KR" dirty="0"/>
              <a:t>    </a:t>
            </a:r>
            <a:r>
              <a:rPr lang="ko-KR" altLang="en-US" dirty="0"/>
              <a:t>그걸 넘으면 버려지므로 상위 계층에서 쪼개서 보내야함</a:t>
            </a:r>
            <a:r>
              <a:rPr lang="en-US" altLang="ko-KR" dirty="0"/>
              <a:t>.</a:t>
            </a:r>
            <a:endParaRPr lang="ko-KR" altLang="en-US" dirty="0"/>
          </a:p>
        </p:txBody>
      </p:sp>
      <p:pic>
        <p:nvPicPr>
          <p:cNvPr id="5" name="이미지" descr="이미지">
            <a:extLst>
              <a:ext uri="{FF2B5EF4-FFF2-40B4-BE49-F238E27FC236}">
                <a16:creationId xmlns:a16="http://schemas.microsoft.com/office/drawing/2014/main" id="{E7CF74D0-21F3-04F3-DD0E-8F9C8C5B8C7F}"/>
              </a:ext>
            </a:extLst>
          </p:cNvPr>
          <p:cNvPicPr>
            <a:picLocks noChangeAspect="1"/>
          </p:cNvPicPr>
          <p:nvPr/>
        </p:nvPicPr>
        <p:blipFill>
          <a:blip r:embed="rId2"/>
          <a:srcRect l="17519"/>
          <a:stretch>
            <a:fillRect/>
          </a:stretch>
        </p:blipFill>
        <p:spPr>
          <a:xfrm>
            <a:off x="967612" y="3672946"/>
            <a:ext cx="8778117" cy="1257301"/>
          </a:xfrm>
          <a:prstGeom prst="rect">
            <a:avLst/>
          </a:prstGeom>
          <a:ln w="12700">
            <a:miter lim="400000"/>
          </a:ln>
        </p:spPr>
      </p:pic>
      <p:pic>
        <p:nvPicPr>
          <p:cNvPr id="7" name="이미지" descr="이미지">
            <a:extLst>
              <a:ext uri="{FF2B5EF4-FFF2-40B4-BE49-F238E27FC236}">
                <a16:creationId xmlns:a16="http://schemas.microsoft.com/office/drawing/2014/main" id="{64C1F7E5-85BF-C6A5-8609-53DE991EBEA7}"/>
              </a:ext>
            </a:extLst>
          </p:cNvPr>
          <p:cNvPicPr>
            <a:picLocks noChangeAspect="1"/>
          </p:cNvPicPr>
          <p:nvPr/>
        </p:nvPicPr>
        <p:blipFill>
          <a:blip r:embed="rId3"/>
          <a:stretch>
            <a:fillRect/>
          </a:stretch>
        </p:blipFill>
        <p:spPr>
          <a:xfrm>
            <a:off x="5949130" y="5286614"/>
            <a:ext cx="3784601" cy="1257301"/>
          </a:xfrm>
          <a:prstGeom prst="rect">
            <a:avLst/>
          </a:prstGeom>
          <a:ln w="12700">
            <a:miter lim="400000"/>
          </a:ln>
        </p:spPr>
      </p:pic>
      <p:sp>
        <p:nvSpPr>
          <p:cNvPr id="9" name="Data (46-1500 bytes)….">
            <a:extLst>
              <a:ext uri="{FF2B5EF4-FFF2-40B4-BE49-F238E27FC236}">
                <a16:creationId xmlns:a16="http://schemas.microsoft.com/office/drawing/2014/main" id="{2DA0C712-64F1-F2F3-D43B-E4B938440B5D}"/>
              </a:ext>
            </a:extLst>
          </p:cNvPr>
          <p:cNvSpPr txBox="1"/>
          <p:nvPr/>
        </p:nvSpPr>
        <p:spPr>
          <a:xfrm>
            <a:off x="941356" y="5262584"/>
            <a:ext cx="5002863" cy="1292662"/>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2600"/>
            </a:pPr>
            <a:br>
              <a:rPr dirty="0">
                <a:latin typeface="바탕" panose="02030600000101010101" pitchFamily="18" charset="-127"/>
              </a:rPr>
            </a:br>
            <a:r>
              <a:rPr dirty="0">
                <a:latin typeface="바탕" panose="02030600000101010101" pitchFamily="18" charset="-127"/>
              </a:rPr>
              <a:t>Data (46-1500 bytes)….</a:t>
            </a:r>
            <a:br>
              <a:rPr dirty="0">
                <a:latin typeface="바탕" panose="02030600000101010101" pitchFamily="18" charset="-127"/>
              </a:rPr>
            </a:br>
            <a:endParaRPr dirty="0">
              <a:latin typeface="바탕" panose="02030600000101010101" pitchFamily="18" charset="-127"/>
            </a:endParaRPr>
          </a:p>
        </p:txBody>
      </p:sp>
      <p:sp>
        <p:nvSpPr>
          <p:cNvPr id="4" name="직사각형 3">
            <a:extLst>
              <a:ext uri="{FF2B5EF4-FFF2-40B4-BE49-F238E27FC236}">
                <a16:creationId xmlns:a16="http://schemas.microsoft.com/office/drawing/2014/main" id="{EF14C3D0-6AF1-4CB3-F52E-3C1B65626D72}"/>
              </a:ext>
            </a:extLst>
          </p:cNvPr>
          <p:cNvSpPr/>
          <p:nvPr/>
        </p:nvSpPr>
        <p:spPr>
          <a:xfrm>
            <a:off x="936445" y="5285344"/>
            <a:ext cx="5007774" cy="12471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9949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CBC28D-ABB4-2C89-216F-025AFA1272C7}"/>
              </a:ext>
            </a:extLst>
          </p:cNvPr>
          <p:cNvSpPr>
            <a:spLocks noGrp="1"/>
          </p:cNvSpPr>
          <p:nvPr>
            <p:ph type="title"/>
          </p:nvPr>
        </p:nvSpPr>
        <p:spPr/>
        <p:txBody>
          <a:bodyPr/>
          <a:lstStyle/>
          <a:p>
            <a:r>
              <a:rPr lang="en-US" altLang="ko-KR" dirty="0"/>
              <a:t>Network Layer: IP Packet(Datagram)</a:t>
            </a:r>
            <a:endParaRPr lang="ko-KR" altLang="en-US" dirty="0"/>
          </a:p>
        </p:txBody>
      </p:sp>
      <p:sp>
        <p:nvSpPr>
          <p:cNvPr id="3" name="내용 개체 틀 2">
            <a:extLst>
              <a:ext uri="{FF2B5EF4-FFF2-40B4-BE49-F238E27FC236}">
                <a16:creationId xmlns:a16="http://schemas.microsoft.com/office/drawing/2014/main" id="{1C655F8A-8F28-5742-4B02-267C4F2CC3FE}"/>
              </a:ext>
            </a:extLst>
          </p:cNvPr>
          <p:cNvSpPr>
            <a:spLocks noGrp="1"/>
          </p:cNvSpPr>
          <p:nvPr>
            <p:ph idx="1"/>
          </p:nvPr>
        </p:nvSpPr>
        <p:spPr>
          <a:xfrm>
            <a:off x="838200" y="1388532"/>
            <a:ext cx="11015132" cy="1216645"/>
          </a:xfrm>
        </p:spPr>
        <p:txBody>
          <a:bodyPr>
            <a:normAutofit lnSpcReduction="10000"/>
          </a:bodyPr>
          <a:lstStyle/>
          <a:p>
            <a:pPr marL="0" indent="0">
              <a:buNone/>
            </a:pPr>
            <a:r>
              <a:rPr lang="en-US" altLang="ko-KR" dirty="0"/>
              <a:t>Q. IP packet </a:t>
            </a:r>
            <a:r>
              <a:rPr lang="ko-KR" altLang="en-US" dirty="0"/>
              <a:t>의 최대 길이는 얼마인가</a:t>
            </a:r>
            <a:r>
              <a:rPr lang="en-US" altLang="ko-KR" dirty="0"/>
              <a:t>?</a:t>
            </a:r>
          </a:p>
          <a:p>
            <a:pPr marL="514350" indent="-514350">
              <a:buAutoNum type="alphaUcPeriod"/>
            </a:pPr>
            <a:r>
              <a:rPr lang="en-US" altLang="ko-KR" dirty="0"/>
              <a:t>Total</a:t>
            </a:r>
            <a:r>
              <a:rPr lang="ko-KR" altLang="en-US" dirty="0"/>
              <a:t> </a:t>
            </a:r>
            <a:r>
              <a:rPr lang="en-US" altLang="ko-KR" dirty="0"/>
              <a:t>length </a:t>
            </a:r>
            <a:r>
              <a:rPr lang="ko-KR" altLang="en-US" dirty="0"/>
              <a:t>가 </a:t>
            </a:r>
            <a:r>
              <a:rPr lang="en-US" altLang="ko-KR" dirty="0"/>
              <a:t>16bits </a:t>
            </a:r>
            <a:r>
              <a:rPr lang="ko-KR" altLang="en-US" dirty="0"/>
              <a:t>이므로 </a:t>
            </a:r>
            <a:r>
              <a:rPr lang="en-US" altLang="ko-KR" dirty="0"/>
              <a:t>header </a:t>
            </a:r>
            <a:r>
              <a:rPr lang="ko-KR" altLang="en-US" dirty="0"/>
              <a:t>를 포함해서 </a:t>
            </a:r>
            <a:r>
              <a:rPr lang="en-US" altLang="ko-KR" dirty="0"/>
              <a:t>64KB</a:t>
            </a:r>
            <a:endParaRPr lang="ko-KR" altLang="en-US" dirty="0"/>
          </a:p>
        </p:txBody>
      </p:sp>
      <p:pic>
        <p:nvPicPr>
          <p:cNvPr id="9" name="이미지" descr="이미지">
            <a:extLst>
              <a:ext uri="{FF2B5EF4-FFF2-40B4-BE49-F238E27FC236}">
                <a16:creationId xmlns:a16="http://schemas.microsoft.com/office/drawing/2014/main" id="{E28C842C-C95A-5D0B-9498-F4BEA877DC1E}"/>
              </a:ext>
            </a:extLst>
          </p:cNvPr>
          <p:cNvPicPr>
            <a:picLocks noChangeAspect="1"/>
          </p:cNvPicPr>
          <p:nvPr/>
        </p:nvPicPr>
        <p:blipFill>
          <a:blip r:embed="rId2"/>
          <a:stretch>
            <a:fillRect/>
          </a:stretch>
        </p:blipFill>
        <p:spPr>
          <a:xfrm>
            <a:off x="838199" y="2777705"/>
            <a:ext cx="10680701" cy="3889366"/>
          </a:xfrm>
          <a:prstGeom prst="rect">
            <a:avLst/>
          </a:prstGeom>
          <a:ln w="12700">
            <a:miter lim="400000"/>
          </a:ln>
        </p:spPr>
      </p:pic>
      <p:sp>
        <p:nvSpPr>
          <p:cNvPr id="10" name="직사각형 9">
            <a:extLst>
              <a:ext uri="{FF2B5EF4-FFF2-40B4-BE49-F238E27FC236}">
                <a16:creationId xmlns:a16="http://schemas.microsoft.com/office/drawing/2014/main" id="{0D853B0B-8EFB-55FC-51D6-51AD92E3947B}"/>
              </a:ext>
            </a:extLst>
          </p:cNvPr>
          <p:cNvSpPr/>
          <p:nvPr/>
        </p:nvSpPr>
        <p:spPr>
          <a:xfrm>
            <a:off x="6096000" y="3717985"/>
            <a:ext cx="5422900" cy="3068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301042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CBC28D-ABB4-2C89-216F-025AFA1272C7}"/>
              </a:ext>
            </a:extLst>
          </p:cNvPr>
          <p:cNvSpPr>
            <a:spLocks noGrp="1"/>
          </p:cNvSpPr>
          <p:nvPr>
            <p:ph type="title"/>
          </p:nvPr>
        </p:nvSpPr>
        <p:spPr/>
        <p:txBody>
          <a:bodyPr/>
          <a:lstStyle/>
          <a:p>
            <a:r>
              <a:rPr lang="en-US" altLang="ko-KR" dirty="0"/>
              <a:t>Network Layer: IP Packet(Datagram)</a:t>
            </a:r>
            <a:endParaRPr lang="ko-KR" altLang="en-US" dirty="0"/>
          </a:p>
        </p:txBody>
      </p:sp>
      <p:sp>
        <p:nvSpPr>
          <p:cNvPr id="3" name="내용 개체 틀 2">
            <a:extLst>
              <a:ext uri="{FF2B5EF4-FFF2-40B4-BE49-F238E27FC236}">
                <a16:creationId xmlns:a16="http://schemas.microsoft.com/office/drawing/2014/main" id="{1C655F8A-8F28-5742-4B02-267C4F2CC3FE}"/>
              </a:ext>
            </a:extLst>
          </p:cNvPr>
          <p:cNvSpPr>
            <a:spLocks noGrp="1"/>
          </p:cNvSpPr>
          <p:nvPr>
            <p:ph idx="1"/>
          </p:nvPr>
        </p:nvSpPr>
        <p:spPr>
          <a:xfrm>
            <a:off x="838200" y="1388532"/>
            <a:ext cx="11015132" cy="1216645"/>
          </a:xfrm>
        </p:spPr>
        <p:txBody>
          <a:bodyPr>
            <a:normAutofit lnSpcReduction="10000"/>
          </a:bodyPr>
          <a:lstStyle/>
          <a:p>
            <a:pPr marL="0" indent="0">
              <a:buNone/>
            </a:pPr>
            <a:r>
              <a:rPr lang="en-US" altLang="ko-KR" dirty="0"/>
              <a:t>Q. 64KB </a:t>
            </a:r>
            <a:r>
              <a:rPr lang="ko-KR" altLang="en-US" dirty="0"/>
              <a:t>보다 큰 데이터를 보내려면 어떻게 해야 될까</a:t>
            </a:r>
            <a:r>
              <a:rPr lang="en-US" altLang="ko-KR" dirty="0"/>
              <a:t>?</a:t>
            </a:r>
          </a:p>
          <a:p>
            <a:pPr marL="514350" indent="-514350">
              <a:buAutoNum type="alphaUcPeriod"/>
            </a:pPr>
            <a:r>
              <a:rPr lang="ko-KR" altLang="en-US" dirty="0"/>
              <a:t>상위 계층에서 </a:t>
            </a:r>
            <a:r>
              <a:rPr lang="en-US" altLang="ko-KR" dirty="0"/>
              <a:t>64KB </a:t>
            </a:r>
            <a:r>
              <a:rPr lang="ko-KR" altLang="en-US" dirty="0"/>
              <a:t>단위로 쪼개서 보내야 한다</a:t>
            </a:r>
            <a:r>
              <a:rPr lang="en-US" altLang="ko-KR" dirty="0"/>
              <a:t>.</a:t>
            </a:r>
            <a:r>
              <a:rPr lang="ko-KR" altLang="en-US" dirty="0"/>
              <a:t> </a:t>
            </a:r>
          </a:p>
        </p:txBody>
      </p:sp>
      <p:pic>
        <p:nvPicPr>
          <p:cNvPr id="9" name="이미지" descr="이미지">
            <a:extLst>
              <a:ext uri="{FF2B5EF4-FFF2-40B4-BE49-F238E27FC236}">
                <a16:creationId xmlns:a16="http://schemas.microsoft.com/office/drawing/2014/main" id="{E28C842C-C95A-5D0B-9498-F4BEA877DC1E}"/>
              </a:ext>
            </a:extLst>
          </p:cNvPr>
          <p:cNvPicPr>
            <a:picLocks noChangeAspect="1"/>
          </p:cNvPicPr>
          <p:nvPr/>
        </p:nvPicPr>
        <p:blipFill>
          <a:blip r:embed="rId2"/>
          <a:stretch>
            <a:fillRect/>
          </a:stretch>
        </p:blipFill>
        <p:spPr>
          <a:xfrm>
            <a:off x="838199" y="2777705"/>
            <a:ext cx="10680701" cy="3889366"/>
          </a:xfrm>
          <a:prstGeom prst="rect">
            <a:avLst/>
          </a:prstGeom>
          <a:ln w="12700">
            <a:miter lim="400000"/>
          </a:ln>
        </p:spPr>
      </p:pic>
      <p:sp>
        <p:nvSpPr>
          <p:cNvPr id="10" name="직사각형 9">
            <a:extLst>
              <a:ext uri="{FF2B5EF4-FFF2-40B4-BE49-F238E27FC236}">
                <a16:creationId xmlns:a16="http://schemas.microsoft.com/office/drawing/2014/main" id="{0D853B0B-8EFB-55FC-51D6-51AD92E3947B}"/>
              </a:ext>
            </a:extLst>
          </p:cNvPr>
          <p:cNvSpPr/>
          <p:nvPr/>
        </p:nvSpPr>
        <p:spPr>
          <a:xfrm>
            <a:off x="6096000" y="3717985"/>
            <a:ext cx="5422900" cy="3068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44113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5871EB-BBFD-320A-4E5F-B297F8BA2E3B}"/>
              </a:ext>
            </a:extLst>
          </p:cNvPr>
          <p:cNvSpPr>
            <a:spLocks noGrp="1"/>
          </p:cNvSpPr>
          <p:nvPr>
            <p:ph type="title"/>
          </p:nvPr>
        </p:nvSpPr>
        <p:spPr/>
        <p:txBody>
          <a:bodyPr/>
          <a:lstStyle/>
          <a:p>
            <a:r>
              <a:rPr lang="ko-KR" altLang="en-US" dirty="0"/>
              <a:t>네트워크 예시</a:t>
            </a:r>
          </a:p>
        </p:txBody>
      </p:sp>
      <p:sp>
        <p:nvSpPr>
          <p:cNvPr id="4" name="슬라이드 번호 개체 틀 3">
            <a:extLst>
              <a:ext uri="{FF2B5EF4-FFF2-40B4-BE49-F238E27FC236}">
                <a16:creationId xmlns:a16="http://schemas.microsoft.com/office/drawing/2014/main" id="{1E5C74BD-9F23-73D2-113A-DCF0815F8F37}"/>
              </a:ext>
            </a:extLst>
          </p:cNvPr>
          <p:cNvSpPr>
            <a:spLocks noGrp="1"/>
          </p:cNvSpPr>
          <p:nvPr>
            <p:ph type="sldNum" sz="quarter" idx="12"/>
          </p:nvPr>
        </p:nvSpPr>
        <p:spPr/>
        <p:txBody>
          <a:bodyPr/>
          <a:lstStyle/>
          <a:p>
            <a:fld id="{57C0E42C-E4C1-4C81-B641-FE5671A5B7F1}" type="slidenum">
              <a:rPr lang="ko-KR" altLang="en-US" smtClean="0"/>
              <a:t>9</a:t>
            </a:fld>
            <a:endParaRPr lang="ko-KR" altLang="en-US"/>
          </a:p>
        </p:txBody>
      </p:sp>
      <p:graphicFrame>
        <p:nvGraphicFramePr>
          <p:cNvPr id="7" name="Table">
            <a:extLst>
              <a:ext uri="{FF2B5EF4-FFF2-40B4-BE49-F238E27FC236}">
                <a16:creationId xmlns:a16="http://schemas.microsoft.com/office/drawing/2014/main" id="{BE5A6202-6896-82A5-0E5D-96DE0473D195}"/>
              </a:ext>
            </a:extLst>
          </p:cNvPr>
          <p:cNvGraphicFramePr/>
          <p:nvPr/>
        </p:nvGraphicFramePr>
        <p:xfrm>
          <a:off x="838199" y="1584351"/>
          <a:ext cx="8795508" cy="4074096"/>
        </p:xfrm>
        <a:graphic>
          <a:graphicData uri="http://schemas.openxmlformats.org/drawingml/2006/table">
            <a:tbl>
              <a:tblPr bandRow="1"/>
              <a:tblGrid>
                <a:gridCol w="2931836">
                  <a:extLst>
                    <a:ext uri="{9D8B030D-6E8A-4147-A177-3AD203B41FA5}">
                      <a16:colId xmlns:a16="http://schemas.microsoft.com/office/drawing/2014/main" val="20000"/>
                    </a:ext>
                  </a:extLst>
                </a:gridCol>
                <a:gridCol w="2931836">
                  <a:extLst>
                    <a:ext uri="{9D8B030D-6E8A-4147-A177-3AD203B41FA5}">
                      <a16:colId xmlns:a16="http://schemas.microsoft.com/office/drawing/2014/main" val="20001"/>
                    </a:ext>
                  </a:extLst>
                </a:gridCol>
                <a:gridCol w="2931836">
                  <a:extLst>
                    <a:ext uri="{9D8B030D-6E8A-4147-A177-3AD203B41FA5}">
                      <a16:colId xmlns:a16="http://schemas.microsoft.com/office/drawing/2014/main" val="20002"/>
                    </a:ext>
                  </a:extLst>
                </a:gridCol>
              </a:tblGrid>
              <a:tr h="577563">
                <a:tc>
                  <a:txBody>
                    <a:bodyPr/>
                    <a:lstStyle/>
                    <a:p>
                      <a:pPr algn="ctr" defTabSz="1007943">
                        <a:defRPr sz="1800"/>
                      </a:pPr>
                      <a:r>
                        <a:rPr sz="2300" b="1" dirty="0">
                          <a:latin typeface="바탕" panose="02030600000101010101" pitchFamily="18" charset="-127"/>
                          <a:ea typeface="바탕" panose="02030600000101010101" pitchFamily="18" charset="-127"/>
                        </a:rPr>
                        <a:t>점</a:t>
                      </a:r>
                    </a:p>
                  </a:txBody>
                  <a:tcPr marL="0" marR="0" marT="0" marB="0" anchor="ctr" horzOverflow="overflow">
                    <a:solidFill>
                      <a:schemeClr val="accent4"/>
                    </a:solidFill>
                  </a:tcPr>
                </a:tc>
                <a:tc>
                  <a:txBody>
                    <a:bodyPr/>
                    <a:lstStyle/>
                    <a:p>
                      <a:pPr algn="ctr" defTabSz="1007943">
                        <a:defRPr sz="1800"/>
                      </a:pPr>
                      <a:r>
                        <a:rPr sz="2300" b="1" dirty="0">
                          <a:latin typeface="바탕" panose="02030600000101010101" pitchFamily="18" charset="-127"/>
                          <a:ea typeface="바탕" panose="02030600000101010101" pitchFamily="18" charset="-127"/>
                        </a:rPr>
                        <a:t>선</a:t>
                      </a:r>
                    </a:p>
                  </a:txBody>
                  <a:tcPr marL="0" marR="0" marT="0" marB="0" anchor="ctr" horzOverflow="overflow">
                    <a:solidFill>
                      <a:schemeClr val="accent4"/>
                    </a:solidFill>
                  </a:tcPr>
                </a:tc>
                <a:tc>
                  <a:txBody>
                    <a:bodyPr/>
                    <a:lstStyle/>
                    <a:p>
                      <a:pPr algn="ctr" defTabSz="1007943">
                        <a:defRPr sz="1800"/>
                      </a:pPr>
                      <a:r>
                        <a:rPr sz="2300" b="1" dirty="0" err="1">
                          <a:latin typeface="바탕" panose="02030600000101010101" pitchFamily="18" charset="-127"/>
                          <a:ea typeface="바탕" panose="02030600000101010101" pitchFamily="18" charset="-127"/>
                        </a:rPr>
                        <a:t>네트워크</a:t>
                      </a:r>
                      <a:r>
                        <a:rPr sz="2300" b="1" dirty="0">
                          <a:latin typeface="바탕" panose="02030600000101010101" pitchFamily="18" charset="-127"/>
                          <a:ea typeface="바탕" panose="02030600000101010101" pitchFamily="18" charset="-127"/>
                        </a:rPr>
                        <a:t> </a:t>
                      </a:r>
                      <a:r>
                        <a:rPr sz="2300" b="1" dirty="0" err="1">
                          <a:latin typeface="바탕" panose="02030600000101010101" pitchFamily="18" charset="-127"/>
                          <a:ea typeface="바탕" panose="02030600000101010101" pitchFamily="18" charset="-127"/>
                        </a:rPr>
                        <a:t>이름</a:t>
                      </a:r>
                      <a:endParaRPr sz="2300" b="1" dirty="0">
                        <a:latin typeface="바탕" panose="02030600000101010101" pitchFamily="18" charset="-127"/>
                        <a:ea typeface="바탕" panose="02030600000101010101" pitchFamily="18" charset="-127"/>
                      </a:endParaRPr>
                    </a:p>
                  </a:txBody>
                  <a:tcPr marL="0" marR="0" marT="0" marB="0" anchor="ctr" horzOverflow="overflow">
                    <a:solidFill>
                      <a:schemeClr val="accent4"/>
                    </a:solidFill>
                  </a:tcPr>
                </a:tc>
                <a:extLst>
                  <a:ext uri="{0D108BD9-81ED-4DB2-BD59-A6C34878D82A}">
                    <a16:rowId xmlns:a16="http://schemas.microsoft.com/office/drawing/2014/main" val="10000"/>
                  </a:ext>
                </a:extLst>
              </a:tr>
              <a:tr h="580427">
                <a:tc>
                  <a:txBody>
                    <a:bodyPr/>
                    <a:lstStyle/>
                    <a:p>
                      <a:pPr algn="ctr" defTabSz="1007943">
                        <a:defRPr sz="1800"/>
                      </a:pPr>
                      <a:r>
                        <a:rPr sz="1900" dirty="0" err="1">
                          <a:latin typeface="바탕" panose="02030600000101010101" pitchFamily="18" charset="-127"/>
                          <a:ea typeface="바탕" panose="02030600000101010101" pitchFamily="18" charset="-127"/>
                        </a:rPr>
                        <a:t>뉴런</a:t>
                      </a:r>
                      <a:endParaRPr sz="1900" dirty="0">
                        <a:latin typeface="바탕" panose="02030600000101010101" pitchFamily="18" charset="-127"/>
                        <a:ea typeface="바탕" panose="02030600000101010101" pitchFamily="18" charset="-127"/>
                      </a:endParaRP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시냅스</a:t>
                      </a: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신경망
(neural network)</a:t>
                      </a:r>
                    </a:p>
                  </a:txBody>
                  <a:tcPr marL="0" marR="0" marT="0" marB="0" anchor="ctr" horzOverflow="overflow"/>
                </a:tc>
                <a:extLst>
                  <a:ext uri="{0D108BD9-81ED-4DB2-BD59-A6C34878D82A}">
                    <a16:rowId xmlns:a16="http://schemas.microsoft.com/office/drawing/2014/main" val="10001"/>
                  </a:ext>
                </a:extLst>
              </a:tr>
              <a:tr h="580427">
                <a:tc>
                  <a:txBody>
                    <a:bodyPr/>
                    <a:lstStyle/>
                    <a:p>
                      <a:pPr algn="ctr" defTabSz="1007943">
                        <a:defRPr sz="1800"/>
                      </a:pPr>
                      <a:r>
                        <a:rPr sz="1900" dirty="0" err="1">
                          <a:latin typeface="바탕" panose="02030600000101010101" pitchFamily="18" charset="-127"/>
                          <a:ea typeface="바탕" panose="02030600000101010101" pitchFamily="18" charset="-127"/>
                        </a:rPr>
                        <a:t>사람</a:t>
                      </a:r>
                      <a:endParaRPr sz="1900" dirty="0">
                        <a:latin typeface="바탕" panose="02030600000101010101" pitchFamily="18" charset="-127"/>
                        <a:ea typeface="바탕" panose="02030600000101010101" pitchFamily="18" charset="-127"/>
                      </a:endParaRPr>
                    </a:p>
                  </a:txBody>
                  <a:tcPr marL="0" marR="0" marT="0" marB="0" anchor="ctr" horzOverflow="overflow">
                    <a:solidFill>
                      <a:schemeClr val="bg2"/>
                    </a:solidFill>
                  </a:tcPr>
                </a:tc>
                <a:tc>
                  <a:txBody>
                    <a:bodyPr/>
                    <a:lstStyle/>
                    <a:p>
                      <a:pPr algn="ctr" defTabSz="1007943">
                        <a:defRPr sz="1800"/>
                      </a:pPr>
                      <a:r>
                        <a:rPr sz="1900">
                          <a:latin typeface="바탕" panose="02030600000101010101" pitchFamily="18" charset="-127"/>
                          <a:ea typeface="바탕" panose="02030600000101010101" pitchFamily="18" charset="-127"/>
                        </a:rPr>
                        <a:t>친분관계</a:t>
                      </a:r>
                    </a:p>
                  </a:txBody>
                  <a:tcPr marL="0" marR="0" marT="0" marB="0" anchor="ctr" horzOverflow="overflow">
                    <a:solidFill>
                      <a:schemeClr val="bg2"/>
                    </a:solidFill>
                  </a:tcPr>
                </a:tc>
                <a:tc>
                  <a:txBody>
                    <a:bodyPr/>
                    <a:lstStyle/>
                    <a:p>
                      <a:pPr algn="ctr" defTabSz="1007943">
                        <a:defRPr sz="1800"/>
                      </a:pPr>
                      <a:r>
                        <a:rPr sz="1900" dirty="0" err="1">
                          <a:latin typeface="바탕" panose="02030600000101010101" pitchFamily="18" charset="-127"/>
                          <a:ea typeface="바탕" panose="02030600000101010101" pitchFamily="18" charset="-127"/>
                        </a:rPr>
                        <a:t>사회</a:t>
                      </a:r>
                      <a:r>
                        <a:rPr sz="1900" dirty="0">
                          <a:latin typeface="바탕" panose="02030600000101010101" pitchFamily="18" charset="-127"/>
                          <a:ea typeface="바탕" panose="02030600000101010101" pitchFamily="18" charset="-127"/>
                        </a:rPr>
                        <a:t> </a:t>
                      </a:r>
                      <a:r>
                        <a:rPr sz="1900" dirty="0" err="1">
                          <a:latin typeface="바탕" panose="02030600000101010101" pitchFamily="18" charset="-127"/>
                          <a:ea typeface="바탕" panose="02030600000101010101" pitchFamily="18" charset="-127"/>
                        </a:rPr>
                        <a:t>관계망</a:t>
                      </a:r>
                      <a:r>
                        <a:rPr sz="1900" dirty="0">
                          <a:latin typeface="바탕" panose="02030600000101010101" pitchFamily="18" charset="-127"/>
                          <a:ea typeface="바탕" panose="02030600000101010101" pitchFamily="18" charset="-127"/>
                        </a:rPr>
                        <a:t> or </a:t>
                      </a:r>
                      <a:r>
                        <a:rPr sz="1900" dirty="0" err="1">
                          <a:latin typeface="바탕" panose="02030600000101010101" pitchFamily="18" charset="-127"/>
                          <a:ea typeface="바탕" panose="02030600000101010101" pitchFamily="18" charset="-127"/>
                        </a:rPr>
                        <a:t>인맥</a:t>
                      </a:r>
                      <a:r>
                        <a:rPr sz="1900" dirty="0">
                          <a:latin typeface="바탕" panose="02030600000101010101" pitchFamily="18" charset="-127"/>
                          <a:ea typeface="바탕" panose="02030600000101010101" pitchFamily="18" charset="-127"/>
                        </a:rPr>
                        <a:t>
(social network)</a:t>
                      </a:r>
                    </a:p>
                  </a:txBody>
                  <a:tcPr marL="0" marR="0" marT="0" marB="0" anchor="ctr" horzOverflow="overflow">
                    <a:solidFill>
                      <a:schemeClr val="bg2"/>
                    </a:solidFill>
                  </a:tcPr>
                </a:tc>
                <a:extLst>
                  <a:ext uri="{0D108BD9-81ED-4DB2-BD59-A6C34878D82A}">
                    <a16:rowId xmlns:a16="http://schemas.microsoft.com/office/drawing/2014/main" val="10002"/>
                  </a:ext>
                </a:extLst>
              </a:tr>
              <a:tr h="594398">
                <a:tc>
                  <a:txBody>
                    <a:bodyPr/>
                    <a:lstStyle/>
                    <a:p>
                      <a:pPr algn="ctr" defTabSz="1007943">
                        <a:defRPr sz="1800"/>
                      </a:pPr>
                      <a:r>
                        <a:rPr sz="1900">
                          <a:latin typeface="바탕" panose="02030600000101010101" pitchFamily="18" charset="-127"/>
                          <a:ea typeface="바탕" panose="02030600000101010101" pitchFamily="18" charset="-127"/>
                        </a:rPr>
                        <a:t>기차역</a:t>
                      </a: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선로</a:t>
                      </a: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철도망
(rail transport network)</a:t>
                      </a:r>
                    </a:p>
                  </a:txBody>
                  <a:tcPr marL="0" marR="0" marT="0" marB="0" anchor="ctr" horzOverflow="overflow"/>
                </a:tc>
                <a:extLst>
                  <a:ext uri="{0D108BD9-81ED-4DB2-BD59-A6C34878D82A}">
                    <a16:rowId xmlns:a16="http://schemas.microsoft.com/office/drawing/2014/main" val="10003"/>
                  </a:ext>
                </a:extLst>
              </a:tr>
              <a:tr h="580427">
                <a:tc>
                  <a:txBody>
                    <a:bodyPr/>
                    <a:lstStyle/>
                    <a:p>
                      <a:pPr algn="ctr" defTabSz="1007943">
                        <a:defRPr sz="1800"/>
                      </a:pPr>
                      <a:r>
                        <a:rPr sz="1900" dirty="0" err="1">
                          <a:latin typeface="바탕" panose="02030600000101010101" pitchFamily="18" charset="-127"/>
                          <a:ea typeface="바탕" panose="02030600000101010101" pitchFamily="18" charset="-127"/>
                        </a:rPr>
                        <a:t>지역</a:t>
                      </a:r>
                      <a:r>
                        <a:rPr sz="1900" dirty="0">
                          <a:latin typeface="바탕" panose="02030600000101010101" pitchFamily="18" charset="-127"/>
                          <a:ea typeface="바탕" panose="02030600000101010101" pitchFamily="18" charset="-127"/>
                        </a:rPr>
                        <a:t>, </a:t>
                      </a:r>
                      <a:r>
                        <a:rPr sz="1900" dirty="0" err="1">
                          <a:latin typeface="바탕" panose="02030600000101010101" pitchFamily="18" charset="-127"/>
                          <a:ea typeface="바탕" panose="02030600000101010101" pitchFamily="18" charset="-127"/>
                        </a:rPr>
                        <a:t>도시</a:t>
                      </a:r>
                      <a:endParaRPr sz="1900" dirty="0">
                        <a:latin typeface="바탕" panose="02030600000101010101" pitchFamily="18" charset="-127"/>
                        <a:ea typeface="바탕" panose="02030600000101010101" pitchFamily="18" charset="-127"/>
                      </a:endParaRPr>
                    </a:p>
                  </a:txBody>
                  <a:tcPr marL="0" marR="0" marT="0" marB="0" anchor="ctr" horzOverflow="overflow">
                    <a:solidFill>
                      <a:schemeClr val="bg2"/>
                    </a:solidFill>
                  </a:tcPr>
                </a:tc>
                <a:tc>
                  <a:txBody>
                    <a:bodyPr/>
                    <a:lstStyle/>
                    <a:p>
                      <a:pPr algn="ctr" defTabSz="1007943">
                        <a:defRPr sz="1800"/>
                      </a:pPr>
                      <a:r>
                        <a:rPr sz="1900">
                          <a:latin typeface="바탕" panose="02030600000101010101" pitchFamily="18" charset="-127"/>
                          <a:ea typeface="바탕" panose="02030600000101010101" pitchFamily="18" charset="-127"/>
                        </a:rPr>
                        <a:t>도로</a:t>
                      </a:r>
                    </a:p>
                  </a:txBody>
                  <a:tcPr marL="0" marR="0" marT="0" marB="0" anchor="ctr" horzOverflow="overflow">
                    <a:solidFill>
                      <a:schemeClr val="bg2"/>
                    </a:solidFill>
                  </a:tcPr>
                </a:tc>
                <a:tc>
                  <a:txBody>
                    <a:bodyPr/>
                    <a:lstStyle/>
                    <a:p>
                      <a:pPr algn="ctr" defTabSz="1007943">
                        <a:defRPr sz="1800"/>
                      </a:pPr>
                      <a:r>
                        <a:rPr sz="1900" dirty="0" err="1">
                          <a:latin typeface="바탕" panose="02030600000101010101" pitchFamily="18" charset="-127"/>
                          <a:ea typeface="바탕" panose="02030600000101010101" pitchFamily="18" charset="-127"/>
                        </a:rPr>
                        <a:t>도로망</a:t>
                      </a:r>
                      <a:r>
                        <a:rPr sz="1900" dirty="0">
                          <a:latin typeface="바탕" panose="02030600000101010101" pitchFamily="18" charset="-127"/>
                          <a:ea typeface="바탕" panose="02030600000101010101" pitchFamily="18" charset="-127"/>
                        </a:rPr>
                        <a:t>
(road network)</a:t>
                      </a:r>
                    </a:p>
                  </a:txBody>
                  <a:tcPr marL="0" marR="0" marT="0" marB="0" anchor="ctr" horzOverflow="overflow">
                    <a:solidFill>
                      <a:schemeClr val="bg2"/>
                    </a:solidFill>
                  </a:tcPr>
                </a:tc>
                <a:extLst>
                  <a:ext uri="{0D108BD9-81ED-4DB2-BD59-A6C34878D82A}">
                    <a16:rowId xmlns:a16="http://schemas.microsoft.com/office/drawing/2014/main" val="10004"/>
                  </a:ext>
                </a:extLst>
              </a:tr>
              <a:tr h="580427">
                <a:tc>
                  <a:txBody>
                    <a:bodyPr/>
                    <a:lstStyle/>
                    <a:p>
                      <a:pPr algn="ctr" defTabSz="1007943">
                        <a:defRPr sz="1800"/>
                      </a:pPr>
                      <a:r>
                        <a:rPr sz="1900">
                          <a:latin typeface="바탕" panose="02030600000101010101" pitchFamily="18" charset="-127"/>
                          <a:ea typeface="바탕" panose="02030600000101010101" pitchFamily="18" charset="-127"/>
                        </a:rPr>
                        <a:t>전력 설비
(발전소, 변전소)</a:t>
                      </a:r>
                    </a:p>
                  </a:txBody>
                  <a:tcPr marL="0" marR="0" marT="0" marB="0" anchor="ctr" horzOverflow="overflow"/>
                </a:tc>
                <a:tc>
                  <a:txBody>
                    <a:bodyPr/>
                    <a:lstStyle/>
                    <a:p>
                      <a:pPr algn="ctr" defTabSz="1007943">
                        <a:defRPr sz="1800"/>
                      </a:pPr>
                      <a:r>
                        <a:rPr sz="1900">
                          <a:latin typeface="바탕" panose="02030600000101010101" pitchFamily="18" charset="-127"/>
                          <a:ea typeface="바탕" panose="02030600000101010101" pitchFamily="18" charset="-127"/>
                        </a:rPr>
                        <a:t>전력선</a:t>
                      </a:r>
                    </a:p>
                  </a:txBody>
                  <a:tcPr marL="0" marR="0" marT="0" marB="0" anchor="ctr" horzOverflow="overflow"/>
                </a:tc>
                <a:tc>
                  <a:txBody>
                    <a:bodyPr/>
                    <a:lstStyle/>
                    <a:p>
                      <a:pPr algn="ctr" defTabSz="1007943">
                        <a:defRPr sz="1800"/>
                      </a:pPr>
                      <a:r>
                        <a:rPr sz="1900" dirty="0" err="1">
                          <a:latin typeface="바탕" panose="02030600000101010101" pitchFamily="18" charset="-127"/>
                          <a:ea typeface="바탕" panose="02030600000101010101" pitchFamily="18" charset="-127"/>
                        </a:rPr>
                        <a:t>전력망</a:t>
                      </a:r>
                      <a:r>
                        <a:rPr sz="1900" dirty="0">
                          <a:latin typeface="바탕" panose="02030600000101010101" pitchFamily="18" charset="-127"/>
                          <a:ea typeface="바탕" panose="02030600000101010101" pitchFamily="18" charset="-127"/>
                        </a:rPr>
                        <a:t>
(power grid)</a:t>
                      </a:r>
                    </a:p>
                  </a:txBody>
                  <a:tcPr marL="0" marR="0" marT="0" marB="0" anchor="ctr" horzOverflow="overflow"/>
                </a:tc>
                <a:extLst>
                  <a:ext uri="{0D108BD9-81ED-4DB2-BD59-A6C34878D82A}">
                    <a16:rowId xmlns:a16="http://schemas.microsoft.com/office/drawing/2014/main" val="10005"/>
                  </a:ext>
                </a:extLst>
              </a:tr>
              <a:tr h="580427">
                <a:tc>
                  <a:txBody>
                    <a:bodyPr/>
                    <a:lstStyle/>
                    <a:p>
                      <a:pPr algn="ctr" defTabSz="1007943">
                        <a:defRPr sz="1800"/>
                      </a:pPr>
                      <a:r>
                        <a:rPr sz="1900" dirty="0" err="1">
                          <a:latin typeface="바탕" panose="02030600000101010101" pitchFamily="18" charset="-127"/>
                          <a:ea typeface="바탕" panose="02030600000101010101" pitchFamily="18" charset="-127"/>
                        </a:rPr>
                        <a:t>저항</a:t>
                      </a:r>
                      <a:r>
                        <a:rPr sz="1900" dirty="0">
                          <a:latin typeface="바탕" panose="02030600000101010101" pitchFamily="18" charset="-127"/>
                          <a:ea typeface="바탕" panose="02030600000101010101" pitchFamily="18" charset="-127"/>
                        </a:rPr>
                        <a:t>, </a:t>
                      </a:r>
                      <a:r>
                        <a:rPr sz="1900" dirty="0" err="1">
                          <a:latin typeface="바탕" panose="02030600000101010101" pitchFamily="18" charset="-127"/>
                          <a:ea typeface="바탕" panose="02030600000101010101" pitchFamily="18" charset="-127"/>
                        </a:rPr>
                        <a:t>캐패시터</a:t>
                      </a:r>
                      <a:r>
                        <a:rPr sz="1900" dirty="0">
                          <a:latin typeface="바탕" panose="02030600000101010101" pitchFamily="18" charset="-127"/>
                          <a:ea typeface="바탕" panose="02030600000101010101" pitchFamily="18" charset="-127"/>
                        </a:rPr>
                        <a:t>, …</a:t>
                      </a:r>
                    </a:p>
                  </a:txBody>
                  <a:tcPr marL="0" marR="0" marT="0" marB="0" anchor="ctr" horzOverflow="overflow">
                    <a:solidFill>
                      <a:schemeClr val="bg2"/>
                    </a:solidFill>
                  </a:tcPr>
                </a:tc>
                <a:tc>
                  <a:txBody>
                    <a:bodyPr/>
                    <a:lstStyle/>
                    <a:p>
                      <a:pPr algn="ctr" defTabSz="1007943">
                        <a:defRPr sz="1800"/>
                      </a:pPr>
                      <a:r>
                        <a:rPr sz="1900">
                          <a:latin typeface="바탕" panose="02030600000101010101" pitchFamily="18" charset="-127"/>
                          <a:ea typeface="바탕" panose="02030600000101010101" pitchFamily="18" charset="-127"/>
                        </a:rPr>
                        <a:t>전선</a:t>
                      </a:r>
                    </a:p>
                  </a:txBody>
                  <a:tcPr marL="0" marR="0" marT="0" marB="0" anchor="ctr" horzOverflow="overflow">
                    <a:solidFill>
                      <a:schemeClr val="bg2"/>
                    </a:solidFill>
                  </a:tcPr>
                </a:tc>
                <a:tc>
                  <a:txBody>
                    <a:bodyPr/>
                    <a:lstStyle/>
                    <a:p>
                      <a:pPr algn="ctr" defTabSz="1007943">
                        <a:defRPr sz="1800"/>
                      </a:pPr>
                      <a:r>
                        <a:rPr sz="1900" dirty="0" err="1">
                          <a:latin typeface="바탕" panose="02030600000101010101" pitchFamily="18" charset="-127"/>
                          <a:ea typeface="바탕" panose="02030600000101010101" pitchFamily="18" charset="-127"/>
                        </a:rPr>
                        <a:t>회로망</a:t>
                      </a:r>
                      <a:r>
                        <a:rPr sz="1900" dirty="0">
                          <a:latin typeface="바탕" panose="02030600000101010101" pitchFamily="18" charset="-127"/>
                          <a:ea typeface="바탕" panose="02030600000101010101" pitchFamily="18" charset="-127"/>
                        </a:rPr>
                        <a:t>
(electrical network)</a:t>
                      </a:r>
                    </a:p>
                  </a:txBody>
                  <a:tcPr marL="0" marR="0" marT="0" marB="0" anchor="ctr" horzOverflow="overflow">
                    <a:solidFill>
                      <a:schemeClr val="bg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0389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CBC28D-ABB4-2C89-216F-025AFA1272C7}"/>
              </a:ext>
            </a:extLst>
          </p:cNvPr>
          <p:cNvSpPr>
            <a:spLocks noGrp="1"/>
          </p:cNvSpPr>
          <p:nvPr>
            <p:ph type="title"/>
          </p:nvPr>
        </p:nvSpPr>
        <p:spPr/>
        <p:txBody>
          <a:bodyPr/>
          <a:lstStyle/>
          <a:p>
            <a:r>
              <a:rPr lang="en-US" altLang="ko-KR" dirty="0"/>
              <a:t>Network Layer: IP Packet(Datagram)</a:t>
            </a:r>
            <a:endParaRPr lang="ko-KR" altLang="en-US" dirty="0"/>
          </a:p>
        </p:txBody>
      </p:sp>
      <p:sp>
        <p:nvSpPr>
          <p:cNvPr id="3" name="내용 개체 틀 2">
            <a:extLst>
              <a:ext uri="{FF2B5EF4-FFF2-40B4-BE49-F238E27FC236}">
                <a16:creationId xmlns:a16="http://schemas.microsoft.com/office/drawing/2014/main" id="{1C655F8A-8F28-5742-4B02-267C4F2CC3FE}"/>
              </a:ext>
            </a:extLst>
          </p:cNvPr>
          <p:cNvSpPr>
            <a:spLocks noGrp="1"/>
          </p:cNvSpPr>
          <p:nvPr>
            <p:ph idx="1"/>
          </p:nvPr>
        </p:nvSpPr>
        <p:spPr>
          <a:xfrm>
            <a:off x="838200" y="1388532"/>
            <a:ext cx="11015132" cy="1389173"/>
          </a:xfrm>
        </p:spPr>
        <p:txBody>
          <a:bodyPr>
            <a:normAutofit fontScale="85000" lnSpcReduction="20000"/>
          </a:bodyPr>
          <a:lstStyle/>
          <a:p>
            <a:pPr marL="0" indent="0">
              <a:buNone/>
            </a:pPr>
            <a:r>
              <a:rPr lang="en-US" altLang="ko-KR" dirty="0"/>
              <a:t>Q. Ethernet </a:t>
            </a:r>
            <a:r>
              <a:rPr lang="ko-KR" altLang="en-US" dirty="0"/>
              <a:t>에서 </a:t>
            </a:r>
            <a:r>
              <a:rPr lang="en-US" altLang="ko-KR" dirty="0"/>
              <a:t>data </a:t>
            </a:r>
            <a:r>
              <a:rPr lang="ko-KR" altLang="en-US" dirty="0"/>
              <a:t>의 최대가 </a:t>
            </a:r>
            <a:r>
              <a:rPr lang="en-US" altLang="ko-KR" dirty="0"/>
              <a:t>1500B </a:t>
            </a:r>
            <a:r>
              <a:rPr lang="ko-KR" altLang="en-US" dirty="0"/>
              <a:t>라고 했는데</a:t>
            </a:r>
            <a:br>
              <a:rPr lang="en-US" altLang="ko-KR" dirty="0"/>
            </a:br>
            <a:r>
              <a:rPr lang="en-US" altLang="ko-KR" dirty="0"/>
              <a:t>    </a:t>
            </a:r>
            <a:r>
              <a:rPr lang="ko-KR" altLang="en-US" dirty="0"/>
              <a:t>어떻게 </a:t>
            </a:r>
            <a:r>
              <a:rPr lang="en-US" altLang="ko-KR" dirty="0"/>
              <a:t>64KB</a:t>
            </a:r>
            <a:r>
              <a:rPr lang="ko-KR" altLang="en-US" dirty="0"/>
              <a:t>까지 담을 수 있을까</a:t>
            </a:r>
            <a:r>
              <a:rPr lang="en-US" altLang="ko-KR" dirty="0"/>
              <a:t>?</a:t>
            </a:r>
            <a:r>
              <a:rPr lang="ko-KR" altLang="en-US" dirty="0"/>
              <a:t> </a:t>
            </a:r>
            <a:endParaRPr lang="en-US" altLang="ko-KR" dirty="0"/>
          </a:p>
          <a:p>
            <a:pPr marL="0" indent="0">
              <a:buNone/>
            </a:pPr>
            <a:r>
              <a:rPr lang="en-US" altLang="ko-KR" dirty="0"/>
              <a:t>A. IP packet </a:t>
            </a:r>
            <a:r>
              <a:rPr lang="ko-KR" altLang="en-US" dirty="0"/>
              <a:t>하나가 여러 </a:t>
            </a:r>
            <a:r>
              <a:rPr lang="en-US" altLang="ko-KR" dirty="0"/>
              <a:t>Ethernet frame </a:t>
            </a:r>
            <a:r>
              <a:rPr lang="ko-KR" altLang="en-US" dirty="0"/>
              <a:t>으로 쪼개진다</a:t>
            </a:r>
            <a:r>
              <a:rPr lang="en-US" altLang="ko-KR" dirty="0"/>
              <a:t>. (=fragmentation)</a:t>
            </a:r>
            <a:endParaRPr lang="ko-KR" altLang="en-US" dirty="0"/>
          </a:p>
        </p:txBody>
      </p:sp>
      <p:pic>
        <p:nvPicPr>
          <p:cNvPr id="9" name="이미지" descr="이미지">
            <a:extLst>
              <a:ext uri="{FF2B5EF4-FFF2-40B4-BE49-F238E27FC236}">
                <a16:creationId xmlns:a16="http://schemas.microsoft.com/office/drawing/2014/main" id="{E28C842C-C95A-5D0B-9498-F4BEA877DC1E}"/>
              </a:ext>
            </a:extLst>
          </p:cNvPr>
          <p:cNvPicPr>
            <a:picLocks noChangeAspect="1"/>
          </p:cNvPicPr>
          <p:nvPr/>
        </p:nvPicPr>
        <p:blipFill>
          <a:blip r:embed="rId2"/>
          <a:stretch>
            <a:fillRect/>
          </a:stretch>
        </p:blipFill>
        <p:spPr>
          <a:xfrm>
            <a:off x="838199" y="2777705"/>
            <a:ext cx="10680701" cy="3889366"/>
          </a:xfrm>
          <a:prstGeom prst="rect">
            <a:avLst/>
          </a:prstGeom>
          <a:ln w="12700">
            <a:miter lim="400000"/>
          </a:ln>
        </p:spPr>
      </p:pic>
      <p:sp>
        <p:nvSpPr>
          <p:cNvPr id="10" name="직사각형 9">
            <a:extLst>
              <a:ext uri="{FF2B5EF4-FFF2-40B4-BE49-F238E27FC236}">
                <a16:creationId xmlns:a16="http://schemas.microsoft.com/office/drawing/2014/main" id="{0D853B0B-8EFB-55FC-51D6-51AD92E3947B}"/>
              </a:ext>
            </a:extLst>
          </p:cNvPr>
          <p:cNvSpPr/>
          <p:nvPr/>
        </p:nvSpPr>
        <p:spPr>
          <a:xfrm>
            <a:off x="7125418" y="4045789"/>
            <a:ext cx="4393481" cy="2745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346267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CBC28D-ABB4-2C89-216F-025AFA1272C7}"/>
              </a:ext>
            </a:extLst>
          </p:cNvPr>
          <p:cNvSpPr>
            <a:spLocks noGrp="1"/>
          </p:cNvSpPr>
          <p:nvPr>
            <p:ph type="title"/>
          </p:nvPr>
        </p:nvSpPr>
        <p:spPr/>
        <p:txBody>
          <a:bodyPr/>
          <a:lstStyle/>
          <a:p>
            <a:r>
              <a:rPr lang="en-US" altLang="ko-KR" dirty="0"/>
              <a:t>Network Layer: IP Packet(Datagram)</a:t>
            </a:r>
            <a:endParaRPr lang="ko-KR" altLang="en-US" dirty="0"/>
          </a:p>
        </p:txBody>
      </p:sp>
      <p:sp>
        <p:nvSpPr>
          <p:cNvPr id="3" name="내용 개체 틀 2">
            <a:extLst>
              <a:ext uri="{FF2B5EF4-FFF2-40B4-BE49-F238E27FC236}">
                <a16:creationId xmlns:a16="http://schemas.microsoft.com/office/drawing/2014/main" id="{1C655F8A-8F28-5742-4B02-267C4F2CC3FE}"/>
              </a:ext>
            </a:extLst>
          </p:cNvPr>
          <p:cNvSpPr>
            <a:spLocks noGrp="1"/>
          </p:cNvSpPr>
          <p:nvPr>
            <p:ph idx="1"/>
          </p:nvPr>
        </p:nvSpPr>
        <p:spPr>
          <a:xfrm>
            <a:off x="838200" y="1388532"/>
            <a:ext cx="11015132" cy="1389173"/>
          </a:xfrm>
        </p:spPr>
        <p:txBody>
          <a:bodyPr>
            <a:normAutofit/>
          </a:bodyPr>
          <a:lstStyle/>
          <a:p>
            <a:pPr marL="0" indent="0">
              <a:buNone/>
            </a:pPr>
            <a:r>
              <a:rPr lang="en-US" altLang="ko-KR" dirty="0"/>
              <a:t>Q. IP</a:t>
            </a:r>
            <a:r>
              <a:rPr lang="ko-KR" altLang="en-US" dirty="0"/>
              <a:t> 는 에러를 검출할 수 있을까</a:t>
            </a:r>
            <a:r>
              <a:rPr lang="en-US" altLang="ko-KR" dirty="0"/>
              <a:t>?</a:t>
            </a:r>
          </a:p>
          <a:p>
            <a:pPr marL="514350" indent="-514350">
              <a:buAutoNum type="alphaUcPeriod"/>
            </a:pPr>
            <a:r>
              <a:rPr lang="en-US" altLang="ko-KR" dirty="0"/>
              <a:t>Header </a:t>
            </a:r>
            <a:r>
              <a:rPr lang="ko-KR" altLang="en-US" dirty="0"/>
              <a:t>영역의 에러만 제한적으로 검출할 수 있다</a:t>
            </a:r>
            <a:r>
              <a:rPr lang="en-US" altLang="ko-KR" dirty="0"/>
              <a:t>.</a:t>
            </a:r>
            <a:endParaRPr lang="ko-KR" altLang="en-US" dirty="0"/>
          </a:p>
        </p:txBody>
      </p:sp>
      <p:pic>
        <p:nvPicPr>
          <p:cNvPr id="9" name="이미지" descr="이미지">
            <a:extLst>
              <a:ext uri="{FF2B5EF4-FFF2-40B4-BE49-F238E27FC236}">
                <a16:creationId xmlns:a16="http://schemas.microsoft.com/office/drawing/2014/main" id="{E28C842C-C95A-5D0B-9498-F4BEA877DC1E}"/>
              </a:ext>
            </a:extLst>
          </p:cNvPr>
          <p:cNvPicPr>
            <a:picLocks noChangeAspect="1"/>
          </p:cNvPicPr>
          <p:nvPr/>
        </p:nvPicPr>
        <p:blipFill>
          <a:blip r:embed="rId2"/>
          <a:stretch>
            <a:fillRect/>
          </a:stretch>
        </p:blipFill>
        <p:spPr>
          <a:xfrm>
            <a:off x="838199" y="2777705"/>
            <a:ext cx="10680701" cy="3889366"/>
          </a:xfrm>
          <a:prstGeom prst="rect">
            <a:avLst/>
          </a:prstGeom>
          <a:ln w="12700">
            <a:miter lim="400000"/>
          </a:ln>
        </p:spPr>
      </p:pic>
      <p:sp>
        <p:nvSpPr>
          <p:cNvPr id="10" name="직사각형 9">
            <a:extLst>
              <a:ext uri="{FF2B5EF4-FFF2-40B4-BE49-F238E27FC236}">
                <a16:creationId xmlns:a16="http://schemas.microsoft.com/office/drawing/2014/main" id="{0D853B0B-8EFB-55FC-51D6-51AD92E3947B}"/>
              </a:ext>
            </a:extLst>
          </p:cNvPr>
          <p:cNvSpPr/>
          <p:nvPr/>
        </p:nvSpPr>
        <p:spPr>
          <a:xfrm>
            <a:off x="6096000" y="4321834"/>
            <a:ext cx="5422899" cy="4005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192596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CBC28D-ABB4-2C89-216F-025AFA1272C7}"/>
              </a:ext>
            </a:extLst>
          </p:cNvPr>
          <p:cNvSpPr>
            <a:spLocks noGrp="1"/>
          </p:cNvSpPr>
          <p:nvPr>
            <p:ph type="title"/>
          </p:nvPr>
        </p:nvSpPr>
        <p:spPr/>
        <p:txBody>
          <a:bodyPr/>
          <a:lstStyle/>
          <a:p>
            <a:r>
              <a:rPr lang="en-US" altLang="ko-KR" dirty="0"/>
              <a:t>Network Layer: IP Packet(Datagram)</a:t>
            </a:r>
            <a:endParaRPr lang="ko-KR" altLang="en-US" dirty="0"/>
          </a:p>
        </p:txBody>
      </p:sp>
      <p:pic>
        <p:nvPicPr>
          <p:cNvPr id="9" name="이미지" descr="이미지">
            <a:extLst>
              <a:ext uri="{FF2B5EF4-FFF2-40B4-BE49-F238E27FC236}">
                <a16:creationId xmlns:a16="http://schemas.microsoft.com/office/drawing/2014/main" id="{E28C842C-C95A-5D0B-9498-F4BEA877DC1E}"/>
              </a:ext>
            </a:extLst>
          </p:cNvPr>
          <p:cNvPicPr>
            <a:picLocks noChangeAspect="1"/>
          </p:cNvPicPr>
          <p:nvPr/>
        </p:nvPicPr>
        <p:blipFill>
          <a:blip r:embed="rId2"/>
          <a:stretch>
            <a:fillRect/>
          </a:stretch>
        </p:blipFill>
        <p:spPr>
          <a:xfrm>
            <a:off x="838199" y="2777705"/>
            <a:ext cx="10680701" cy="3889366"/>
          </a:xfrm>
          <a:prstGeom prst="rect">
            <a:avLst/>
          </a:prstGeom>
          <a:ln w="12700">
            <a:miter lim="400000"/>
          </a:ln>
        </p:spPr>
      </p:pic>
      <p:sp>
        <p:nvSpPr>
          <p:cNvPr id="10" name="직사각형 9">
            <a:extLst>
              <a:ext uri="{FF2B5EF4-FFF2-40B4-BE49-F238E27FC236}">
                <a16:creationId xmlns:a16="http://schemas.microsoft.com/office/drawing/2014/main" id="{0D853B0B-8EFB-55FC-51D6-51AD92E3947B}"/>
              </a:ext>
            </a:extLst>
          </p:cNvPr>
          <p:cNvSpPr/>
          <p:nvPr/>
        </p:nvSpPr>
        <p:spPr>
          <a:xfrm>
            <a:off x="838199" y="4321834"/>
            <a:ext cx="2603742" cy="4005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3" name="내용 개체 틀 2">
            <a:extLst>
              <a:ext uri="{FF2B5EF4-FFF2-40B4-BE49-F238E27FC236}">
                <a16:creationId xmlns:a16="http://schemas.microsoft.com/office/drawing/2014/main" id="{1C655F8A-8F28-5742-4B02-267C4F2CC3FE}"/>
              </a:ext>
            </a:extLst>
          </p:cNvPr>
          <p:cNvSpPr>
            <a:spLocks noGrp="1"/>
          </p:cNvSpPr>
          <p:nvPr>
            <p:ph idx="1"/>
          </p:nvPr>
        </p:nvSpPr>
        <p:spPr>
          <a:xfrm>
            <a:off x="838200" y="1388532"/>
            <a:ext cx="11015132" cy="2113793"/>
          </a:xfrm>
          <a:solidFill>
            <a:schemeClr val="bg1"/>
          </a:solidFill>
        </p:spPr>
        <p:txBody>
          <a:bodyPr>
            <a:noAutofit/>
          </a:bodyPr>
          <a:lstStyle/>
          <a:p>
            <a:pPr marL="0" indent="0">
              <a:buNone/>
            </a:pPr>
            <a:r>
              <a:rPr lang="en-US" altLang="ko-KR" sz="2400" dirty="0"/>
              <a:t>Q. IP</a:t>
            </a:r>
            <a:r>
              <a:rPr lang="ko-KR" altLang="en-US" sz="2400" dirty="0"/>
              <a:t> 는 왜 </a:t>
            </a:r>
            <a:r>
              <a:rPr lang="en-US" altLang="ko-KR" sz="2400" dirty="0"/>
              <a:t>header </a:t>
            </a:r>
            <a:r>
              <a:rPr lang="ko-KR" altLang="en-US" sz="2400" dirty="0"/>
              <a:t>의</a:t>
            </a:r>
            <a:r>
              <a:rPr lang="en-US" altLang="ko-KR" sz="2400" dirty="0"/>
              <a:t> </a:t>
            </a:r>
            <a:r>
              <a:rPr lang="ko-KR" altLang="en-US" sz="2400" dirty="0"/>
              <a:t>오류만 체크할까</a:t>
            </a:r>
            <a:r>
              <a:rPr lang="en-US" altLang="ko-KR" sz="2400" dirty="0"/>
              <a:t>?</a:t>
            </a:r>
          </a:p>
          <a:p>
            <a:pPr marL="514350" indent="-514350">
              <a:buAutoNum type="alphaUcPeriod"/>
            </a:pPr>
            <a:r>
              <a:rPr lang="ko-KR" altLang="en-US" sz="2400" dirty="0"/>
              <a:t>효율성 때문임</a:t>
            </a:r>
            <a:r>
              <a:rPr lang="en-US" altLang="ko-KR" sz="2400" dirty="0"/>
              <a:t>. Hop-by-Hop </a:t>
            </a:r>
            <a:r>
              <a:rPr lang="ko-KR" altLang="en-US" sz="2400" dirty="0"/>
              <a:t>방식인 </a:t>
            </a:r>
            <a:r>
              <a:rPr lang="en-US" altLang="ko-KR" sz="2400" dirty="0"/>
              <a:t>IP </a:t>
            </a:r>
            <a:r>
              <a:rPr lang="ko-KR" altLang="en-US" sz="2400" dirty="0"/>
              <a:t>는 </a:t>
            </a:r>
            <a:r>
              <a:rPr lang="en-US" altLang="ko-KR" sz="2400" dirty="0"/>
              <a:t>hop </a:t>
            </a:r>
            <a:r>
              <a:rPr lang="ko-KR" altLang="en-US" sz="2400" dirty="0"/>
              <a:t>을 지날 때마다 </a:t>
            </a:r>
            <a:r>
              <a:rPr lang="en-US" altLang="ko-KR" sz="2400" dirty="0"/>
              <a:t>(= gateway </a:t>
            </a:r>
            <a:r>
              <a:rPr lang="ko-KR" altLang="en-US" sz="2400" dirty="0"/>
              <a:t>를 거칠 때마다</a:t>
            </a:r>
            <a:r>
              <a:rPr lang="en-US" altLang="ko-KR" sz="2400" dirty="0"/>
              <a:t>) header </a:t>
            </a:r>
            <a:r>
              <a:rPr lang="ko-KR" altLang="en-US" sz="2400" dirty="0"/>
              <a:t>필드</a:t>
            </a:r>
            <a:r>
              <a:rPr lang="en-US" altLang="ko-KR" sz="2400" dirty="0"/>
              <a:t> </a:t>
            </a:r>
            <a:r>
              <a:rPr lang="ko-KR" altLang="en-US" sz="2400" dirty="0"/>
              <a:t>중 </a:t>
            </a:r>
            <a:r>
              <a:rPr lang="en-US" altLang="ko-KR" sz="2400" dirty="0"/>
              <a:t>TTL </a:t>
            </a:r>
            <a:r>
              <a:rPr lang="ko-KR" altLang="en-US" sz="2400" dirty="0"/>
              <a:t>을 변경함</a:t>
            </a:r>
            <a:r>
              <a:rPr lang="en-US" altLang="ko-KR" sz="2400" dirty="0"/>
              <a:t>. </a:t>
            </a:r>
            <a:r>
              <a:rPr lang="ko-KR" altLang="en-US" sz="2400" dirty="0"/>
              <a:t>즉</a:t>
            </a:r>
            <a:r>
              <a:rPr lang="en-US" altLang="ko-KR" sz="2400" dirty="0"/>
              <a:t>,</a:t>
            </a:r>
            <a:r>
              <a:rPr lang="ko-KR" altLang="en-US" sz="2400" dirty="0"/>
              <a:t> </a:t>
            </a:r>
            <a:r>
              <a:rPr lang="en-US" altLang="ko-KR" sz="2400" dirty="0"/>
              <a:t>checksum </a:t>
            </a:r>
            <a:r>
              <a:rPr lang="ko-KR" altLang="en-US" sz="2400" dirty="0"/>
              <a:t>은 무조건 변경됨</a:t>
            </a:r>
            <a:r>
              <a:rPr lang="en-US" altLang="ko-KR" sz="2400" dirty="0"/>
              <a:t>. </a:t>
            </a:r>
            <a:r>
              <a:rPr lang="ko-KR" altLang="en-US" sz="2400" dirty="0"/>
              <a:t>따라서 전체 를 매번 다시 계산하는 것이 부담됨</a:t>
            </a:r>
            <a:r>
              <a:rPr lang="en-US" altLang="ko-KR" sz="2400" dirty="0"/>
              <a:t>.</a:t>
            </a:r>
            <a:endParaRPr lang="ko-KR" altLang="en-US" sz="2400" dirty="0"/>
          </a:p>
        </p:txBody>
      </p:sp>
    </p:spTree>
    <p:extLst>
      <p:ext uri="{BB962C8B-B14F-4D97-AF65-F5344CB8AC3E}">
        <p14:creationId xmlns:p14="http://schemas.microsoft.com/office/powerpoint/2010/main" val="160413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CBC28D-ABB4-2C89-216F-025AFA1272C7}"/>
              </a:ext>
            </a:extLst>
          </p:cNvPr>
          <p:cNvSpPr>
            <a:spLocks noGrp="1"/>
          </p:cNvSpPr>
          <p:nvPr>
            <p:ph type="title"/>
          </p:nvPr>
        </p:nvSpPr>
        <p:spPr/>
        <p:txBody>
          <a:bodyPr/>
          <a:lstStyle/>
          <a:p>
            <a:r>
              <a:rPr lang="en-US" altLang="ko-KR" dirty="0"/>
              <a:t>Network Layer: IP Packet(Datagram)</a:t>
            </a:r>
            <a:endParaRPr lang="ko-KR" altLang="en-US" dirty="0"/>
          </a:p>
        </p:txBody>
      </p:sp>
      <p:sp>
        <p:nvSpPr>
          <p:cNvPr id="3" name="내용 개체 틀 2">
            <a:extLst>
              <a:ext uri="{FF2B5EF4-FFF2-40B4-BE49-F238E27FC236}">
                <a16:creationId xmlns:a16="http://schemas.microsoft.com/office/drawing/2014/main" id="{1C655F8A-8F28-5742-4B02-267C4F2CC3FE}"/>
              </a:ext>
            </a:extLst>
          </p:cNvPr>
          <p:cNvSpPr>
            <a:spLocks noGrp="1"/>
          </p:cNvSpPr>
          <p:nvPr>
            <p:ph idx="1"/>
          </p:nvPr>
        </p:nvSpPr>
        <p:spPr>
          <a:xfrm>
            <a:off x="838200" y="1388532"/>
            <a:ext cx="11015132" cy="1389173"/>
          </a:xfrm>
        </p:spPr>
        <p:txBody>
          <a:bodyPr>
            <a:normAutofit/>
          </a:bodyPr>
          <a:lstStyle/>
          <a:p>
            <a:pPr marL="0" indent="0">
              <a:buNone/>
            </a:pPr>
            <a:r>
              <a:rPr lang="en-US" altLang="ko-KR" dirty="0"/>
              <a:t>Q. IP</a:t>
            </a:r>
            <a:r>
              <a:rPr lang="ko-KR" altLang="en-US" dirty="0"/>
              <a:t> 는 전송을 보장할까</a:t>
            </a:r>
            <a:r>
              <a:rPr lang="en-US" altLang="ko-KR" dirty="0"/>
              <a:t>?</a:t>
            </a:r>
          </a:p>
          <a:p>
            <a:pPr marL="514350" indent="-514350">
              <a:buAutoNum type="alphaUcPeriod"/>
            </a:pPr>
            <a:r>
              <a:rPr lang="en-US" altLang="ko-KR" dirty="0"/>
              <a:t>Header </a:t>
            </a:r>
            <a:r>
              <a:rPr lang="ko-KR" altLang="en-US" dirty="0"/>
              <a:t>에 그런 </a:t>
            </a:r>
            <a:r>
              <a:rPr lang="en-US" altLang="ko-KR" dirty="0"/>
              <a:t>field </a:t>
            </a:r>
            <a:r>
              <a:rPr lang="ko-KR" altLang="en-US" dirty="0"/>
              <a:t>가 없다</a:t>
            </a:r>
            <a:r>
              <a:rPr lang="en-US" altLang="ko-KR" dirty="0"/>
              <a:t>. </a:t>
            </a:r>
            <a:r>
              <a:rPr lang="ko-KR" altLang="en-US" dirty="0"/>
              <a:t>그러니 안 한다</a:t>
            </a:r>
            <a:r>
              <a:rPr lang="en-US" altLang="ko-KR" dirty="0"/>
              <a:t>.</a:t>
            </a:r>
            <a:endParaRPr lang="ko-KR" altLang="en-US" dirty="0"/>
          </a:p>
        </p:txBody>
      </p:sp>
      <p:pic>
        <p:nvPicPr>
          <p:cNvPr id="9" name="이미지" descr="이미지">
            <a:extLst>
              <a:ext uri="{FF2B5EF4-FFF2-40B4-BE49-F238E27FC236}">
                <a16:creationId xmlns:a16="http://schemas.microsoft.com/office/drawing/2014/main" id="{E28C842C-C95A-5D0B-9498-F4BEA877DC1E}"/>
              </a:ext>
            </a:extLst>
          </p:cNvPr>
          <p:cNvPicPr>
            <a:picLocks noChangeAspect="1"/>
          </p:cNvPicPr>
          <p:nvPr/>
        </p:nvPicPr>
        <p:blipFill>
          <a:blip r:embed="rId2"/>
          <a:stretch>
            <a:fillRect/>
          </a:stretch>
        </p:blipFill>
        <p:spPr>
          <a:xfrm>
            <a:off x="838199" y="2777705"/>
            <a:ext cx="10680701" cy="3889366"/>
          </a:xfrm>
          <a:prstGeom prst="rect">
            <a:avLst/>
          </a:prstGeom>
          <a:ln w="12700">
            <a:miter lim="400000"/>
          </a:ln>
        </p:spPr>
      </p:pic>
    </p:spTree>
    <p:extLst>
      <p:ext uri="{BB962C8B-B14F-4D97-AF65-F5344CB8AC3E}">
        <p14:creationId xmlns:p14="http://schemas.microsoft.com/office/powerpoint/2010/main" val="35417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89FBDF-0F58-560A-B4B1-3A10CBB59B11}"/>
              </a:ext>
            </a:extLst>
          </p:cNvPr>
          <p:cNvSpPr>
            <a:spLocks noGrp="1"/>
          </p:cNvSpPr>
          <p:nvPr>
            <p:ph type="title"/>
          </p:nvPr>
        </p:nvSpPr>
        <p:spPr/>
        <p:txBody>
          <a:bodyPr/>
          <a:lstStyle/>
          <a:p>
            <a:r>
              <a:rPr lang="en-US" altLang="ko-KR" dirty="0"/>
              <a:t>Network Layer: IP Packet(Datagram)</a:t>
            </a:r>
            <a:endParaRPr lang="ko-KR" altLang="en-US" dirty="0"/>
          </a:p>
        </p:txBody>
      </p:sp>
      <p:sp>
        <p:nvSpPr>
          <p:cNvPr id="3" name="내용 개체 틀 2">
            <a:extLst>
              <a:ext uri="{FF2B5EF4-FFF2-40B4-BE49-F238E27FC236}">
                <a16:creationId xmlns:a16="http://schemas.microsoft.com/office/drawing/2014/main" id="{40FFEE7B-4461-6B94-8D69-BE88138B00B4}"/>
              </a:ext>
            </a:extLst>
          </p:cNvPr>
          <p:cNvSpPr>
            <a:spLocks noGrp="1"/>
          </p:cNvSpPr>
          <p:nvPr>
            <p:ph idx="1"/>
          </p:nvPr>
        </p:nvSpPr>
        <p:spPr/>
        <p:txBody>
          <a:bodyPr>
            <a:normAutofit fontScale="92500" lnSpcReduction="20000"/>
          </a:bodyPr>
          <a:lstStyle/>
          <a:p>
            <a:r>
              <a:rPr lang="en-US" altLang="ko-KR" u="sng" dirty="0"/>
              <a:t>64KB </a:t>
            </a:r>
            <a:r>
              <a:rPr lang="ko-KR" altLang="en-US" u="sng" dirty="0"/>
              <a:t>까지 </a:t>
            </a:r>
            <a:r>
              <a:rPr lang="en-US" altLang="ko-KR" u="sng" dirty="0"/>
              <a:t>(</a:t>
            </a:r>
            <a:r>
              <a:rPr lang="ko-KR" altLang="en-US" u="sng" dirty="0"/>
              <a:t>헤더 포함</a:t>
            </a:r>
            <a:r>
              <a:rPr lang="en-US" altLang="ko-KR" u="sng" dirty="0"/>
              <a:t>) </a:t>
            </a:r>
            <a:r>
              <a:rPr lang="ko-KR" altLang="en-US" u="sng" dirty="0"/>
              <a:t>한 번에 보내고 한  번에 받을 수 있다</a:t>
            </a:r>
            <a:r>
              <a:rPr lang="en-US" altLang="ko-KR" u="sng" dirty="0"/>
              <a:t>.</a:t>
            </a:r>
          </a:p>
          <a:p>
            <a:pPr lvl="1"/>
            <a:r>
              <a:rPr lang="en-US" altLang="ko-KR" dirty="0"/>
              <a:t>100 bytes </a:t>
            </a:r>
            <a:r>
              <a:rPr lang="ko-KR" altLang="en-US" dirty="0"/>
              <a:t>를 보내면 받는 쪽에서 정확히 </a:t>
            </a:r>
            <a:r>
              <a:rPr lang="en-US" altLang="ko-KR" dirty="0"/>
              <a:t>100 bytes </a:t>
            </a:r>
            <a:r>
              <a:rPr lang="ko-KR" altLang="en-US" dirty="0"/>
              <a:t>를 읽을 수 있다</a:t>
            </a:r>
            <a:r>
              <a:rPr lang="en-US" altLang="ko-KR" dirty="0"/>
              <a:t>.</a:t>
            </a:r>
          </a:p>
          <a:p>
            <a:r>
              <a:rPr lang="ko-KR" altLang="en-US" dirty="0"/>
              <a:t>그러나 하위 </a:t>
            </a:r>
            <a:r>
              <a:rPr lang="en-US" altLang="ko-KR" dirty="0"/>
              <a:t>data link layer </a:t>
            </a:r>
            <a:r>
              <a:rPr lang="ko-KR" altLang="en-US" dirty="0"/>
              <a:t>의 </a:t>
            </a:r>
            <a:r>
              <a:rPr lang="en-US" altLang="ko-KR" dirty="0"/>
              <a:t>payload </a:t>
            </a:r>
            <a:r>
              <a:rPr lang="ko-KR" altLang="en-US" dirty="0"/>
              <a:t>길이 제한을 넘는 경우 여러 개의 </a:t>
            </a:r>
            <a:r>
              <a:rPr lang="en-US" altLang="ko-KR" dirty="0"/>
              <a:t>IP packet </a:t>
            </a:r>
            <a:r>
              <a:rPr lang="ko-KR" altLang="en-US" dirty="0"/>
              <a:t>으로 쪼개져서 전송된다</a:t>
            </a:r>
            <a:r>
              <a:rPr lang="en-US" altLang="ko-KR" dirty="0"/>
              <a:t>.</a:t>
            </a:r>
          </a:p>
          <a:p>
            <a:r>
              <a:rPr lang="ko-KR" altLang="en-US" dirty="0"/>
              <a:t>받는 쪽에서는</a:t>
            </a:r>
            <a:r>
              <a:rPr lang="en-US" altLang="ko-KR" dirty="0"/>
              <a:t> </a:t>
            </a:r>
            <a:r>
              <a:rPr lang="ko-KR" altLang="en-US" dirty="0"/>
              <a:t>쪼개진 </a:t>
            </a:r>
            <a:r>
              <a:rPr lang="en-US" altLang="ko-KR" dirty="0"/>
              <a:t>data link layer </a:t>
            </a:r>
            <a:r>
              <a:rPr lang="ko-KR" altLang="en-US" dirty="0"/>
              <a:t>의 </a:t>
            </a:r>
            <a:r>
              <a:rPr lang="en-US" altLang="ko-KR" dirty="0"/>
              <a:t>payload </a:t>
            </a:r>
            <a:r>
              <a:rPr lang="ko-KR" altLang="en-US" dirty="0"/>
              <a:t>를 재결합해서 </a:t>
            </a:r>
            <a:r>
              <a:rPr lang="en-US" altLang="ko-KR" dirty="0"/>
              <a:t>IP packet </a:t>
            </a:r>
            <a:r>
              <a:rPr lang="ko-KR" altLang="en-US" dirty="0"/>
              <a:t>으로 복원한다</a:t>
            </a:r>
            <a:r>
              <a:rPr lang="en-US" altLang="ko-KR" dirty="0"/>
              <a:t>.</a:t>
            </a:r>
          </a:p>
          <a:p>
            <a:r>
              <a:rPr lang="ko-KR" altLang="en-US" dirty="0"/>
              <a:t>이 때 하나라도 누락이 되면 </a:t>
            </a:r>
            <a:r>
              <a:rPr lang="en-US" altLang="ko-KR" dirty="0"/>
              <a:t>IP packet </a:t>
            </a:r>
            <a:r>
              <a:rPr lang="ko-KR" altLang="en-US" dirty="0"/>
              <a:t>은 전체 누락된다</a:t>
            </a:r>
            <a:r>
              <a:rPr lang="en-US" altLang="ko-KR" dirty="0"/>
              <a:t>.</a:t>
            </a:r>
          </a:p>
          <a:p>
            <a:pPr lvl="1"/>
            <a:r>
              <a:rPr lang="ko-KR" altLang="en-US" dirty="0"/>
              <a:t>누락 이유</a:t>
            </a:r>
            <a:r>
              <a:rPr lang="en-US" altLang="ko-KR" dirty="0"/>
              <a:t>: Congestion, bit error</a:t>
            </a:r>
          </a:p>
          <a:p>
            <a:r>
              <a:rPr lang="en-US" altLang="ko-KR" dirty="0"/>
              <a:t>IP </a:t>
            </a:r>
            <a:r>
              <a:rPr lang="ko-KR" altLang="en-US" dirty="0"/>
              <a:t>는 최선을 다해 전송을 시도할 뿐 전송을 보장하지는 않는다</a:t>
            </a:r>
            <a:r>
              <a:rPr lang="en-US" altLang="ko-KR" dirty="0"/>
              <a:t>.</a:t>
            </a:r>
            <a:br>
              <a:rPr lang="en-US" altLang="ko-KR" dirty="0"/>
            </a:br>
            <a:r>
              <a:rPr lang="ko-KR" altLang="en-US" dirty="0"/>
              <a:t>이를</a:t>
            </a:r>
            <a:r>
              <a:rPr lang="en-US" altLang="ko-KR" dirty="0"/>
              <a:t> </a:t>
            </a:r>
            <a:r>
              <a:rPr lang="en-US" altLang="ko-KR" u="sng" dirty="0"/>
              <a:t>best-effort</a:t>
            </a:r>
            <a:r>
              <a:rPr lang="en-US" altLang="ko-KR" dirty="0"/>
              <a:t> </a:t>
            </a:r>
            <a:r>
              <a:rPr lang="ko-KR" altLang="en-US" dirty="0"/>
              <a:t>라고 한다</a:t>
            </a:r>
            <a:r>
              <a:rPr lang="en-US" altLang="ko-KR" dirty="0"/>
              <a:t>.</a:t>
            </a:r>
          </a:p>
        </p:txBody>
      </p:sp>
    </p:spTree>
    <p:extLst>
      <p:ext uri="{BB962C8B-B14F-4D97-AF65-F5344CB8AC3E}">
        <p14:creationId xmlns:p14="http://schemas.microsoft.com/office/powerpoint/2010/main" val="11655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255DE8-5C87-6F28-DF40-742098310F19}"/>
              </a:ext>
            </a:extLst>
          </p:cNvPr>
          <p:cNvSpPr>
            <a:spLocks noGrp="1"/>
          </p:cNvSpPr>
          <p:nvPr>
            <p:ph type="title"/>
          </p:nvPr>
        </p:nvSpPr>
        <p:spPr/>
        <p:txBody>
          <a:bodyPr/>
          <a:lstStyle/>
          <a:p>
            <a:r>
              <a:rPr lang="en-US" altLang="ko-KR" dirty="0"/>
              <a:t>Transport Protocols (L4 Protocols)</a:t>
            </a:r>
            <a:endParaRPr lang="ko-KR" altLang="en-US" dirty="0"/>
          </a:p>
        </p:txBody>
      </p:sp>
      <p:sp>
        <p:nvSpPr>
          <p:cNvPr id="3" name="내용 개체 틀 2">
            <a:extLst>
              <a:ext uri="{FF2B5EF4-FFF2-40B4-BE49-F238E27FC236}">
                <a16:creationId xmlns:a16="http://schemas.microsoft.com/office/drawing/2014/main" id="{F00A4D80-72D6-C7B5-DD38-F042ADF1EAAB}"/>
              </a:ext>
            </a:extLst>
          </p:cNvPr>
          <p:cNvSpPr>
            <a:spLocks noGrp="1"/>
          </p:cNvSpPr>
          <p:nvPr>
            <p:ph idx="1"/>
          </p:nvPr>
        </p:nvSpPr>
        <p:spPr/>
        <p:txBody>
          <a:bodyPr/>
          <a:lstStyle/>
          <a:p>
            <a:r>
              <a:rPr lang="en-US" altLang="ko-KR" dirty="0"/>
              <a:t>User Datagram Protocol (UDP)</a:t>
            </a:r>
          </a:p>
          <a:p>
            <a:r>
              <a:rPr lang="en-US" altLang="ko-KR" dirty="0"/>
              <a:t>Transmission Control Protocol (TCP)</a:t>
            </a:r>
            <a:endParaRPr lang="ko-KR" altLang="en-US" dirty="0"/>
          </a:p>
        </p:txBody>
      </p:sp>
    </p:spTree>
    <p:extLst>
      <p:ext uri="{BB962C8B-B14F-4D97-AF65-F5344CB8AC3E}">
        <p14:creationId xmlns:p14="http://schemas.microsoft.com/office/powerpoint/2010/main" val="7971800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59377A-0821-8019-D827-BEF3ABE900F5}"/>
              </a:ext>
            </a:extLst>
          </p:cNvPr>
          <p:cNvSpPr>
            <a:spLocks noGrp="1"/>
          </p:cNvSpPr>
          <p:nvPr>
            <p:ph type="title"/>
          </p:nvPr>
        </p:nvSpPr>
        <p:spPr/>
        <p:txBody>
          <a:bodyPr>
            <a:normAutofit/>
          </a:bodyPr>
          <a:lstStyle/>
          <a:p>
            <a:r>
              <a:rPr lang="en-US" altLang="ko-KR" dirty="0"/>
              <a:t>Transport Layer: UDP Datagram</a:t>
            </a:r>
            <a:endParaRPr lang="ko-KR" altLang="en-US" dirty="0"/>
          </a:p>
        </p:txBody>
      </p:sp>
      <p:sp>
        <p:nvSpPr>
          <p:cNvPr id="3" name="내용 개체 틀 2">
            <a:extLst>
              <a:ext uri="{FF2B5EF4-FFF2-40B4-BE49-F238E27FC236}">
                <a16:creationId xmlns:a16="http://schemas.microsoft.com/office/drawing/2014/main" id="{CB9C9C8F-9165-6AC5-D918-8EBF04F40318}"/>
              </a:ext>
            </a:extLst>
          </p:cNvPr>
          <p:cNvSpPr>
            <a:spLocks noGrp="1"/>
          </p:cNvSpPr>
          <p:nvPr>
            <p:ph idx="1"/>
          </p:nvPr>
        </p:nvSpPr>
        <p:spPr>
          <a:xfrm>
            <a:off x="838200" y="1388532"/>
            <a:ext cx="11015132" cy="1535823"/>
          </a:xfrm>
        </p:spPr>
        <p:txBody>
          <a:bodyPr/>
          <a:lstStyle/>
          <a:p>
            <a:pPr marL="0" indent="0">
              <a:buNone/>
            </a:pPr>
            <a:r>
              <a:rPr lang="en-US" altLang="ko-KR" dirty="0"/>
              <a:t>Q. UDP </a:t>
            </a:r>
            <a:r>
              <a:rPr lang="ko-KR" altLang="en-US" dirty="0"/>
              <a:t>헤더를 볼 때 </a:t>
            </a:r>
            <a:r>
              <a:rPr lang="en-US" altLang="ko-KR" dirty="0"/>
              <a:t>IP </a:t>
            </a:r>
            <a:r>
              <a:rPr lang="ko-KR" altLang="en-US" dirty="0"/>
              <a:t>위에 어떤 부가 기능을 제공하는가</a:t>
            </a:r>
            <a:r>
              <a:rPr lang="en-US" altLang="ko-KR" dirty="0"/>
              <a:t>?</a:t>
            </a:r>
          </a:p>
          <a:p>
            <a:pPr marL="0" indent="0">
              <a:buNone/>
            </a:pPr>
            <a:r>
              <a:rPr lang="en-US" altLang="ko-KR" dirty="0"/>
              <a:t>A. </a:t>
            </a:r>
            <a:r>
              <a:rPr lang="ko-KR" altLang="en-US" dirty="0"/>
              <a:t>포트를 구분하는 것</a:t>
            </a:r>
            <a:r>
              <a:rPr lang="en-US" altLang="ko-KR" dirty="0"/>
              <a:t>, checksum </a:t>
            </a:r>
            <a:r>
              <a:rPr lang="ko-KR" altLang="en-US" dirty="0"/>
              <a:t>외에 </a:t>
            </a:r>
            <a:r>
              <a:rPr lang="en-US" altLang="ko-KR" dirty="0"/>
              <a:t>IP </a:t>
            </a:r>
            <a:r>
              <a:rPr lang="ko-KR" altLang="en-US" dirty="0"/>
              <a:t>속성 그대를 갖게 된다</a:t>
            </a:r>
            <a:r>
              <a:rPr lang="en-US" altLang="ko-KR" dirty="0"/>
              <a:t>.</a:t>
            </a:r>
            <a:endParaRPr lang="ko-KR" altLang="en-US" dirty="0"/>
          </a:p>
        </p:txBody>
      </p:sp>
      <p:pic>
        <p:nvPicPr>
          <p:cNvPr id="5" name="이미지" descr="이미지">
            <a:extLst>
              <a:ext uri="{FF2B5EF4-FFF2-40B4-BE49-F238E27FC236}">
                <a16:creationId xmlns:a16="http://schemas.microsoft.com/office/drawing/2014/main" id="{DE0903F1-7CFC-A82F-011D-193B8A388959}"/>
              </a:ext>
            </a:extLst>
          </p:cNvPr>
          <p:cNvPicPr>
            <a:picLocks noChangeAspect="1"/>
          </p:cNvPicPr>
          <p:nvPr/>
        </p:nvPicPr>
        <p:blipFill>
          <a:blip r:embed="rId2"/>
          <a:stretch>
            <a:fillRect/>
          </a:stretch>
        </p:blipFill>
        <p:spPr>
          <a:xfrm>
            <a:off x="838199" y="3393864"/>
            <a:ext cx="10680700" cy="1548760"/>
          </a:xfrm>
          <a:prstGeom prst="rect">
            <a:avLst/>
          </a:prstGeom>
          <a:ln w="12700">
            <a:miter lim="400000"/>
          </a:ln>
        </p:spPr>
      </p:pic>
    </p:spTree>
    <p:extLst>
      <p:ext uri="{BB962C8B-B14F-4D97-AF65-F5344CB8AC3E}">
        <p14:creationId xmlns:p14="http://schemas.microsoft.com/office/powerpoint/2010/main" val="423252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FFE163-E0E1-5084-CC35-912967B2986E}"/>
              </a:ext>
            </a:extLst>
          </p:cNvPr>
          <p:cNvSpPr>
            <a:spLocks noGrp="1"/>
          </p:cNvSpPr>
          <p:nvPr>
            <p:ph type="title"/>
          </p:nvPr>
        </p:nvSpPr>
        <p:spPr/>
        <p:txBody>
          <a:bodyPr/>
          <a:lstStyle/>
          <a:p>
            <a:r>
              <a:rPr lang="en-US" altLang="ko-KR" dirty="0"/>
              <a:t>Transport</a:t>
            </a:r>
            <a:r>
              <a:rPr lang="ko-KR" altLang="en-US" dirty="0"/>
              <a:t> </a:t>
            </a:r>
            <a:r>
              <a:rPr lang="en-US" altLang="ko-KR" dirty="0"/>
              <a:t>Layer:</a:t>
            </a:r>
            <a:r>
              <a:rPr lang="ko-KR" altLang="en-US" dirty="0"/>
              <a:t> </a:t>
            </a:r>
            <a:r>
              <a:rPr lang="en-US" altLang="ko-KR" dirty="0"/>
              <a:t>UDP</a:t>
            </a:r>
            <a:r>
              <a:rPr lang="ko-KR" altLang="en-US" dirty="0"/>
              <a:t> </a:t>
            </a:r>
            <a:r>
              <a:rPr lang="en-US" altLang="ko-KR" dirty="0"/>
              <a:t>Datagram</a:t>
            </a:r>
            <a:endParaRPr lang="ko-KR" altLang="en-US" dirty="0"/>
          </a:p>
        </p:txBody>
      </p:sp>
      <p:sp>
        <p:nvSpPr>
          <p:cNvPr id="3" name="내용 개체 틀 2">
            <a:extLst>
              <a:ext uri="{FF2B5EF4-FFF2-40B4-BE49-F238E27FC236}">
                <a16:creationId xmlns:a16="http://schemas.microsoft.com/office/drawing/2014/main" id="{1C3B57C8-8F9D-80C9-5161-21447879F278}"/>
              </a:ext>
            </a:extLst>
          </p:cNvPr>
          <p:cNvSpPr>
            <a:spLocks noGrp="1"/>
          </p:cNvSpPr>
          <p:nvPr>
            <p:ph idx="1"/>
          </p:nvPr>
        </p:nvSpPr>
        <p:spPr/>
        <p:txBody>
          <a:bodyPr>
            <a:normAutofit fontScale="92500" lnSpcReduction="20000"/>
          </a:bodyPr>
          <a:lstStyle/>
          <a:p>
            <a:r>
              <a:rPr lang="en-US" altLang="ko-KR" dirty="0"/>
              <a:t>IP </a:t>
            </a:r>
            <a:r>
              <a:rPr lang="ko-KR" altLang="en-US" dirty="0"/>
              <a:t>와 마찬가지로 </a:t>
            </a:r>
            <a:r>
              <a:rPr lang="en-US" altLang="ko-KR" dirty="0"/>
              <a:t>datagram </a:t>
            </a:r>
            <a:r>
              <a:rPr lang="ko-KR" altLang="en-US" dirty="0"/>
              <a:t>이라는 이름을 사용한다</a:t>
            </a:r>
            <a:r>
              <a:rPr lang="en-US" altLang="ko-KR" dirty="0"/>
              <a:t>. IP </a:t>
            </a:r>
            <a:r>
              <a:rPr lang="ko-KR" altLang="en-US" dirty="0"/>
              <a:t>와 구분하기 위해서 </a:t>
            </a:r>
            <a:r>
              <a:rPr lang="en-US" altLang="ko-KR" dirty="0"/>
              <a:t>User</a:t>
            </a:r>
            <a:r>
              <a:rPr lang="ko-KR" altLang="en-US" dirty="0"/>
              <a:t> 를 붙여서 </a:t>
            </a:r>
            <a:r>
              <a:rPr lang="en-US" altLang="ko-KR" dirty="0"/>
              <a:t>User Datagram </a:t>
            </a:r>
            <a:r>
              <a:rPr lang="ko-KR" altLang="en-US" dirty="0"/>
              <a:t>이라고 부른다</a:t>
            </a:r>
            <a:r>
              <a:rPr lang="en-US" altLang="ko-KR" dirty="0"/>
              <a:t>.</a:t>
            </a:r>
          </a:p>
          <a:p>
            <a:r>
              <a:rPr lang="en-US" altLang="ko-KR" dirty="0"/>
              <a:t>Port </a:t>
            </a:r>
            <a:r>
              <a:rPr lang="ko-KR" altLang="en-US" dirty="0"/>
              <a:t>를 제공하고 </a:t>
            </a:r>
            <a:r>
              <a:rPr lang="en-US" altLang="ko-KR" dirty="0"/>
              <a:t>checksum </a:t>
            </a:r>
            <a:r>
              <a:rPr lang="ko-KR" altLang="en-US" dirty="0"/>
              <a:t>계산하는 것 외에 특별한 기능이 없다</a:t>
            </a:r>
            <a:r>
              <a:rPr lang="en-US" altLang="ko-KR" dirty="0"/>
              <a:t>.</a:t>
            </a:r>
            <a:br>
              <a:rPr lang="en-US" altLang="ko-KR" dirty="0"/>
            </a:br>
            <a:r>
              <a:rPr lang="ko-KR" altLang="en-US" dirty="0"/>
              <a:t>이는 </a:t>
            </a:r>
            <a:r>
              <a:rPr lang="en-US" altLang="ko-KR" dirty="0"/>
              <a:t>L3 layer (network layer) </a:t>
            </a:r>
            <a:r>
              <a:rPr lang="ko-KR" altLang="en-US" dirty="0"/>
              <a:t>인 </a:t>
            </a:r>
            <a:r>
              <a:rPr lang="en-US" altLang="ko-KR" dirty="0"/>
              <a:t>IP </a:t>
            </a:r>
            <a:r>
              <a:rPr lang="ko-KR" altLang="en-US" dirty="0"/>
              <a:t>의 기능을 </a:t>
            </a:r>
            <a:r>
              <a:rPr lang="en-US" altLang="ko-KR" dirty="0"/>
              <a:t>L4 (transport layer) </a:t>
            </a:r>
            <a:r>
              <a:rPr lang="ko-KR" altLang="en-US" dirty="0"/>
              <a:t>에서 그대로 가져다 쓰게 하기 위해서 만들어진 프로토콜이기 때문이다</a:t>
            </a:r>
            <a:r>
              <a:rPr lang="en-US" altLang="ko-KR" dirty="0"/>
              <a:t>.</a:t>
            </a:r>
          </a:p>
          <a:p>
            <a:r>
              <a:rPr lang="en-US" altLang="ko-KR" dirty="0"/>
              <a:t>IP </a:t>
            </a:r>
            <a:r>
              <a:rPr lang="ko-KR" altLang="en-US" dirty="0"/>
              <a:t>의 속성을 갖기 때문에 </a:t>
            </a:r>
            <a:r>
              <a:rPr lang="en-US" altLang="ko-KR" dirty="0"/>
              <a:t>IP </a:t>
            </a:r>
            <a:r>
              <a:rPr lang="ko-KR" altLang="en-US" dirty="0"/>
              <a:t>헤더 포함 </a:t>
            </a:r>
            <a:r>
              <a:rPr lang="en-US" altLang="ko-KR" dirty="0"/>
              <a:t>64KB </a:t>
            </a:r>
            <a:r>
              <a:rPr lang="ko-KR" altLang="en-US" dirty="0"/>
              <a:t>이내에서는 보낸 그대로 수신 측에서 받게 된다</a:t>
            </a:r>
            <a:r>
              <a:rPr lang="en-US" altLang="ko-KR" dirty="0"/>
              <a:t>.</a:t>
            </a:r>
          </a:p>
          <a:p>
            <a:pPr lvl="1"/>
            <a:r>
              <a:rPr lang="en-US" altLang="ko-KR" dirty="0"/>
              <a:t>100 bytes </a:t>
            </a:r>
            <a:r>
              <a:rPr lang="ko-KR" altLang="en-US" dirty="0"/>
              <a:t>를 보내면 받는 쪽에서 </a:t>
            </a:r>
            <a:r>
              <a:rPr lang="en-US" altLang="ko-KR" dirty="0"/>
              <a:t>read </a:t>
            </a:r>
            <a:r>
              <a:rPr lang="ko-KR" altLang="en-US" dirty="0"/>
              <a:t>할 때 </a:t>
            </a:r>
            <a:r>
              <a:rPr lang="en-US" altLang="ko-KR" dirty="0"/>
              <a:t>100 bytes </a:t>
            </a:r>
            <a:r>
              <a:rPr lang="ko-KR" altLang="en-US" dirty="0"/>
              <a:t>를 읽음</a:t>
            </a:r>
            <a:endParaRPr lang="en-US" altLang="ko-KR" dirty="0"/>
          </a:p>
          <a:p>
            <a:r>
              <a:rPr lang="ko-KR" altLang="en-US" dirty="0"/>
              <a:t>독자적으로 쪼개고 재결합하는 기능을 제공하지 않는다</a:t>
            </a:r>
            <a:r>
              <a:rPr lang="en-US" altLang="ko-KR" dirty="0"/>
              <a:t>. (IP </a:t>
            </a:r>
            <a:r>
              <a:rPr lang="ko-KR" altLang="en-US" dirty="0"/>
              <a:t>에 의존함</a:t>
            </a:r>
            <a:r>
              <a:rPr lang="en-US" altLang="ko-KR" dirty="0"/>
              <a:t>)</a:t>
            </a:r>
          </a:p>
          <a:p>
            <a:r>
              <a:rPr lang="en-US" altLang="ko-KR" dirty="0"/>
              <a:t>IP </a:t>
            </a:r>
            <a:r>
              <a:rPr lang="ko-KR" altLang="en-US" dirty="0"/>
              <a:t>와 마찬가지로 </a:t>
            </a:r>
            <a:r>
              <a:rPr lang="en-US" altLang="ko-KR" dirty="0"/>
              <a:t>best-effort </a:t>
            </a:r>
            <a:r>
              <a:rPr lang="ko-KR" altLang="en-US" dirty="0"/>
              <a:t>이다</a:t>
            </a:r>
            <a:r>
              <a:rPr lang="en-US" altLang="ko-KR" dirty="0"/>
              <a:t>.</a:t>
            </a:r>
          </a:p>
        </p:txBody>
      </p:sp>
    </p:spTree>
    <p:extLst>
      <p:ext uri="{BB962C8B-B14F-4D97-AF65-F5344CB8AC3E}">
        <p14:creationId xmlns:p14="http://schemas.microsoft.com/office/powerpoint/2010/main" val="20156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F976E3-E937-ACCE-EE07-055D53AC61BD}"/>
              </a:ext>
            </a:extLst>
          </p:cNvPr>
          <p:cNvSpPr>
            <a:spLocks noGrp="1"/>
          </p:cNvSpPr>
          <p:nvPr>
            <p:ph type="title"/>
          </p:nvPr>
        </p:nvSpPr>
        <p:spPr/>
        <p:txBody>
          <a:bodyPr/>
          <a:lstStyle/>
          <a:p>
            <a:r>
              <a:rPr lang="en-US" altLang="ko-KR" dirty="0"/>
              <a:t>Transport</a:t>
            </a:r>
            <a:r>
              <a:rPr lang="ko-KR" altLang="en-US" dirty="0"/>
              <a:t> </a:t>
            </a:r>
            <a:r>
              <a:rPr lang="en-US" altLang="ko-KR" dirty="0"/>
              <a:t>Layer:</a:t>
            </a:r>
            <a:r>
              <a:rPr lang="ko-KR" altLang="en-US" dirty="0"/>
              <a:t> </a:t>
            </a:r>
            <a:r>
              <a:rPr lang="en-US" altLang="ko-KR" dirty="0"/>
              <a:t>TCP</a:t>
            </a:r>
            <a:r>
              <a:rPr lang="ko-KR" altLang="en-US" dirty="0"/>
              <a:t> </a:t>
            </a:r>
            <a:r>
              <a:rPr lang="en-US" altLang="ko-KR" dirty="0"/>
              <a:t>Segment</a:t>
            </a:r>
            <a:endParaRPr lang="ko-KR" altLang="en-US" dirty="0"/>
          </a:p>
        </p:txBody>
      </p:sp>
      <p:sp>
        <p:nvSpPr>
          <p:cNvPr id="3" name="내용 개체 틀 2">
            <a:extLst>
              <a:ext uri="{FF2B5EF4-FFF2-40B4-BE49-F238E27FC236}">
                <a16:creationId xmlns:a16="http://schemas.microsoft.com/office/drawing/2014/main" id="{1530E17B-C9E5-C9D5-6CB8-371D1256F24E}"/>
              </a:ext>
            </a:extLst>
          </p:cNvPr>
          <p:cNvSpPr>
            <a:spLocks noGrp="1"/>
          </p:cNvSpPr>
          <p:nvPr>
            <p:ph idx="1"/>
          </p:nvPr>
        </p:nvSpPr>
        <p:spPr>
          <a:xfrm>
            <a:off x="838200" y="1388532"/>
            <a:ext cx="11015132" cy="1691098"/>
          </a:xfrm>
        </p:spPr>
        <p:txBody>
          <a:bodyPr>
            <a:normAutofit fontScale="92500" lnSpcReduction="20000"/>
          </a:bodyPr>
          <a:lstStyle/>
          <a:p>
            <a:r>
              <a:rPr lang="ko-KR" altLang="en-US" dirty="0"/>
              <a:t>특징</a:t>
            </a:r>
            <a:r>
              <a:rPr lang="en-US" altLang="ko-KR" dirty="0"/>
              <a:t>1: </a:t>
            </a:r>
            <a:r>
              <a:rPr lang="ko-KR" altLang="en-US" dirty="0"/>
              <a:t>데이터가 연속적인 것 같은 환상을 지원한다</a:t>
            </a:r>
            <a:r>
              <a:rPr lang="en-US" altLang="ko-KR" dirty="0"/>
              <a:t>. (stream)</a:t>
            </a:r>
          </a:p>
          <a:p>
            <a:r>
              <a:rPr lang="ko-KR" altLang="en-US" dirty="0"/>
              <a:t>특징</a:t>
            </a:r>
            <a:r>
              <a:rPr lang="en-US" altLang="ko-KR" dirty="0"/>
              <a:t>2: </a:t>
            </a:r>
            <a:r>
              <a:rPr lang="ko-KR" altLang="en-US" dirty="0"/>
              <a:t>받았는지 안 받았는지 체크한다</a:t>
            </a:r>
            <a:r>
              <a:rPr lang="en-US" altLang="ko-KR" dirty="0"/>
              <a:t>.</a:t>
            </a:r>
          </a:p>
          <a:p>
            <a:r>
              <a:rPr lang="ko-KR" altLang="en-US" dirty="0"/>
              <a:t>특징</a:t>
            </a:r>
            <a:r>
              <a:rPr lang="en-US" altLang="ko-KR" dirty="0"/>
              <a:t>3: </a:t>
            </a:r>
            <a:r>
              <a:rPr lang="ko-KR" altLang="en-US" dirty="0"/>
              <a:t>수신자의 여력을 체크한다</a:t>
            </a:r>
            <a:r>
              <a:rPr lang="en-US" altLang="ko-KR" dirty="0"/>
              <a:t>.</a:t>
            </a:r>
            <a:endParaRPr lang="ko-KR" altLang="en-US" dirty="0"/>
          </a:p>
        </p:txBody>
      </p:sp>
      <p:pic>
        <p:nvPicPr>
          <p:cNvPr id="5" name="이미지" descr="이미지">
            <a:extLst>
              <a:ext uri="{FF2B5EF4-FFF2-40B4-BE49-F238E27FC236}">
                <a16:creationId xmlns:a16="http://schemas.microsoft.com/office/drawing/2014/main" id="{6721C93B-ACA0-BF10-1874-897DE4D3CF47}"/>
              </a:ext>
            </a:extLst>
          </p:cNvPr>
          <p:cNvPicPr>
            <a:picLocks noChangeAspect="1"/>
          </p:cNvPicPr>
          <p:nvPr/>
        </p:nvPicPr>
        <p:blipFill>
          <a:blip r:embed="rId2"/>
          <a:stretch>
            <a:fillRect/>
          </a:stretch>
        </p:blipFill>
        <p:spPr>
          <a:xfrm>
            <a:off x="1009650" y="3099287"/>
            <a:ext cx="10172700" cy="3657601"/>
          </a:xfrm>
          <a:prstGeom prst="rect">
            <a:avLst/>
          </a:prstGeom>
          <a:ln w="12700">
            <a:miter lim="400000"/>
          </a:ln>
        </p:spPr>
      </p:pic>
      <p:sp>
        <p:nvSpPr>
          <p:cNvPr id="6" name="직사각형 5">
            <a:extLst>
              <a:ext uri="{FF2B5EF4-FFF2-40B4-BE49-F238E27FC236}">
                <a16:creationId xmlns:a16="http://schemas.microsoft.com/office/drawing/2014/main" id="{F1E4F55D-692A-6F20-7BC9-B2255336DB8A}"/>
              </a:ext>
            </a:extLst>
          </p:cNvPr>
          <p:cNvSpPr/>
          <p:nvPr/>
        </p:nvSpPr>
        <p:spPr>
          <a:xfrm>
            <a:off x="7058244" y="5094806"/>
            <a:ext cx="4061605" cy="6386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7" name="직사각형 6">
            <a:extLst>
              <a:ext uri="{FF2B5EF4-FFF2-40B4-BE49-F238E27FC236}">
                <a16:creationId xmlns:a16="http://schemas.microsoft.com/office/drawing/2014/main" id="{4E618D87-AA6B-510F-24A2-DB161A63D6C1}"/>
              </a:ext>
            </a:extLst>
          </p:cNvPr>
          <p:cNvSpPr/>
          <p:nvPr/>
        </p:nvSpPr>
        <p:spPr>
          <a:xfrm>
            <a:off x="3975739" y="4790385"/>
            <a:ext cx="4061605" cy="3044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
        <p:nvSpPr>
          <p:cNvPr id="11" name="직사각형 10">
            <a:extLst>
              <a:ext uri="{FF2B5EF4-FFF2-40B4-BE49-F238E27FC236}">
                <a16:creationId xmlns:a16="http://schemas.microsoft.com/office/drawing/2014/main" id="{CD93E58A-D19E-0008-6BEF-2F4CB8FA3239}"/>
              </a:ext>
            </a:extLst>
          </p:cNvPr>
          <p:cNvSpPr/>
          <p:nvPr/>
        </p:nvSpPr>
        <p:spPr>
          <a:xfrm>
            <a:off x="3975739" y="4485964"/>
            <a:ext cx="4061605" cy="3044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274054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E85872-524D-4F03-E5B6-8D2546663C9D}"/>
              </a:ext>
            </a:extLst>
          </p:cNvPr>
          <p:cNvSpPr>
            <a:spLocks noGrp="1"/>
          </p:cNvSpPr>
          <p:nvPr>
            <p:ph type="title"/>
          </p:nvPr>
        </p:nvSpPr>
        <p:spPr/>
        <p:txBody>
          <a:bodyPr/>
          <a:lstStyle/>
          <a:p>
            <a:r>
              <a:rPr lang="en-US" altLang="ko-KR" dirty="0"/>
              <a:t>TCP:</a:t>
            </a:r>
            <a:r>
              <a:rPr lang="ko-KR" altLang="en-US" dirty="0"/>
              <a:t> 연속되는 </a:t>
            </a:r>
            <a:r>
              <a:rPr lang="en-US" altLang="ko-KR" dirty="0"/>
              <a:t>Data Stream</a:t>
            </a:r>
            <a:r>
              <a:rPr lang="ko-KR" altLang="en-US" dirty="0"/>
              <a:t> </a:t>
            </a:r>
          </a:p>
        </p:txBody>
      </p:sp>
      <p:sp>
        <p:nvSpPr>
          <p:cNvPr id="3" name="내용 개체 틀 2">
            <a:extLst>
              <a:ext uri="{FF2B5EF4-FFF2-40B4-BE49-F238E27FC236}">
                <a16:creationId xmlns:a16="http://schemas.microsoft.com/office/drawing/2014/main" id="{6BF6D611-D9A0-23F4-B353-C6DDAE196108}"/>
              </a:ext>
            </a:extLst>
          </p:cNvPr>
          <p:cNvSpPr>
            <a:spLocks noGrp="1"/>
          </p:cNvSpPr>
          <p:nvPr>
            <p:ph idx="1"/>
          </p:nvPr>
        </p:nvSpPr>
        <p:spPr/>
        <p:txBody>
          <a:bodyPr>
            <a:normAutofit fontScale="92500"/>
          </a:bodyPr>
          <a:lstStyle/>
          <a:p>
            <a:r>
              <a:rPr lang="en-US" altLang="ko-KR" dirty="0"/>
              <a:t>TCP </a:t>
            </a:r>
            <a:r>
              <a:rPr lang="ko-KR" altLang="en-US" dirty="0"/>
              <a:t>의 </a:t>
            </a:r>
            <a:r>
              <a:rPr lang="en-US" altLang="ko-KR" dirty="0"/>
              <a:t>sequence </a:t>
            </a:r>
            <a:r>
              <a:rPr lang="ko-KR" altLang="en-US" dirty="0"/>
              <a:t>번호</a:t>
            </a:r>
            <a:r>
              <a:rPr lang="en-US" altLang="ko-KR" dirty="0"/>
              <a:t> (</a:t>
            </a:r>
            <a:r>
              <a:rPr lang="ko-KR" altLang="en-US" dirty="0"/>
              <a:t>그리고 </a:t>
            </a:r>
            <a:r>
              <a:rPr lang="en-US" altLang="ko-KR" dirty="0"/>
              <a:t>ACK </a:t>
            </a:r>
            <a:r>
              <a:rPr lang="ko-KR" altLang="en-US" dirty="0"/>
              <a:t>번호</a:t>
            </a:r>
            <a:r>
              <a:rPr lang="en-US" altLang="ko-KR" dirty="0"/>
              <a:t>)</a:t>
            </a:r>
            <a:r>
              <a:rPr lang="ko-KR" altLang="en-US" dirty="0"/>
              <a:t>는 전송되는 데이터를 </a:t>
            </a:r>
            <a:r>
              <a:rPr lang="en-US" altLang="ko-KR" dirty="0"/>
              <a:t>byte </a:t>
            </a:r>
            <a:r>
              <a:rPr lang="ko-KR" altLang="en-US" dirty="0"/>
              <a:t>단위로 트래킹한다</a:t>
            </a:r>
            <a:r>
              <a:rPr lang="en-US" altLang="ko-KR" dirty="0"/>
              <a:t>.</a:t>
            </a:r>
          </a:p>
          <a:p>
            <a:r>
              <a:rPr lang="en-US" altLang="ko-KR" dirty="0"/>
              <a:t>IP packet</a:t>
            </a:r>
            <a:r>
              <a:rPr lang="ko-KR" altLang="en-US" dirty="0"/>
              <a:t>이 헤더 포함 </a:t>
            </a:r>
            <a:r>
              <a:rPr lang="en-US" altLang="ko-KR" dirty="0"/>
              <a:t>64KB </a:t>
            </a:r>
            <a:r>
              <a:rPr lang="ko-KR" altLang="en-US" dirty="0"/>
              <a:t>까지이므로 </a:t>
            </a:r>
            <a:r>
              <a:rPr lang="en-US" altLang="ko-KR" dirty="0"/>
              <a:t>TCP </a:t>
            </a:r>
            <a:r>
              <a:rPr lang="ko-KR" altLang="en-US" dirty="0"/>
              <a:t>는 전송하는 데이터 양에 따라 </a:t>
            </a:r>
            <a:r>
              <a:rPr lang="en-US" altLang="ko-KR" dirty="0"/>
              <a:t>IP packet </a:t>
            </a:r>
            <a:r>
              <a:rPr lang="ko-KR" altLang="en-US" dirty="0"/>
              <a:t>여러 개로 쪼개서 전송한다</a:t>
            </a:r>
            <a:r>
              <a:rPr lang="en-US" altLang="ko-KR" dirty="0"/>
              <a:t>.</a:t>
            </a:r>
          </a:p>
          <a:p>
            <a:r>
              <a:rPr lang="ko-KR" altLang="en-US" dirty="0"/>
              <a:t>수신 측에서는 여러 </a:t>
            </a:r>
            <a:r>
              <a:rPr lang="en-US" altLang="ko-KR" dirty="0"/>
              <a:t>IP </a:t>
            </a:r>
            <a:r>
              <a:rPr lang="ko-KR" altLang="en-US" dirty="0"/>
              <a:t>에 걸쳐 있는 </a:t>
            </a:r>
            <a:r>
              <a:rPr lang="en-US" altLang="ko-KR" dirty="0"/>
              <a:t>TCP</a:t>
            </a:r>
            <a:r>
              <a:rPr lang="ko-KR" altLang="en-US" dirty="0"/>
              <a:t> </a:t>
            </a:r>
            <a:r>
              <a:rPr lang="en-US" altLang="ko-KR" dirty="0"/>
              <a:t>segment</a:t>
            </a:r>
            <a:r>
              <a:rPr lang="ko-KR" altLang="en-US" dirty="0"/>
              <a:t> 를 </a:t>
            </a:r>
            <a:r>
              <a:rPr lang="en-US" altLang="ko-KR" dirty="0"/>
              <a:t>sequence </a:t>
            </a:r>
            <a:r>
              <a:rPr lang="ko-KR" altLang="en-US" dirty="0"/>
              <a:t>번호를 이용해 결합해서 복원한다</a:t>
            </a:r>
            <a:r>
              <a:rPr lang="en-US" altLang="ko-KR" dirty="0"/>
              <a:t>.</a:t>
            </a:r>
          </a:p>
          <a:p>
            <a:r>
              <a:rPr lang="ko-KR" altLang="en-US" dirty="0"/>
              <a:t>이 때문에 </a:t>
            </a:r>
            <a:r>
              <a:rPr lang="en-US" altLang="ko-KR" dirty="0"/>
              <a:t>TCP </a:t>
            </a:r>
            <a:r>
              <a:rPr lang="ko-KR" altLang="en-US" dirty="0"/>
              <a:t>는 하나씩 끊겨서 전송되는 </a:t>
            </a:r>
            <a:r>
              <a:rPr lang="en-US" altLang="ko-KR" dirty="0"/>
              <a:t>IP </a:t>
            </a:r>
            <a:r>
              <a:rPr lang="ko-KR" altLang="en-US" dirty="0"/>
              <a:t>위에서</a:t>
            </a:r>
            <a:br>
              <a:rPr lang="en-US" altLang="ko-KR" dirty="0"/>
            </a:br>
            <a:r>
              <a:rPr lang="ko-KR" altLang="en-US" dirty="0"/>
              <a:t>마치</a:t>
            </a:r>
            <a:r>
              <a:rPr lang="en-US" altLang="ko-KR" dirty="0"/>
              <a:t> data </a:t>
            </a:r>
            <a:r>
              <a:rPr lang="ko-KR" altLang="en-US" dirty="0"/>
              <a:t>가 연속으로 흐르는 것 같은</a:t>
            </a:r>
            <a:r>
              <a:rPr lang="en-US" altLang="ko-KR" dirty="0"/>
              <a:t>(stream) </a:t>
            </a:r>
            <a:r>
              <a:rPr lang="ko-KR" altLang="en-US" dirty="0"/>
              <a:t>환경을 지원할 수 있다</a:t>
            </a:r>
            <a:r>
              <a:rPr lang="en-US" altLang="ko-KR" dirty="0"/>
              <a:t>.</a:t>
            </a:r>
          </a:p>
        </p:txBody>
      </p:sp>
    </p:spTree>
    <p:extLst>
      <p:ext uri="{BB962C8B-B14F-4D97-AF65-F5344CB8AC3E}">
        <p14:creationId xmlns:p14="http://schemas.microsoft.com/office/powerpoint/2010/main" val="97607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강의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강의 template" id="{BB395788-A58F-4FF7-AF85-A2E9AD47C29F}" vid="{D913A44C-1368-47D4-ADF7-8B8919509895}"/>
    </a:ext>
  </a:extLst>
</a:theme>
</file>

<file path=docProps/app.xml><?xml version="1.0" encoding="utf-8"?>
<Properties xmlns="http://schemas.openxmlformats.org/officeDocument/2006/extended-properties" xmlns:vt="http://schemas.openxmlformats.org/officeDocument/2006/docPropsVTypes">
  <Template>강의 template</Template>
  <TotalTime>3081</TotalTime>
  <Words>4578</Words>
  <Application>Microsoft Office PowerPoint</Application>
  <PresentationFormat>와이드스크린</PresentationFormat>
  <Paragraphs>730</Paragraphs>
  <Slides>115</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115</vt:i4>
      </vt:variant>
    </vt:vector>
  </HeadingPairs>
  <TitlesOfParts>
    <vt:vector size="121" baseType="lpstr">
      <vt:lpstr>바탕</vt:lpstr>
      <vt:lpstr>나눔고딕</vt:lpstr>
      <vt:lpstr>Wingdings</vt:lpstr>
      <vt:lpstr>Arial</vt:lpstr>
      <vt:lpstr>맑은 고딕</vt:lpstr>
      <vt:lpstr>강의 template</vt:lpstr>
      <vt:lpstr>On Computer Networking</vt:lpstr>
      <vt:lpstr>쉬어 가는 코너</vt:lpstr>
      <vt:lpstr>쉬어 가는 코너</vt:lpstr>
      <vt:lpstr>쉬어 가는 코너</vt:lpstr>
      <vt:lpstr>쉬어 가는 코너</vt:lpstr>
      <vt:lpstr>쉬어 가는 코너</vt:lpstr>
      <vt:lpstr>JARGON 에 대해서…</vt:lpstr>
      <vt:lpstr>네트워크란?</vt:lpstr>
      <vt:lpstr>네트워크 예시</vt:lpstr>
      <vt:lpstr>네트워크 예시</vt:lpstr>
      <vt:lpstr>정리: Network</vt:lpstr>
      <vt:lpstr>영어의 inter-</vt:lpstr>
      <vt:lpstr>영어의 inter-</vt:lpstr>
      <vt:lpstr>Inter-net(work) 라는 단어의 뜻</vt:lpstr>
      <vt:lpstr>인터넷의 올바른 영어 표기</vt:lpstr>
      <vt:lpstr>IP (Internet Protocol) </vt:lpstr>
      <vt:lpstr>The Internet 의 목표</vt:lpstr>
      <vt:lpstr>The Internet 의 목표</vt:lpstr>
      <vt:lpstr>The Internet 의 핵심 목표 정리</vt:lpstr>
      <vt:lpstr>The Internet 의 목표는 잘 달성되었을까?</vt:lpstr>
      <vt:lpstr>The Internet 의 목표는 잘 달성되었을까?</vt:lpstr>
      <vt:lpstr>The Internet 의 목표는 잘 달성되었을까?</vt:lpstr>
      <vt:lpstr>어떤 모양이 보이나요?</vt:lpstr>
      <vt:lpstr>이러면 좀 더 잘 보이나요?</vt:lpstr>
      <vt:lpstr>이러면 좀 더 잘 보이나요?</vt:lpstr>
      <vt:lpstr>Hour glass 모델. IP 는 그 중 허리</vt:lpstr>
      <vt:lpstr>Hour glass 모델의 허리라는 의미는?</vt:lpstr>
      <vt:lpstr>컴퓨터공학에서의 계층화 (Layering)</vt:lpstr>
      <vt:lpstr>컴퓨터공학에서의 계층화 (Layering)</vt:lpstr>
      <vt:lpstr>계층화(Layering)의 장점</vt:lpstr>
      <vt:lpstr>계층화(Layering)의 단점</vt:lpstr>
      <vt:lpstr>계층화(Layering)에서의 황금률</vt:lpstr>
      <vt:lpstr>OSI 7 계층 모형 (OSI Reference Model)</vt:lpstr>
      <vt:lpstr>TCP/IP 에서의 OSI Model 적용</vt:lpstr>
      <vt:lpstr>계층 구조에서 데이터 처리 (보내는 쪽)</vt:lpstr>
      <vt:lpstr>계층 구조에서 데이터 처리 (받는 쪽)</vt:lpstr>
      <vt:lpstr>정리: 계층 구조에서 데이터 처리</vt:lpstr>
      <vt:lpstr>컴퓨터 네트워크 관점에서 박스 안에 박스 넣기</vt:lpstr>
      <vt:lpstr>컴퓨터 네트워크 각 계층의 주소 요소</vt:lpstr>
      <vt:lpstr>다시 쉬어 가는 코너</vt:lpstr>
      <vt:lpstr>다시 쉬어 가는 코너</vt:lpstr>
      <vt:lpstr>컴퓨터 네트워크 각 계층의 주소 요소</vt:lpstr>
      <vt:lpstr>계층 구조에서 데이터 처리 TCP/IP 예시</vt:lpstr>
      <vt:lpstr>어떻게 주소 요소들을 알아낼까?</vt:lpstr>
      <vt:lpstr>어떻게 주소 요소들을 알아낼까?</vt:lpstr>
      <vt:lpstr>어떻게 주소 요소들을 알아낼까?</vt:lpstr>
      <vt:lpstr>서버 이름에서 IP 알아내기</vt:lpstr>
      <vt:lpstr>실생활에서 DNS</vt:lpstr>
      <vt:lpstr>실생활에서 DNS</vt:lpstr>
      <vt:lpstr>DNS Resolution</vt:lpstr>
      <vt:lpstr>DNS Caching</vt:lpstr>
      <vt:lpstr>DNS Caching 예시</vt:lpstr>
      <vt:lpstr>IP 에서 MAC 알아내기</vt:lpstr>
      <vt:lpstr>어떻게 주소 요소들을 알아낼까?</vt:lpstr>
      <vt:lpstr>어떻게 주소 요소들을 알아낼까?</vt:lpstr>
      <vt:lpstr>서버 관리자가 보는 ARP</vt:lpstr>
      <vt:lpstr>네트워크 연결 프로토콜인 IP</vt:lpstr>
      <vt:lpstr>쉬어 가는 코너</vt:lpstr>
      <vt:lpstr>Gateway</vt:lpstr>
      <vt:lpstr>Network Gateway</vt:lpstr>
      <vt:lpstr>네트워크 연결 프로토콜인 IP</vt:lpstr>
      <vt:lpstr>IP: Hop-by-Hop Network</vt:lpstr>
      <vt:lpstr>심화문제: 트래픽에서 업데이트 되는 주소 요소?</vt:lpstr>
      <vt:lpstr>Gateway A 는 어떻게 B 로 보내는 선택을 할까?</vt:lpstr>
      <vt:lpstr>Routing 과 Forwarding</vt:lpstr>
      <vt:lpstr>Routing 과 Forwarding</vt:lpstr>
      <vt:lpstr>Domain 간 사용할 경로 결정</vt:lpstr>
      <vt:lpstr>Routing 에서의 Lesson</vt:lpstr>
      <vt:lpstr>Latency vs. Jitter</vt:lpstr>
      <vt:lpstr>Latency vs. Jitter</vt:lpstr>
      <vt:lpstr>Jitter 계산</vt:lpstr>
      <vt:lpstr>Latency vs. Jitter</vt:lpstr>
      <vt:lpstr>Ethernet, UDP, TCP, IP</vt:lpstr>
      <vt:lpstr>TCP/IP 에서의 OSI Model 적용</vt:lpstr>
      <vt:lpstr>Switch</vt:lpstr>
      <vt:lpstr>연습 문제</vt:lpstr>
      <vt:lpstr>연습 문제</vt:lpstr>
      <vt:lpstr>연습 문제</vt:lpstr>
      <vt:lpstr>Switch</vt:lpstr>
      <vt:lpstr>TCP/IP 에서의 OSI Model 적용</vt:lpstr>
      <vt:lpstr>각 프로토콜의 1개 단위들</vt:lpstr>
      <vt:lpstr>Box-in-Box 기억해주세요</vt:lpstr>
      <vt:lpstr>이 그림도 당연히 기억하시죠?</vt:lpstr>
      <vt:lpstr>이 그림도 당연히 기억하시죠?</vt:lpstr>
      <vt:lpstr>질문</vt:lpstr>
      <vt:lpstr>Data Link Layer: Ethernet Frame</vt:lpstr>
      <vt:lpstr>Data Link Layer: Ethernet Frame</vt:lpstr>
      <vt:lpstr>Network Layer: IP Packet(Datagram)</vt:lpstr>
      <vt:lpstr>Network Layer: IP Packet(Datagram)</vt:lpstr>
      <vt:lpstr>Network Layer: IP Packet(Datagram)</vt:lpstr>
      <vt:lpstr>Network Layer: IP Packet(Datagram)</vt:lpstr>
      <vt:lpstr>Network Layer: IP Packet(Datagram)</vt:lpstr>
      <vt:lpstr>Network Layer: IP Packet(Datagram)</vt:lpstr>
      <vt:lpstr>Network Layer: IP Packet(Datagram)</vt:lpstr>
      <vt:lpstr>Transport Protocols (L4 Protocols)</vt:lpstr>
      <vt:lpstr>Transport Layer: UDP Datagram</vt:lpstr>
      <vt:lpstr>Transport Layer: UDP Datagram</vt:lpstr>
      <vt:lpstr>Transport Layer: TCP Segment</vt:lpstr>
      <vt:lpstr>TCP: 연속되는 Data Stream </vt:lpstr>
      <vt:lpstr>TCP: Connection 기반</vt:lpstr>
      <vt:lpstr>TCP 의 전송 제어</vt:lpstr>
      <vt:lpstr>TCP Window Size </vt:lpstr>
      <vt:lpstr>Network Congestion (네트워크 혼잡)</vt:lpstr>
      <vt:lpstr>TCP의 혼잡 제어 (Congestion Control)</vt:lpstr>
      <vt:lpstr>TCP Congestion Control 의 영향</vt:lpstr>
      <vt:lpstr>TCP Congestion Control 의 영향</vt:lpstr>
      <vt:lpstr>TCP Congestion Control 의 영향</vt:lpstr>
      <vt:lpstr>TCP Congestion Control 의 영향</vt:lpstr>
      <vt:lpstr>UDP vs. TCP</vt:lpstr>
      <vt:lpstr>UDP vs. TCP</vt:lpstr>
      <vt:lpstr>UDP vs. TCP</vt:lpstr>
      <vt:lpstr>연습 문제</vt:lpstr>
      <vt:lpstr>UDP vs. TCP</vt:lpstr>
      <vt:lpstr>UDP vs. TCP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DK Moon</dc:creator>
  <cp:lastModifiedBy>Office</cp:lastModifiedBy>
  <cp:revision>97</cp:revision>
  <cp:lastPrinted>2022-09-07T20:15:12Z</cp:lastPrinted>
  <dcterms:created xsi:type="dcterms:W3CDTF">2022-08-30T03:41:11Z</dcterms:created>
  <dcterms:modified xsi:type="dcterms:W3CDTF">2022-12-08T02:17:58Z</dcterms:modified>
</cp:coreProperties>
</file>